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6" r:id="rId3"/>
    <p:sldId id="263" r:id="rId4"/>
    <p:sldId id="267" r:id="rId5"/>
    <p:sldId id="257" r:id="rId6"/>
    <p:sldId id="268" r:id="rId7"/>
    <p:sldId id="264" r:id="rId8"/>
    <p:sldId id="269" r:id="rId9"/>
    <p:sldId id="258" r:id="rId10"/>
    <p:sldId id="270" r:id="rId11"/>
    <p:sldId id="265" r:id="rId12"/>
    <p:sldId id="259" r:id="rId13"/>
    <p:sldId id="271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13623-86CA-4EF3-B2F5-5F307A78FEA3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BE07E7-D4D5-41FE-A73B-1CEB782E03B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41F7-E6B3-42B1-B9BF-06CD6A25E4E2}" type="datetime1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EB11-4109-45C3-9E66-316C1A5C17F3}" type="datetime1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3DC3-ADDB-4A6B-A93E-5B2FAA6CB01F}" type="datetime1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9799-00D0-4C64-B9E8-8109FDE04159}" type="datetime1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D8DD-7562-4CE3-A1B9-30C21A0295C5}" type="datetime1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25AD-8008-4311-9672-3FC3AD22954B}" type="datetime1">
              <a:rPr lang="ru-RU" smtClean="0"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E793-C79D-4638-9BD8-74AFE87BE39E}" type="datetime1">
              <a:rPr lang="ru-RU" smtClean="0"/>
              <a:t>20.04.2020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E54CC-5846-4BB2-9F43-A04184D3364F}" type="datetime1">
              <a:rPr lang="ru-RU" smtClean="0"/>
              <a:t>20.04.2020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16F6D-058A-4759-A9AC-925FC9A70831}" type="datetime1">
              <a:rPr lang="ru-RU" smtClean="0"/>
              <a:t>20.04.2020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A4349-E3F5-4800-A2C1-E5B1AC337FA0}" type="datetime1">
              <a:rPr lang="ru-RU" smtClean="0"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A2BB-4EB1-4F17-B279-E375973698A8}" type="datetime1">
              <a:rPr lang="ru-RU" smtClean="0"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F75DD-AAFF-487C-85F9-E1735E7D97FA}" type="datetime1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928670"/>
            <a:ext cx="6400800" cy="5286412"/>
          </a:xfrm>
        </p:spPr>
        <p:txBody>
          <a:bodyPr>
            <a:normAutofit fontScale="25000" lnSpcReduction="20000"/>
          </a:bodyPr>
          <a:lstStyle/>
          <a:p>
            <a:r>
              <a:rPr lang="ru-RU" sz="12800" b="1" dirty="0" smtClean="0">
                <a:solidFill>
                  <a:schemeClr val="tx1"/>
                </a:solidFill>
              </a:rPr>
              <a:t>РАЗНОВИДНОСТИ </a:t>
            </a:r>
            <a:r>
              <a:rPr lang="ru-RU" sz="12800" b="1" dirty="0" smtClean="0">
                <a:solidFill>
                  <a:schemeClr val="tx1"/>
                </a:solidFill>
              </a:rPr>
              <a:t>НАСЛЕДОВАНИЯ ПО </a:t>
            </a:r>
            <a:r>
              <a:rPr lang="ru-RU" sz="12800" b="1" dirty="0" smtClean="0">
                <a:solidFill>
                  <a:schemeClr val="tx1"/>
                </a:solidFill>
              </a:rPr>
              <a:t>ЗАКОНУ</a:t>
            </a:r>
            <a:endParaRPr lang="ru-RU" sz="12800" b="1" dirty="0" smtClean="0">
              <a:solidFill>
                <a:schemeClr val="tx1"/>
              </a:solidFill>
            </a:endParaRPr>
          </a:p>
          <a:p>
            <a:endParaRPr lang="ru-RU" sz="7200" b="1" dirty="0" smtClean="0">
              <a:solidFill>
                <a:schemeClr val="tx1"/>
              </a:solidFill>
            </a:endParaRPr>
          </a:p>
          <a:p>
            <a:r>
              <a:rPr lang="ru-RU" sz="7200" b="1" dirty="0" smtClean="0">
                <a:solidFill>
                  <a:schemeClr val="tx1"/>
                </a:solidFill>
              </a:rPr>
              <a:t>Право представление,</a:t>
            </a:r>
            <a:r>
              <a:rPr lang="ru-RU" sz="7200" b="1" dirty="0" smtClean="0">
                <a:solidFill>
                  <a:schemeClr val="tx1"/>
                </a:solidFill>
              </a:rPr>
              <a:t> </a:t>
            </a:r>
            <a:r>
              <a:rPr lang="ru-RU" sz="7200" b="1" dirty="0" smtClean="0">
                <a:solidFill>
                  <a:schemeClr val="tx1"/>
                </a:solidFill>
              </a:rPr>
              <a:t>наследственная трансмиссия,</a:t>
            </a:r>
            <a:r>
              <a:rPr lang="ru-RU" sz="7200" b="1" dirty="0" smtClean="0">
                <a:solidFill>
                  <a:schemeClr val="tx1"/>
                </a:solidFill>
              </a:rPr>
              <a:t> </a:t>
            </a:r>
            <a:r>
              <a:rPr lang="ru-RU" sz="7200" b="1" dirty="0" smtClean="0">
                <a:solidFill>
                  <a:schemeClr val="tx1"/>
                </a:solidFill>
              </a:rPr>
              <a:t>н</a:t>
            </a:r>
            <a:r>
              <a:rPr lang="ru-RU" sz="7200" b="1" dirty="0" smtClean="0">
                <a:solidFill>
                  <a:schemeClr val="tx1"/>
                </a:solidFill>
              </a:rPr>
              <a:t>аследственное </a:t>
            </a:r>
            <a:r>
              <a:rPr lang="ru-RU" sz="7200" b="1" dirty="0" smtClean="0">
                <a:solidFill>
                  <a:schemeClr val="tx1"/>
                </a:solidFill>
              </a:rPr>
              <a:t>правопреемство</a:t>
            </a:r>
          </a:p>
          <a:p>
            <a:r>
              <a:rPr lang="ru-RU" sz="7200" b="1" dirty="0" smtClean="0">
                <a:solidFill>
                  <a:schemeClr val="tx1"/>
                </a:solidFill>
              </a:rPr>
              <a:t>(после принявшего, но не </a:t>
            </a:r>
            <a:r>
              <a:rPr lang="ru-RU" sz="7200" b="1" dirty="0" smtClean="0">
                <a:solidFill>
                  <a:schemeClr val="tx1"/>
                </a:solidFill>
              </a:rPr>
              <a:t>оформившего)</a:t>
            </a:r>
            <a:endParaRPr lang="ru-RU" sz="7200" b="1" dirty="0" smtClean="0">
              <a:solidFill>
                <a:schemeClr val="tx1"/>
              </a:solidFill>
            </a:endParaRPr>
          </a:p>
          <a:p>
            <a:r>
              <a:rPr lang="ru-RU" sz="7200" b="1" dirty="0" smtClean="0">
                <a:solidFill>
                  <a:schemeClr val="tx1"/>
                </a:solidFill>
              </a:rPr>
              <a:t> </a:t>
            </a:r>
          </a:p>
          <a:p>
            <a:r>
              <a:rPr lang="ru-RU" sz="7200" b="1" dirty="0" smtClean="0">
                <a:solidFill>
                  <a:schemeClr val="tx1"/>
                </a:solidFill>
              </a:rPr>
              <a:t> </a:t>
            </a:r>
          </a:p>
          <a:p>
            <a:r>
              <a:rPr lang="ru-RU" sz="7200" b="1" dirty="0" smtClean="0"/>
              <a:t> </a:t>
            </a:r>
          </a:p>
          <a:p>
            <a:r>
              <a:rPr lang="ru-RU" sz="7200" b="1" dirty="0" smtClean="0"/>
              <a:t> </a:t>
            </a:r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 </a:t>
            </a:r>
          </a:p>
          <a:p>
            <a:r>
              <a:rPr lang="ru-RU" b="1" dirty="0" smtClean="0"/>
              <a:t> </a:t>
            </a:r>
          </a:p>
          <a:p>
            <a:endParaRPr lang="ru-RU" dirty="0"/>
          </a:p>
        </p:txBody>
      </p:sp>
      <p:pic>
        <p:nvPicPr>
          <p:cNvPr id="18434" name="Picture 2" descr="http://kornevlegalagency.ru/wp-content/uploads/2019/05/advokat-nasledstv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643314"/>
            <a:ext cx="4773232" cy="29730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ПОРЯДОК РАЗРЕШЕНИЯ НАСЛЕДСТВЕНОГО ДЕЛА</a:t>
            </a:r>
            <a:br>
              <a:rPr lang="ru-RU" sz="3200" b="1" dirty="0" smtClean="0"/>
            </a:br>
            <a:r>
              <a:rPr lang="ru-RU" sz="3200" b="1" dirty="0" smtClean="0"/>
              <a:t> С ЭЛЕМЕНТАМИ ТРАНСМИСИИ 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504351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        </a:t>
            </a:r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      10 </a:t>
            </a:r>
            <a:r>
              <a:rPr lang="ru-RU" dirty="0" smtClean="0"/>
              <a:t>марта </a:t>
            </a:r>
            <a:r>
              <a:rPr lang="ru-RU" dirty="0" smtClean="0"/>
              <a:t>2019 </a:t>
            </a:r>
            <a:r>
              <a:rPr lang="ru-RU" dirty="0" smtClean="0"/>
              <a:t>года умирает </a:t>
            </a:r>
            <a:r>
              <a:rPr lang="ru-RU" dirty="0" err="1" smtClean="0"/>
              <a:t>гр-ка</a:t>
            </a:r>
            <a:r>
              <a:rPr lang="ru-RU" dirty="0" smtClean="0"/>
              <a:t> Пак Анна, проживавшая в городе </a:t>
            </a:r>
            <a:r>
              <a:rPr lang="ru-RU" dirty="0" err="1" smtClean="0"/>
              <a:t>Алматы</a:t>
            </a:r>
            <a:r>
              <a:rPr lang="ru-RU" dirty="0" smtClean="0"/>
              <a:t>, имеющая там же на праве частной собственности квартиру. Наследниками являются ее дочь Им Ольга и сын Пак Сергей. Дочь подает заявление о принятии наследства нотариусу города </a:t>
            </a:r>
            <a:r>
              <a:rPr lang="ru-RU" dirty="0" err="1" smtClean="0"/>
              <a:t>Алматы</a:t>
            </a:r>
            <a:r>
              <a:rPr lang="ru-RU" dirty="0" smtClean="0"/>
              <a:t> по последнему месту жительства матери. А 30 августа </a:t>
            </a:r>
            <a:r>
              <a:rPr lang="ru-RU" dirty="0" smtClean="0"/>
              <a:t>2019 </a:t>
            </a:r>
            <a:r>
              <a:rPr lang="ru-RU" dirty="0" smtClean="0"/>
              <a:t>года, то есть через пять месяцев после смерти матери, не подав заявления о принятии наследства, умирает сын Пак Сергей, который проживал в городе </a:t>
            </a:r>
            <a:r>
              <a:rPr lang="ru-RU" dirty="0" err="1" smtClean="0"/>
              <a:t>Нур-Султан</a:t>
            </a:r>
            <a:r>
              <a:rPr lang="ru-RU" dirty="0" smtClean="0"/>
              <a:t>, </a:t>
            </a:r>
            <a:r>
              <a:rPr lang="ru-RU" dirty="0" smtClean="0"/>
              <a:t>где имел свою собственную квартиру. В связи с этим обстоятельством (а именно: смертью наследника в оставшиеся три месяца) нотариус города </a:t>
            </a:r>
            <a:r>
              <a:rPr lang="ru-RU" dirty="0" err="1" smtClean="0"/>
              <a:t>Алматы</a:t>
            </a:r>
            <a:r>
              <a:rPr lang="ru-RU" dirty="0" smtClean="0"/>
              <a:t> продлил срок принятия наследства после смерти Пак Анны еще на три месяца, т.е. до 10 декабря </a:t>
            </a:r>
            <a:r>
              <a:rPr lang="ru-RU" dirty="0" smtClean="0"/>
              <a:t>2019 </a:t>
            </a:r>
            <a:r>
              <a:rPr lang="ru-RU" dirty="0" smtClean="0"/>
              <a:t>года ( </a:t>
            </a:r>
            <a:r>
              <a:rPr lang="ru-RU" dirty="0" smtClean="0"/>
              <a:t>10.03.2019 </a:t>
            </a:r>
            <a:r>
              <a:rPr lang="ru-RU" dirty="0" smtClean="0"/>
              <a:t>+ 6 месяцев +3 месяца) и предложил наследникам сына воспользоваться своим правом на принятия </a:t>
            </a:r>
            <a:r>
              <a:rPr lang="ru-RU" dirty="0" smtClean="0"/>
              <a:t>наследства, </a:t>
            </a:r>
            <a:r>
              <a:rPr lang="ru-RU" dirty="0" smtClean="0"/>
              <a:t>согласно наследственной трансмиссии. Наследниками Пак Сергея являются: его жена и два сына. Они подают заявления о принятии наследства после смерти Пак Сергея нотариусу города </a:t>
            </a:r>
            <a:r>
              <a:rPr lang="ru-RU" dirty="0" err="1" smtClean="0"/>
              <a:t>Нур-Султан</a:t>
            </a:r>
            <a:r>
              <a:rPr lang="ru-RU" dirty="0" smtClean="0"/>
              <a:t> </a:t>
            </a:r>
            <a:r>
              <a:rPr lang="ru-RU" dirty="0" smtClean="0"/>
              <a:t>(на принадлежащую ему квартиру) и высылают нотариально засвидетельствованные заявления о принятии наследства после Пак Анны ( на принадлежащую ей квартиру), согласно наследственной трансмиссии нотариусу города </a:t>
            </a:r>
            <a:r>
              <a:rPr lang="ru-RU" dirty="0" err="1" smtClean="0"/>
              <a:t>Алматы</a:t>
            </a:r>
            <a:r>
              <a:rPr lang="ru-RU" dirty="0" smtClean="0"/>
              <a:t>. Свидетельства о праве на наследство после смерти Пак Анны, на принадлежащую ей квартиру будет выдавать нотариус города </a:t>
            </a:r>
            <a:r>
              <a:rPr lang="ru-RU" dirty="0" err="1" smtClean="0"/>
              <a:t>Алматы</a:t>
            </a:r>
            <a:r>
              <a:rPr lang="ru-RU" dirty="0" smtClean="0"/>
              <a:t> ( т.е. по последнему месту жительству первого наследодателя): на ½ согласно ст. 1061 ГК РК –ее дочери Им Ольге , на 1/6 жене сына , на 1/6 сыну сына , на 1/6 сыну сына, согласно ст. 1072-4 ГК РК ( </a:t>
            </a:r>
            <a:r>
              <a:rPr lang="ru-RU" dirty="0" smtClean="0"/>
              <a:t>Приказ </a:t>
            </a:r>
            <a:r>
              <a:rPr lang="ru-RU" dirty="0" smtClean="0"/>
              <a:t>Министра юстиции Республики Казахстан «Об утверждении форм нотариальный свидетельств……). Свидетельство о праве на наследство по закону после смерти Пак Сергея на принадлежащую ему квартиру будет выдавать нотариус города </a:t>
            </a:r>
            <a:r>
              <a:rPr lang="ru-RU" dirty="0" err="1" smtClean="0"/>
              <a:t>Нур-Султан</a:t>
            </a:r>
            <a:r>
              <a:rPr lang="ru-RU" dirty="0" smtClean="0"/>
              <a:t> </a:t>
            </a:r>
            <a:r>
              <a:rPr lang="ru-RU" dirty="0" smtClean="0"/>
              <a:t>( по месту его постоянного жительства), согласно ст.1061 ГК РК.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9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 НАСЛЕДСТВЕННОЕ </a:t>
            </a:r>
            <a:br>
              <a:rPr lang="ru-RU" b="1" dirty="0" smtClean="0"/>
            </a:br>
            <a:r>
              <a:rPr lang="ru-RU" sz="1300" b="1" dirty="0" smtClean="0"/>
              <a:t> ПРАВОПРИЕМСТВО</a:t>
            </a:r>
            <a:br>
              <a:rPr lang="ru-RU" sz="1300" b="1" dirty="0" smtClean="0"/>
            </a:br>
            <a:r>
              <a:rPr lang="ru-RU" sz="1300" b="1" dirty="0" smtClean="0"/>
              <a:t/>
            </a:r>
            <a:br>
              <a:rPr lang="ru-RU" sz="1300" b="1" dirty="0" smtClean="0"/>
            </a:br>
            <a:r>
              <a:rPr lang="ru-RU" sz="1300" b="1" dirty="0" smtClean="0"/>
              <a:t>(после принявшего, но не оформившего)</a:t>
            </a:r>
            <a:endParaRPr lang="ru-RU" sz="13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Пункт 4 статьи 1072 ГК РК.</a:t>
            </a:r>
          </a:p>
          <a:p>
            <a:pPr algn="ctr">
              <a:buNone/>
            </a:pPr>
            <a:r>
              <a:rPr lang="ru-RU" sz="1800" dirty="0" smtClean="0"/>
              <a:t>               Принятое наследство признается принадлежащим наследнику со дня открытия наследства независимо от времени его принятия, а так же независимо от момента государственной регистрации права наследника на наследственное имущество </a:t>
            </a: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71604" y="485776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5000628" y="4929198"/>
            <a:ext cx="500066" cy="21431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10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715148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4400" b="1" dirty="0" smtClean="0">
                <a:solidFill>
                  <a:schemeClr val="accent2"/>
                </a:solidFill>
              </a:rPr>
              <a:t>                                                                                                                         Образец свидетельства о праве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chemeClr val="accent2"/>
                </a:solidFill>
              </a:rPr>
              <a:t>                                                                                                                          на наследство по закону после 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chemeClr val="accent2"/>
                </a:solidFill>
              </a:rPr>
              <a:t>                                                                                                                               принявшего, но не оформившего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chemeClr val="accent2"/>
                </a:solidFill>
              </a:rPr>
              <a:t>                                                                                                                     своих наследственных прав </a:t>
            </a:r>
          </a:p>
          <a:p>
            <a:pPr algn="ctr">
              <a:buNone/>
            </a:pPr>
            <a:r>
              <a:rPr lang="ru-RU" sz="4400" b="1" dirty="0" smtClean="0"/>
              <a:t> </a:t>
            </a:r>
          </a:p>
          <a:p>
            <a:pPr algn="ctr">
              <a:buNone/>
            </a:pPr>
            <a:r>
              <a:rPr lang="ru-RU" sz="4400" b="1" dirty="0" smtClean="0"/>
              <a:t>С В И Д Е Т Е Л Ь С Т В О</a:t>
            </a:r>
          </a:p>
          <a:p>
            <a:pPr algn="ctr">
              <a:buNone/>
            </a:pPr>
            <a:r>
              <a:rPr lang="ru-RU" sz="4400" b="1" dirty="0" smtClean="0"/>
              <a:t>О ПРАВЕ НА НАСЛЕДСТВО ПО ЗАКОНУ</a:t>
            </a:r>
            <a:endParaRPr lang="ru-RU" sz="4400" b="1" i="1" u="sng" dirty="0" smtClean="0"/>
          </a:p>
          <a:p>
            <a:pPr algn="ctr">
              <a:buNone/>
            </a:pPr>
            <a:r>
              <a:rPr lang="ru-RU" sz="4400" dirty="0" smtClean="0"/>
              <a:t> </a:t>
            </a:r>
          </a:p>
          <a:p>
            <a:pPr algn="ctr">
              <a:buNone/>
            </a:pPr>
            <a:r>
              <a:rPr lang="ru-RU" sz="4400" dirty="0" smtClean="0"/>
              <a:t>Город Усть-Каменогорск, Восточно-Казахстанская область, Республика Казахстан Двадцать первого февраля  две тысячи восемнадцатого года</a:t>
            </a:r>
            <a:endParaRPr lang="ru-RU" sz="4400" b="1" dirty="0" smtClean="0"/>
          </a:p>
          <a:p>
            <a:pPr algn="ctr">
              <a:buNone/>
            </a:pPr>
            <a:r>
              <a:rPr lang="ru-RU" sz="4400" dirty="0" smtClean="0"/>
              <a:t> </a:t>
            </a:r>
          </a:p>
          <a:p>
            <a:pPr algn="ctr">
              <a:buNone/>
            </a:pPr>
            <a:r>
              <a:rPr lang="ru-RU" sz="4400" dirty="0" smtClean="0"/>
              <a:t>Я, </a:t>
            </a:r>
            <a:r>
              <a:rPr lang="ru-RU" sz="4400" u="sng" dirty="0" smtClean="0"/>
              <a:t>Перевалова Ирина Федоровна</a:t>
            </a:r>
            <a:r>
              <a:rPr lang="ru-RU" sz="4400" dirty="0" smtClean="0"/>
              <a:t> нотариус нотариального округа Восточно-Казахстанской области лицензия № 0000113 выдана 10.08.1998 года Министерством Юстиции Республики Казахстан, </a:t>
            </a:r>
            <a:r>
              <a:rPr lang="ru-RU" sz="4400" b="1" dirty="0" smtClean="0"/>
              <a:t>УДОСТОВЕРЯЮ</a:t>
            </a:r>
            <a:r>
              <a:rPr lang="ru-RU" sz="4400" dirty="0" smtClean="0"/>
              <a:t>, что на основании статьи 1061  Гражданского Кодекса Республики Казахстан наследницей имущества гр.</a:t>
            </a:r>
          </a:p>
          <a:p>
            <a:pPr algn="ctr">
              <a:buNone/>
            </a:pPr>
            <a:r>
              <a:rPr lang="ru-RU" sz="4400" b="1" i="1" dirty="0" smtClean="0"/>
              <a:t> </a:t>
            </a:r>
          </a:p>
          <a:p>
            <a:pPr algn="ctr">
              <a:buNone/>
            </a:pPr>
            <a:r>
              <a:rPr lang="kk-KZ" sz="4400" u="sng" dirty="0" smtClean="0"/>
              <a:t>ПОПОВОЙ ЕКАТЕРИНЫ ФИЛИППОВНЫ</a:t>
            </a:r>
            <a:endParaRPr lang="ru-RU" sz="4400" b="1" i="1" dirty="0" smtClean="0"/>
          </a:p>
          <a:p>
            <a:pPr algn="ctr">
              <a:buNone/>
            </a:pPr>
            <a:r>
              <a:rPr lang="kk-KZ" sz="4400" dirty="0" smtClean="0"/>
              <a:t> </a:t>
            </a:r>
            <a:r>
              <a:rPr lang="ru-RU" sz="4400" dirty="0" smtClean="0"/>
              <a:t>Умершего(ей)   </a:t>
            </a:r>
            <a:r>
              <a:rPr lang="kk-KZ" sz="4400" dirty="0" smtClean="0"/>
              <a:t>10 июля 2017  </a:t>
            </a:r>
            <a:r>
              <a:rPr lang="ru-RU" sz="4400" dirty="0" smtClean="0"/>
              <a:t>года является</a:t>
            </a:r>
            <a:r>
              <a:rPr lang="ru-RU" sz="4400" i="1" dirty="0" smtClean="0"/>
              <a:t>:</a:t>
            </a:r>
            <a:endParaRPr lang="ru-RU" sz="4400" b="1" i="1" dirty="0" smtClean="0"/>
          </a:p>
          <a:p>
            <a:pPr algn="ctr">
              <a:buNone/>
            </a:pPr>
            <a:r>
              <a:rPr lang="ru-RU" sz="4400" dirty="0" smtClean="0"/>
              <a:t> </a:t>
            </a:r>
          </a:p>
          <a:p>
            <a:pPr algn="ctr">
              <a:buNone/>
            </a:pPr>
            <a:r>
              <a:rPr lang="ru-RU" sz="4400" dirty="0" smtClean="0"/>
              <a:t> </a:t>
            </a:r>
          </a:p>
          <a:p>
            <a:pPr algn="ctr">
              <a:buNone/>
            </a:pPr>
            <a:r>
              <a:rPr lang="kk-KZ" sz="4400" b="1" u="sng" dirty="0" smtClean="0"/>
              <a:t>Ее дочь</a:t>
            </a:r>
            <a:r>
              <a:rPr lang="kk-KZ" sz="4400" b="1" dirty="0" smtClean="0"/>
              <a:t> </a:t>
            </a:r>
            <a:r>
              <a:rPr lang="ru-RU" sz="4400" dirty="0" smtClean="0"/>
              <a:t> – </a:t>
            </a:r>
            <a:r>
              <a:rPr lang="ru-RU" sz="4400" b="1" u="sng" dirty="0" smtClean="0"/>
              <a:t>ПОПОВА НАТАЛЬЯ ИВАНОВНА</a:t>
            </a:r>
            <a:r>
              <a:rPr lang="ru-RU" sz="4400" b="1" dirty="0" smtClean="0"/>
              <a:t> </a:t>
            </a:r>
            <a:r>
              <a:rPr lang="ru-RU" sz="4400" dirty="0" smtClean="0"/>
              <a:t>10.03.1961 года рождения, место рождения Восточно-Казахстанская область ИИН 610310403053, проживающая(</a:t>
            </a:r>
            <a:r>
              <a:rPr lang="ru-RU" sz="4400" dirty="0" err="1" smtClean="0"/>
              <a:t>ий</a:t>
            </a:r>
            <a:r>
              <a:rPr lang="ru-RU" sz="4400" dirty="0" smtClean="0"/>
              <a:t>) по адресу: Восточно-Казахстанская область, город Усть-Каменогорск, улица Клары Цеткин дом 1</a:t>
            </a:r>
          </a:p>
          <a:p>
            <a:pPr algn="ctr">
              <a:buNone/>
            </a:pPr>
            <a:r>
              <a:rPr lang="ru-RU" sz="4400" dirty="0" smtClean="0"/>
              <a:t> </a:t>
            </a:r>
          </a:p>
          <a:p>
            <a:pPr algn="ctr">
              <a:buNone/>
            </a:pPr>
            <a:r>
              <a:rPr lang="ru-RU" sz="4400" dirty="0" smtClean="0"/>
              <a:t> </a:t>
            </a:r>
          </a:p>
          <a:p>
            <a:pPr algn="ctr">
              <a:buNone/>
            </a:pPr>
            <a:r>
              <a:rPr lang="ru-RU" sz="4400" dirty="0" smtClean="0"/>
              <a:t>Наследственное имущество, на которое выдано настоящее свидетельство, состоит из:</a:t>
            </a:r>
          </a:p>
          <a:p>
            <a:pPr algn="ctr">
              <a:buNone/>
            </a:pPr>
            <a:r>
              <a:rPr lang="ru-RU" sz="4400" dirty="0" smtClean="0"/>
              <a:t> </a:t>
            </a:r>
          </a:p>
          <a:p>
            <a:pPr algn="ctr">
              <a:buNone/>
            </a:pPr>
            <a:r>
              <a:rPr lang="ru-RU" sz="4400" u="sng" dirty="0" smtClean="0"/>
              <a:t>1/4(одной четвертой) доли трехкомнатной квартиры жил.пл. 42,10 кв.м., общ.пл. 58,90 кв.м., находящейся по адресу: </a:t>
            </a:r>
            <a:r>
              <a:rPr lang="ru-RU" sz="4400" b="1" u="sng" dirty="0" smtClean="0"/>
              <a:t>Восточно-Казахстанская область, город Усть-Каменогорск, улица Амурская, дом 6 (шесть), квартира 16 (шестнадцать) </a:t>
            </a:r>
            <a:r>
              <a:rPr lang="ru-RU" sz="4400" u="sng" dirty="0" smtClean="0"/>
              <a:t>принадлежащей  на основании договора о приватизации  № 981 от 22.01.1993 года Попову Павлу Николаевичу, умершему 12.11.2016 года, наследницей которого была его мать Попова Екатерина Филипповна, принявшая наследственных, но не оформившая своих наследственных прав.</a:t>
            </a:r>
            <a:endParaRPr lang="ru-RU" sz="4400" dirty="0" smtClean="0"/>
          </a:p>
          <a:p>
            <a:pPr algn="ctr">
              <a:buNone/>
            </a:pPr>
            <a:r>
              <a:rPr lang="ru-RU" sz="4400" dirty="0" smtClean="0"/>
              <a:t> </a:t>
            </a:r>
          </a:p>
          <a:p>
            <a:pPr algn="ctr">
              <a:buNone/>
            </a:pPr>
            <a:r>
              <a:rPr lang="ru-RU" sz="4400" dirty="0" smtClean="0"/>
              <a:t>Переход права на  указанное наследственное имущество подлежит государственной регистрации в регистрирующем органе</a:t>
            </a:r>
          </a:p>
          <a:p>
            <a:pPr algn="ctr">
              <a:buNone/>
            </a:pPr>
            <a:r>
              <a:rPr lang="ru-RU" sz="4400" dirty="0" smtClean="0"/>
              <a:t> </a:t>
            </a:r>
          </a:p>
          <a:p>
            <a:pPr algn="ctr">
              <a:buNone/>
            </a:pPr>
            <a:r>
              <a:rPr lang="ru-RU" sz="4400" dirty="0" smtClean="0"/>
              <a:t>№ наследственного дела   </a:t>
            </a:r>
          </a:p>
          <a:p>
            <a:pPr algn="ctr">
              <a:buNone/>
            </a:pPr>
            <a:r>
              <a:rPr lang="ru-RU" sz="4400" dirty="0" smtClean="0"/>
              <a:t>Зарегистрировано в реестре за № </a:t>
            </a:r>
          </a:p>
          <a:p>
            <a:pPr algn="ctr">
              <a:buNone/>
            </a:pPr>
            <a:r>
              <a:rPr lang="ru-RU" sz="4400" dirty="0" smtClean="0"/>
              <a:t>Взыскано        тенге </a:t>
            </a:r>
          </a:p>
          <a:p>
            <a:pPr algn="ctr">
              <a:buNone/>
            </a:pPr>
            <a:r>
              <a:rPr lang="ru-RU" sz="4400" b="1" dirty="0" smtClean="0"/>
              <a:t>  </a:t>
            </a:r>
            <a:r>
              <a:rPr lang="ru-RU" sz="4400" dirty="0" smtClean="0"/>
              <a:t>НОТАРИУС</a:t>
            </a:r>
            <a:endParaRPr lang="ru-RU" sz="4400" b="1" dirty="0" smtClean="0"/>
          </a:p>
          <a:p>
            <a:pPr algn="ctr">
              <a:buNone/>
            </a:pPr>
            <a:r>
              <a:rPr lang="ru-RU" sz="4400" b="1" dirty="0" smtClean="0"/>
              <a:t> </a:t>
            </a:r>
          </a:p>
          <a:p>
            <a:pPr algn="ctr">
              <a:buNone/>
            </a:pPr>
            <a:r>
              <a:rPr lang="ru-RU" sz="4400" b="1" dirty="0" smtClean="0"/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11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РАЗРЕШЕНИЕ НАСЛЕДСТВЕННОГО ДЕЛА С ЭЛЕМЕНТАМИ ПРАВОПРЕЕМСТВА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757758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/>
              <a:t>      Пример № 1</a:t>
            </a:r>
          </a:p>
          <a:p>
            <a:pPr algn="just">
              <a:buNone/>
            </a:pPr>
            <a:r>
              <a:rPr lang="ru-RU" dirty="0" smtClean="0"/>
              <a:t>      После </a:t>
            </a:r>
            <a:r>
              <a:rPr lang="ru-RU" dirty="0" smtClean="0"/>
              <a:t>смерти Петрова Сергея, проживавшего в городе Караганде и имевшего здесь квартиру на праве собственности, заявление о принятии наследства в установленные законом сроки подал его единственный сын Петров Роман, зарегистрированный и проживавший в городе Павлодаре и имевший там свое имущество. Подав заявление о принятии наследства, он больше года не мог приехать в Караганду для получения свидетельства о праве на наследство и умер, так и не оформив наследства. После смерти Петрова Романа с заявлением о принятии наследства к нотариусу Павлодара ( т.е. по его последнему месту жительства) обратилась его дочь Петрова Зинаида. В данном случае нотариус города Караганды должен будет передать копию наследственного дела после смерти Петрова Сергея нотариусу города Павлодара. Свидетельство о праве на наследство на квартиру находящуюся в городе Караганде и принадлежащую Петрову Сергею должен будет выдавать нотариус города Павлодара, после Петрова Романа, принявшего наследство, но не оформившего своих наследственных прав.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12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/>
              <a:t>      Пример № 2</a:t>
            </a:r>
          </a:p>
          <a:p>
            <a:pPr algn="just">
              <a:buNone/>
            </a:pPr>
            <a:r>
              <a:rPr lang="ru-RU" dirty="0" smtClean="0"/>
              <a:t>      После </a:t>
            </a:r>
            <a:r>
              <a:rPr lang="ru-RU" dirty="0" smtClean="0"/>
              <a:t>смерти </a:t>
            </a:r>
            <a:r>
              <a:rPr lang="ru-RU" dirty="0" err="1" smtClean="0"/>
              <a:t>Ибраева</a:t>
            </a:r>
            <a:r>
              <a:rPr lang="ru-RU" dirty="0" smtClean="0"/>
              <a:t> </a:t>
            </a:r>
            <a:r>
              <a:rPr lang="ru-RU" dirty="0" err="1" smtClean="0"/>
              <a:t>Асета</a:t>
            </a:r>
            <a:r>
              <a:rPr lang="ru-RU" dirty="0" smtClean="0"/>
              <a:t>, проживавшего в городе Актау подали заявления три наследника: его жена </a:t>
            </a:r>
            <a:r>
              <a:rPr lang="ru-RU" dirty="0" err="1" smtClean="0"/>
              <a:t>Ибраева</a:t>
            </a:r>
            <a:r>
              <a:rPr lang="ru-RU" dirty="0" smtClean="0"/>
              <a:t> </a:t>
            </a:r>
            <a:r>
              <a:rPr lang="ru-RU" dirty="0" err="1" smtClean="0"/>
              <a:t>Райхан</a:t>
            </a:r>
            <a:r>
              <a:rPr lang="ru-RU" dirty="0" smtClean="0"/>
              <a:t>, дочь </a:t>
            </a:r>
            <a:r>
              <a:rPr lang="ru-RU" dirty="0" err="1" smtClean="0"/>
              <a:t>Ибраева</a:t>
            </a:r>
            <a:r>
              <a:rPr lang="ru-RU" dirty="0" smtClean="0"/>
              <a:t> </a:t>
            </a:r>
            <a:r>
              <a:rPr lang="ru-RU" dirty="0" err="1" smtClean="0"/>
              <a:t>Гульнар</a:t>
            </a:r>
            <a:r>
              <a:rPr lang="ru-RU" dirty="0" smtClean="0"/>
              <a:t>, проживавшие совместно с наследодателем и сын </a:t>
            </a:r>
            <a:r>
              <a:rPr lang="ru-RU" dirty="0" err="1" smtClean="0"/>
              <a:t>Ибраев</a:t>
            </a:r>
            <a:r>
              <a:rPr lang="ru-RU" dirty="0" smtClean="0"/>
              <a:t> </a:t>
            </a:r>
            <a:r>
              <a:rPr lang="ru-RU" dirty="0" err="1" smtClean="0"/>
              <a:t>Нурлан</a:t>
            </a:r>
            <a:r>
              <a:rPr lang="ru-RU" dirty="0" smtClean="0"/>
              <a:t>, проживавший в городе </a:t>
            </a:r>
            <a:r>
              <a:rPr lang="ru-RU" dirty="0" err="1" smtClean="0"/>
              <a:t>Алматы</a:t>
            </a:r>
            <a:r>
              <a:rPr lang="ru-RU" dirty="0" smtClean="0"/>
              <a:t>. На момент оформления наследственных прав и получения свидетельства о праве на наследство, умирает сын </a:t>
            </a:r>
            <a:r>
              <a:rPr lang="ru-RU" dirty="0" err="1" smtClean="0"/>
              <a:t>Нурлан</a:t>
            </a:r>
            <a:r>
              <a:rPr lang="ru-RU" dirty="0" smtClean="0"/>
              <a:t>. В данном случае нотариус города Актау должен будет выдать свидетельства о праве на наследство после смерти первоначального наследодателя </a:t>
            </a:r>
            <a:r>
              <a:rPr lang="ru-RU" dirty="0" err="1" smtClean="0"/>
              <a:t>Ибраева</a:t>
            </a:r>
            <a:r>
              <a:rPr lang="ru-RU" dirty="0" smtClean="0"/>
              <a:t> </a:t>
            </a:r>
            <a:r>
              <a:rPr lang="ru-RU" dirty="0" err="1" smtClean="0"/>
              <a:t>Асета</a:t>
            </a:r>
            <a:r>
              <a:rPr lang="ru-RU" dirty="0" smtClean="0"/>
              <a:t> на 1/3 долю его жене </a:t>
            </a:r>
            <a:r>
              <a:rPr lang="ru-RU" dirty="0" err="1" smtClean="0"/>
              <a:t>Ибраевой</a:t>
            </a:r>
            <a:r>
              <a:rPr lang="ru-RU" dirty="0" smtClean="0"/>
              <a:t> </a:t>
            </a:r>
            <a:r>
              <a:rPr lang="ru-RU" dirty="0" err="1" smtClean="0"/>
              <a:t>Райхан</a:t>
            </a:r>
            <a:r>
              <a:rPr lang="ru-RU" dirty="0" smtClean="0"/>
              <a:t> и на 1/3 долю его дочери </a:t>
            </a:r>
            <a:r>
              <a:rPr lang="ru-RU" dirty="0" err="1" smtClean="0"/>
              <a:t>Ибраевой</a:t>
            </a:r>
            <a:r>
              <a:rPr lang="ru-RU" dirty="0" smtClean="0"/>
              <a:t> </a:t>
            </a:r>
            <a:r>
              <a:rPr lang="ru-RU" dirty="0" err="1" smtClean="0"/>
              <a:t>Гульнар</a:t>
            </a:r>
            <a:r>
              <a:rPr lang="ru-RU" dirty="0" smtClean="0"/>
              <a:t>, оставив открытой 1/3 долю умершего сына </a:t>
            </a:r>
            <a:r>
              <a:rPr lang="ru-RU" dirty="0" err="1" smtClean="0"/>
              <a:t>Ибраева</a:t>
            </a:r>
            <a:r>
              <a:rPr lang="ru-RU" dirty="0" smtClean="0"/>
              <a:t> </a:t>
            </a:r>
            <a:r>
              <a:rPr lang="ru-RU" dirty="0" err="1" smtClean="0"/>
              <a:t>Нурлана</a:t>
            </a:r>
            <a:r>
              <a:rPr lang="ru-RU" dirty="0" smtClean="0"/>
              <a:t> и переслать копию наследственного дела нотариусу города </a:t>
            </a:r>
            <a:r>
              <a:rPr lang="ru-RU" dirty="0" err="1" smtClean="0"/>
              <a:t>Алматы</a:t>
            </a:r>
            <a:r>
              <a:rPr lang="ru-RU" dirty="0" smtClean="0"/>
              <a:t>, который будет выдавать свидетельство о праве на наследство после смерти </a:t>
            </a:r>
            <a:r>
              <a:rPr lang="ru-RU" dirty="0" err="1" smtClean="0"/>
              <a:t>Ибраева</a:t>
            </a:r>
            <a:r>
              <a:rPr lang="ru-RU" dirty="0" smtClean="0"/>
              <a:t> </a:t>
            </a:r>
            <a:r>
              <a:rPr lang="ru-RU" dirty="0" err="1" smtClean="0"/>
              <a:t>Нурлана</a:t>
            </a:r>
            <a:r>
              <a:rPr lang="ru-RU" dirty="0" smtClean="0"/>
              <a:t> ( по его месту жительства), который принял, но не оформил своих наследственных прав. 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13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40108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РАЗНОВИДНОСТИ</a:t>
            </a:r>
            <a:r>
              <a:rPr lang="ru-RU" sz="3100" b="1" dirty="0" smtClean="0"/>
              <a:t> </a:t>
            </a:r>
            <a:r>
              <a:rPr lang="ru-RU" sz="3100" b="1" dirty="0" smtClean="0"/>
              <a:t>НАСЛЕДОВАНИЯ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dirty="0" smtClean="0"/>
              <a:t>ПО  ЗАКОНУ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1357298"/>
            <a:ext cx="2571768" cy="5143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/>
              <a:t>ПРАВОПРЕДСТАВЛЕНИЕ</a:t>
            </a:r>
          </a:p>
          <a:p>
            <a:r>
              <a:rPr lang="ru-RU" sz="1400" b="1" dirty="0" smtClean="0"/>
              <a:t> </a:t>
            </a:r>
          </a:p>
          <a:p>
            <a:r>
              <a:rPr lang="ru-RU" sz="1400" b="1" dirty="0" smtClean="0"/>
              <a:t>- если наследник (Б) по закону умер ранее наследодателя (А</a:t>
            </a:r>
            <a:r>
              <a:rPr lang="ru-RU" sz="1400" b="1" dirty="0" smtClean="0"/>
              <a:t>) либо одновременно с наследодателем , </a:t>
            </a:r>
            <a:r>
              <a:rPr lang="ru-RU" sz="1400" b="1" dirty="0" smtClean="0"/>
              <a:t>то его доля в наследстве переходит к его потомкам.</a:t>
            </a:r>
          </a:p>
          <a:p>
            <a:r>
              <a:rPr lang="ru-RU" sz="1400" b="1" dirty="0" smtClean="0"/>
              <a:t> </a:t>
            </a:r>
          </a:p>
          <a:p>
            <a:r>
              <a:rPr lang="ru-RU" sz="1400" b="1" u="sng" dirty="0" smtClean="0"/>
              <a:t>Срок принятия</a:t>
            </a:r>
            <a:r>
              <a:rPr lang="ru-RU" sz="1400" b="1" dirty="0" smtClean="0"/>
              <a:t> – в установленный законом срок.</a:t>
            </a:r>
          </a:p>
          <a:p>
            <a:r>
              <a:rPr lang="ru-RU" sz="1400" b="1" u="sng" dirty="0" smtClean="0"/>
              <a:t>Место принятия и оформления наследства</a:t>
            </a:r>
            <a:r>
              <a:rPr lang="ru-RU" sz="1400" b="1" dirty="0" smtClean="0"/>
              <a:t> – последнее постоянное место жительства наследодателя (А).</a:t>
            </a:r>
            <a:endParaRPr lang="ru-RU" sz="1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43240" y="1428736"/>
            <a:ext cx="3000396" cy="542926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/>
              <a:t>НАСЛЕДСТВЕННАЯ ТРАНСМИССИЯ </a:t>
            </a:r>
          </a:p>
          <a:p>
            <a:r>
              <a:rPr lang="ru-RU" sz="1400" b="1" dirty="0" smtClean="0"/>
              <a:t>- если наследник (Б) умирает после наследодателя (А), в установленный законом шестимесячный срок, не успев принять наследство, то его право на принятие наследство переходит уже к его наследникам (В).</a:t>
            </a:r>
          </a:p>
          <a:p>
            <a:r>
              <a:rPr lang="ru-RU" sz="1400" b="1" dirty="0" smtClean="0"/>
              <a:t> </a:t>
            </a:r>
          </a:p>
          <a:p>
            <a:r>
              <a:rPr lang="ru-RU" sz="1400" b="1" u="sng" dirty="0" smtClean="0"/>
              <a:t>Срок принятия</a:t>
            </a:r>
            <a:r>
              <a:rPr lang="ru-RU" sz="1400" b="1" dirty="0" smtClean="0"/>
              <a:t> – наследники (В) должны принять наследство в течение оставшейся части срока для принятия наследства. Если оставшаяся часть срока – менее </a:t>
            </a:r>
            <a:r>
              <a:rPr lang="ru-RU" sz="1400" b="1" dirty="0" smtClean="0"/>
              <a:t>3-х </a:t>
            </a:r>
            <a:r>
              <a:rPr lang="ru-RU" sz="1400" b="1" dirty="0" smtClean="0"/>
              <a:t>месяцев – он удлиняется </a:t>
            </a:r>
            <a:r>
              <a:rPr lang="ru-RU" sz="1400" b="1" dirty="0" smtClean="0"/>
              <a:t>еще на  три  месяца.</a:t>
            </a:r>
            <a:endParaRPr lang="ru-RU" sz="1400" b="1" dirty="0" smtClean="0"/>
          </a:p>
          <a:p>
            <a:r>
              <a:rPr lang="ru-RU" sz="1400" b="1" u="sng" dirty="0" smtClean="0"/>
              <a:t>Место принятия и оформления наследства</a:t>
            </a:r>
            <a:r>
              <a:rPr lang="ru-RU" sz="1400" b="1" dirty="0" smtClean="0"/>
              <a:t> – последнее постоянное место жительства наследодателя (А).</a:t>
            </a:r>
            <a:endParaRPr lang="ru-RU" sz="1400" b="1" dirty="0" smtClean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286512" y="1357298"/>
            <a:ext cx="2571768" cy="507209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/>
              <a:t>ПРАВОПРИЕМСТВО НАСЛЕДСТВЕННОЕ</a:t>
            </a:r>
          </a:p>
          <a:p>
            <a:r>
              <a:rPr lang="ru-RU" sz="1400" b="1" dirty="0" smtClean="0"/>
              <a:t>- если наследник (Б) умирает после наследодателя (А), успев принять наследство, тогда право на оформление наследственных прав переходит в свою очередь к его наследникам (В).</a:t>
            </a:r>
          </a:p>
          <a:p>
            <a:r>
              <a:rPr lang="ru-RU" sz="1400" b="1" dirty="0" smtClean="0"/>
              <a:t> </a:t>
            </a:r>
          </a:p>
          <a:p>
            <a:r>
              <a:rPr lang="ru-RU" sz="1400" b="1" u="sng" dirty="0" smtClean="0"/>
              <a:t>Срок принятия</a:t>
            </a:r>
            <a:r>
              <a:rPr lang="ru-RU" sz="1400" b="1" dirty="0" smtClean="0"/>
              <a:t> – 6 месяцев со дня смерти наследника (Б).</a:t>
            </a:r>
          </a:p>
          <a:p>
            <a:r>
              <a:rPr lang="ru-RU" sz="1400" b="1" u="sng" dirty="0" smtClean="0"/>
              <a:t>Место принятия и </a:t>
            </a:r>
            <a:r>
              <a:rPr lang="ru-RU" sz="1400" b="1" u="sng" dirty="0" err="1" smtClean="0"/>
              <a:t>и</a:t>
            </a:r>
            <a:r>
              <a:rPr lang="ru-RU" sz="1400" b="1" u="sng" dirty="0" smtClean="0"/>
              <a:t> оформления наследства</a:t>
            </a:r>
            <a:r>
              <a:rPr lang="ru-RU" sz="1400" b="1" dirty="0" smtClean="0"/>
              <a:t> – последнее постоянное место жительства </a:t>
            </a:r>
            <a:r>
              <a:rPr lang="ru-RU" sz="1400" b="1" dirty="0" smtClean="0"/>
              <a:t> наследника  (В).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ПРАВО </a:t>
            </a:r>
            <a:r>
              <a:rPr lang="ru-RU" b="1" dirty="0" smtClean="0"/>
              <a:t>ПРЕДСТАВЛЕНИЯ</a:t>
            </a:r>
            <a:r>
              <a:rPr lang="en-US" b="1" dirty="0" smtClean="0"/>
              <a:t>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71612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endParaRPr lang="ru-RU" sz="8000" b="1" u="sng" dirty="0" smtClean="0"/>
          </a:p>
          <a:p>
            <a:pPr>
              <a:buNone/>
            </a:pPr>
            <a:r>
              <a:rPr lang="ru-RU" sz="8000" b="1" dirty="0" smtClean="0"/>
              <a:t>Статья 1067 ГК РК</a:t>
            </a:r>
          </a:p>
          <a:p>
            <a:pPr>
              <a:buNone/>
            </a:pPr>
            <a:r>
              <a:rPr lang="ru-RU" sz="6400" b="1" dirty="0" smtClean="0"/>
              <a:t> </a:t>
            </a:r>
          </a:p>
          <a:p>
            <a:pPr algn="ctr">
              <a:buNone/>
            </a:pPr>
            <a:r>
              <a:rPr lang="ru-RU" sz="6400" b="1" dirty="0" smtClean="0"/>
              <a:t>Доля наследника по закону, умершего до открытия наследства или одновременно с наследодателем, переходит по праву представления к его соответствующим потомкам в случаях предусмотренных   пунктом 2 статьи 1061, пунктом 2 статьи 1062,</a:t>
            </a:r>
          </a:p>
          <a:p>
            <a:pPr algn="ctr">
              <a:buNone/>
            </a:pPr>
            <a:r>
              <a:rPr lang="ru-RU" sz="6400" b="1" dirty="0" smtClean="0"/>
              <a:t>пунктом 2 статьи 1063</a:t>
            </a:r>
          </a:p>
          <a:p>
            <a:pPr algn="ctr">
              <a:buNone/>
            </a:pPr>
            <a:r>
              <a:rPr lang="ru-RU" sz="6400" b="1" dirty="0" smtClean="0"/>
              <a:t> </a:t>
            </a:r>
          </a:p>
          <a:p>
            <a:pPr>
              <a:buNone/>
            </a:pPr>
            <a:r>
              <a:rPr lang="ru-RU" sz="6400" b="1" dirty="0" smtClean="0"/>
              <a:t> </a:t>
            </a:r>
          </a:p>
          <a:p>
            <a:r>
              <a:rPr lang="ru-RU" sz="6400" b="1" u="sng" dirty="0" smtClean="0"/>
              <a:t>пункт 2 статьи 1061</a:t>
            </a:r>
            <a:endParaRPr lang="ru-RU" sz="6400" b="1" dirty="0" smtClean="0"/>
          </a:p>
          <a:p>
            <a:pPr>
              <a:buNone/>
            </a:pPr>
            <a:r>
              <a:rPr lang="ru-RU" sz="6400" b="1" dirty="0" smtClean="0"/>
              <a:t>              внуки наследодателя и их потомки</a:t>
            </a:r>
          </a:p>
          <a:p>
            <a:endParaRPr lang="ru-RU" sz="6400" b="1" dirty="0" smtClean="0"/>
          </a:p>
          <a:p>
            <a:endParaRPr lang="ru-RU" sz="6400" b="1" dirty="0" smtClean="0"/>
          </a:p>
          <a:p>
            <a:r>
              <a:rPr lang="ru-RU" sz="6400" b="1" u="sng" dirty="0" smtClean="0"/>
              <a:t>пункт 2 статьи 1062</a:t>
            </a:r>
            <a:endParaRPr lang="ru-RU" sz="6400" b="1" dirty="0" smtClean="0"/>
          </a:p>
          <a:p>
            <a:pPr>
              <a:buNone/>
            </a:pPr>
            <a:r>
              <a:rPr lang="ru-RU" sz="6400" b="1" dirty="0" smtClean="0"/>
              <a:t>              </a:t>
            </a:r>
            <a:r>
              <a:rPr lang="ru-RU" sz="6400" b="1" dirty="0" smtClean="0"/>
              <a:t>племянники и племянницы </a:t>
            </a:r>
            <a:r>
              <a:rPr lang="ru-RU" sz="6400" b="1" dirty="0" smtClean="0"/>
              <a:t>(</a:t>
            </a:r>
            <a:r>
              <a:rPr lang="ru-RU" sz="6400" b="1" dirty="0" smtClean="0"/>
              <a:t>дети братьев и сестер )</a:t>
            </a:r>
            <a:endParaRPr lang="ru-RU" sz="6400" b="1" dirty="0" smtClean="0"/>
          </a:p>
          <a:p>
            <a:pPr>
              <a:buNone/>
            </a:pPr>
            <a:r>
              <a:rPr lang="ru-RU" sz="6400" b="1" dirty="0" smtClean="0"/>
              <a:t> </a:t>
            </a:r>
          </a:p>
          <a:p>
            <a:pPr>
              <a:buNone/>
            </a:pPr>
            <a:r>
              <a:rPr lang="ru-RU" sz="6400" b="1" dirty="0" smtClean="0"/>
              <a:t> </a:t>
            </a:r>
          </a:p>
          <a:p>
            <a:r>
              <a:rPr lang="ru-RU" sz="6400" b="1" u="sng" dirty="0" smtClean="0"/>
              <a:t>пункт 2 статьи 1063</a:t>
            </a:r>
            <a:endParaRPr lang="ru-RU" sz="6400" b="1" dirty="0" smtClean="0"/>
          </a:p>
          <a:p>
            <a:pPr>
              <a:buNone/>
            </a:pPr>
            <a:r>
              <a:rPr lang="ru-RU" sz="6400" b="1" dirty="0" smtClean="0"/>
              <a:t>              двоюродные братья и сестры (дети дяди или тети)</a:t>
            </a:r>
          </a:p>
          <a:p>
            <a:pPr>
              <a:buNone/>
            </a:pPr>
            <a:r>
              <a:rPr lang="ru-RU" sz="6400" b="1" dirty="0" smtClean="0"/>
              <a:t> </a:t>
            </a:r>
          </a:p>
          <a:p>
            <a:pPr>
              <a:buNone/>
            </a:pPr>
            <a:r>
              <a:rPr lang="ru-RU" sz="6400" b="1" dirty="0" smtClean="0"/>
              <a:t> </a:t>
            </a:r>
          </a:p>
          <a:p>
            <a:pPr>
              <a:buNone/>
            </a:pPr>
            <a:r>
              <a:rPr lang="ru-RU" sz="6400" b="1" dirty="0" smtClean="0"/>
              <a:t> </a:t>
            </a:r>
          </a:p>
          <a:p>
            <a:pPr>
              <a:buNone/>
            </a:pPr>
            <a:r>
              <a:rPr lang="ru-RU" b="1" dirty="0" smtClean="0"/>
              <a:t> </a:t>
            </a:r>
          </a:p>
          <a:p>
            <a:pPr>
              <a:buNone/>
            </a:pPr>
            <a:r>
              <a:rPr lang="ru-RU" b="1" dirty="0" smtClean="0"/>
              <a:t> </a:t>
            </a:r>
          </a:p>
          <a:p>
            <a:pPr>
              <a:buNone/>
            </a:pPr>
            <a:r>
              <a:rPr lang="ru-RU" b="1" dirty="0" smtClean="0"/>
              <a:t> </a:t>
            </a:r>
          </a:p>
          <a:p>
            <a:pPr>
              <a:buNone/>
            </a:pPr>
            <a:r>
              <a:rPr lang="ru-RU" b="1" dirty="0" smtClean="0"/>
              <a:t> </a:t>
            </a:r>
          </a:p>
          <a:p>
            <a:pPr>
              <a:buNone/>
            </a:pPr>
            <a:r>
              <a:rPr lang="ru-RU" b="1" dirty="0" smtClean="0"/>
              <a:t> </a:t>
            </a:r>
          </a:p>
          <a:p>
            <a:pPr>
              <a:buNone/>
            </a:pPr>
            <a:r>
              <a:rPr lang="ru-RU" b="1" dirty="0" smtClean="0"/>
              <a:t> </a:t>
            </a:r>
          </a:p>
          <a:p>
            <a:pPr>
              <a:buNone/>
            </a:pPr>
            <a:r>
              <a:rPr lang="ru-RU" b="1" dirty="0" smtClean="0"/>
              <a:t> </a:t>
            </a:r>
          </a:p>
          <a:p>
            <a:pPr>
              <a:buNone/>
            </a:pPr>
            <a:r>
              <a:rPr lang="ru-RU" b="1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ru-RU" b="1" dirty="0" smtClean="0"/>
              <a:t>ПРАВО ПРЕДСТАВЛЕНИЯ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2296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До 1 июля 1999 года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 1 июля 1999 года по </a:t>
                      </a:r>
                      <a:r>
                        <a:rPr lang="ru-RU" baseline="0" dirty="0" smtClean="0"/>
                        <a:t>     </a:t>
                      </a:r>
                      <a:r>
                        <a:rPr lang="ru-RU" dirty="0" smtClean="0"/>
                        <a:t>3 февраля 2007 года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 3 февраля</a:t>
                      </a:r>
                      <a:r>
                        <a:rPr lang="ru-RU" baseline="0" dirty="0" smtClean="0"/>
                        <a:t> 2007 года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Внуки и правнуки  наследодателя, если ко времени открытия наследства нет в живых того из их родителей, который был бы наследником     Статья 527 ГК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КазССР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Если наследник по закону умер до открытия наследства, то его доля наследства переходит к его потомкам. По прямой нисходящей линии право-представление действует без ограничения родства. По боковой линии право представление получают соответственно племянники, представляя родных братьев и сестер наследодателя, либо двоюродные сестры и братья, представляя родных дядю и тетю наследодателя. Статья 1067 ГК РК.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наследника по закону, умершего до открытия наследства или одновременно с наследодателем переходит по праву представлению к его соответствующим потомкам в случаях предусмотренных статьями 1061, 1062, 1063. Статья 1067 ГК РК.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0"/>
            <a:ext cx="8286808" cy="685800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4200" b="1" dirty="0" smtClean="0">
                <a:solidFill>
                  <a:schemeClr val="accent2"/>
                </a:solidFill>
              </a:rPr>
              <a:t>                                                                                                                                                              Образец свидетельства о праве</a:t>
            </a:r>
          </a:p>
          <a:p>
            <a:pPr algn="ctr">
              <a:buNone/>
            </a:pPr>
            <a:r>
              <a:rPr lang="ru-RU" sz="4200" b="1" dirty="0" smtClean="0">
                <a:solidFill>
                  <a:schemeClr val="accent2"/>
                </a:solidFill>
              </a:rPr>
              <a:t>                                                                                                                                                         на наследство по закону по</a:t>
            </a:r>
          </a:p>
          <a:p>
            <a:pPr algn="ctr">
              <a:buNone/>
            </a:pPr>
            <a:r>
              <a:rPr lang="ru-RU" sz="4200" b="1" dirty="0" smtClean="0">
                <a:solidFill>
                  <a:schemeClr val="accent2"/>
                </a:solidFill>
              </a:rPr>
              <a:t>                                                                                                                                             праву представления</a:t>
            </a:r>
          </a:p>
          <a:p>
            <a:pPr algn="ctr">
              <a:buNone/>
            </a:pPr>
            <a:r>
              <a:rPr lang="ru-RU" sz="4200" b="1" dirty="0" smtClean="0">
                <a:solidFill>
                  <a:schemeClr val="accent2"/>
                </a:solidFill>
              </a:rPr>
              <a:t> 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 </a:t>
            </a:r>
          </a:p>
          <a:p>
            <a:pPr algn="ctr">
              <a:buNone/>
            </a:pPr>
            <a:r>
              <a:rPr lang="ru-RU" sz="4800" b="1" dirty="0" smtClean="0"/>
              <a:t>С В И Д Е Т Е Л Ь С Т В О</a:t>
            </a:r>
          </a:p>
          <a:p>
            <a:pPr algn="ctr">
              <a:buNone/>
            </a:pPr>
            <a:r>
              <a:rPr lang="ru-RU" sz="4800" b="1" dirty="0" smtClean="0"/>
              <a:t>О ПРАВЕ НА НАСЛЕДСТВО ПО ЗАКОНУ</a:t>
            </a:r>
            <a:endParaRPr lang="ru-RU" sz="4800" b="1" i="1" u="sng" dirty="0" smtClean="0"/>
          </a:p>
          <a:p>
            <a:pPr algn="ctr">
              <a:buNone/>
            </a:pPr>
            <a:r>
              <a:rPr lang="ru-RU" sz="4800" dirty="0" smtClean="0"/>
              <a:t> </a:t>
            </a:r>
          </a:p>
          <a:p>
            <a:pPr algn="ctr">
              <a:buNone/>
            </a:pPr>
            <a:r>
              <a:rPr lang="ru-RU" sz="4800" dirty="0" smtClean="0"/>
              <a:t>Город Усть-Каменогорск, Восточно-Казахстанская область, Республика Казахстан Двадцать третьего августа две тысячи восемнадцатого года</a:t>
            </a:r>
            <a:endParaRPr lang="ru-RU" sz="4800" b="1" dirty="0" smtClean="0"/>
          </a:p>
          <a:p>
            <a:pPr algn="ctr">
              <a:buNone/>
            </a:pPr>
            <a:r>
              <a:rPr lang="ru-RU" sz="4800" dirty="0" smtClean="0"/>
              <a:t> </a:t>
            </a:r>
          </a:p>
          <a:p>
            <a:pPr algn="ctr">
              <a:buNone/>
            </a:pPr>
            <a:r>
              <a:rPr lang="ru-RU" sz="4800" dirty="0" smtClean="0"/>
              <a:t>Я, </a:t>
            </a:r>
            <a:r>
              <a:rPr lang="ru-RU" sz="4800" u="sng" dirty="0" smtClean="0"/>
              <a:t>Иванова Ирина Федоровна</a:t>
            </a:r>
            <a:r>
              <a:rPr lang="ru-RU" sz="4800" dirty="0" smtClean="0"/>
              <a:t> нотариус нотариального округа Восточно-Казахстанской области лицензия № 0000113 выдана 10.08.1998 года Министерством Юстиции Республики Казахстан, </a:t>
            </a:r>
            <a:r>
              <a:rPr lang="ru-RU" sz="4800" b="1" dirty="0" smtClean="0"/>
              <a:t>УДОСТОВЕРЯЮ</a:t>
            </a:r>
            <a:r>
              <a:rPr lang="ru-RU" sz="4800" dirty="0" smtClean="0"/>
              <a:t>, что на основании статьи 1061, 1067  Гражданского Кодекса Республики Казахстан наследницей имущества гражданки</a:t>
            </a:r>
          </a:p>
          <a:p>
            <a:pPr algn="ctr">
              <a:buNone/>
            </a:pPr>
            <a:r>
              <a:rPr lang="ru-RU" sz="4800" b="1" i="1" dirty="0" smtClean="0"/>
              <a:t> </a:t>
            </a:r>
          </a:p>
          <a:p>
            <a:pPr algn="ctr">
              <a:buNone/>
            </a:pPr>
            <a:r>
              <a:rPr lang="kk-KZ" sz="4800" u="sng" dirty="0" smtClean="0"/>
              <a:t>ОБАСОВОЙ РАИДЫ АЛЕКСАНДРОВНЫ</a:t>
            </a:r>
            <a:endParaRPr lang="ru-RU" sz="4800" b="1" i="1" dirty="0" smtClean="0"/>
          </a:p>
          <a:p>
            <a:pPr algn="ctr">
              <a:buNone/>
            </a:pPr>
            <a:r>
              <a:rPr lang="kk-KZ" sz="4800" dirty="0" smtClean="0"/>
              <a:t> </a:t>
            </a:r>
            <a:r>
              <a:rPr lang="ru-RU" sz="4800" dirty="0" smtClean="0"/>
              <a:t>Умершего(ей)   </a:t>
            </a:r>
            <a:r>
              <a:rPr lang="kk-KZ" sz="4800" dirty="0" smtClean="0"/>
              <a:t>30 января 2018  </a:t>
            </a:r>
            <a:r>
              <a:rPr lang="ru-RU" sz="4800" dirty="0" smtClean="0"/>
              <a:t>года является</a:t>
            </a:r>
            <a:r>
              <a:rPr lang="ru-RU" sz="4800" i="1" dirty="0" smtClean="0"/>
              <a:t>:</a:t>
            </a:r>
            <a:endParaRPr lang="ru-RU" sz="4800" b="1" i="1" dirty="0" smtClean="0"/>
          </a:p>
          <a:p>
            <a:pPr algn="ctr">
              <a:buNone/>
            </a:pPr>
            <a:r>
              <a:rPr lang="ru-RU" sz="4800" dirty="0" smtClean="0"/>
              <a:t> </a:t>
            </a:r>
          </a:p>
          <a:p>
            <a:pPr algn="ctr">
              <a:buNone/>
            </a:pPr>
            <a:r>
              <a:rPr lang="kk-KZ" sz="4800" b="1" u="sng" dirty="0" smtClean="0"/>
              <a:t>её внучка</a:t>
            </a:r>
            <a:r>
              <a:rPr lang="ru-RU" sz="4800" dirty="0" smtClean="0"/>
              <a:t> – </a:t>
            </a:r>
            <a:r>
              <a:rPr lang="ru-RU" sz="4800" b="1" u="sng" dirty="0" smtClean="0"/>
              <a:t>ОБАСОВА ЗОЯ СЕРГЕЕВНА</a:t>
            </a:r>
            <a:r>
              <a:rPr lang="ru-RU" sz="4800" b="1" dirty="0" smtClean="0"/>
              <a:t> </a:t>
            </a:r>
            <a:r>
              <a:rPr lang="ru-RU" sz="4800" dirty="0" smtClean="0"/>
              <a:t>06.04.1980 года рождения, место рождения Восточно-Казахстанская область, гражданка Российской Федерации ИИН 800406000922 проживающая(</a:t>
            </a:r>
            <a:r>
              <a:rPr lang="ru-RU" sz="4800" dirty="0" err="1" smtClean="0"/>
              <a:t>ий</a:t>
            </a:r>
            <a:r>
              <a:rPr lang="ru-RU" sz="4800" dirty="0" smtClean="0"/>
              <a:t>) по адресу: Россия, Алтайский край, город Барнаул, улица Глушкова, дом 15, квартира 7, отец которой </a:t>
            </a:r>
            <a:r>
              <a:rPr lang="ru-RU" sz="4800" dirty="0" err="1" smtClean="0"/>
              <a:t>Обасов</a:t>
            </a:r>
            <a:r>
              <a:rPr lang="ru-RU" sz="4800" dirty="0" smtClean="0"/>
              <a:t> Сергей Иванович умер 01.02.2014 года</a:t>
            </a:r>
          </a:p>
          <a:p>
            <a:pPr algn="ctr">
              <a:buNone/>
            </a:pPr>
            <a:r>
              <a:rPr lang="ru-RU" sz="4800" dirty="0" smtClean="0"/>
              <a:t> </a:t>
            </a:r>
          </a:p>
          <a:p>
            <a:pPr algn="ctr">
              <a:buNone/>
            </a:pPr>
            <a:r>
              <a:rPr lang="ru-RU" sz="4800" dirty="0" smtClean="0"/>
              <a:t> </a:t>
            </a:r>
          </a:p>
          <a:p>
            <a:pPr algn="ctr">
              <a:buNone/>
            </a:pPr>
            <a:r>
              <a:rPr lang="ru-RU" sz="4800" dirty="0" smtClean="0"/>
              <a:t> </a:t>
            </a:r>
          </a:p>
          <a:p>
            <a:pPr algn="ctr">
              <a:buNone/>
            </a:pPr>
            <a:r>
              <a:rPr lang="ru-RU" sz="4800" dirty="0" smtClean="0"/>
              <a:t>Наследственное имущество, на которое выдано настоящее свидетельство, состоит из:</a:t>
            </a:r>
          </a:p>
          <a:p>
            <a:pPr algn="ctr">
              <a:buNone/>
            </a:pPr>
            <a:r>
              <a:rPr lang="ru-RU" sz="4800" dirty="0" smtClean="0"/>
              <a:t> </a:t>
            </a:r>
          </a:p>
          <a:p>
            <a:pPr algn="ctr">
              <a:buNone/>
            </a:pPr>
            <a:r>
              <a:rPr lang="ru-RU" sz="4800" u="sng" dirty="0" smtClean="0"/>
              <a:t>однокомнатной квартиры жил.пл. 18,70 кв.м., общ.пл. 31,20 кв.м., принадлежащей умершей(ему) на основании Договора о приватизации № 16 от 06.11.1992 года, Свидетельства о праве на наследство по закону  № 97-6-5755 от 03.12.2007 года, находящейся по адресу: </a:t>
            </a:r>
            <a:r>
              <a:rPr lang="ru-RU" sz="4800" b="1" u="sng" dirty="0" smtClean="0"/>
              <a:t>Восточно-Казахстанская область, город Усть-Каменогорск, улица Амурская, дом 43 (сорок три), квартира 1 (один).</a:t>
            </a:r>
            <a:endParaRPr lang="ru-RU" sz="4800" dirty="0" smtClean="0"/>
          </a:p>
          <a:p>
            <a:pPr algn="ctr">
              <a:buNone/>
            </a:pPr>
            <a:r>
              <a:rPr lang="ru-RU" sz="4800" dirty="0" smtClean="0"/>
              <a:t> </a:t>
            </a:r>
          </a:p>
          <a:p>
            <a:pPr algn="ctr">
              <a:buNone/>
            </a:pPr>
            <a:r>
              <a:rPr lang="ru-RU" sz="4800" dirty="0" smtClean="0"/>
              <a:t> </a:t>
            </a:r>
          </a:p>
          <a:p>
            <a:pPr algn="ctr">
              <a:buNone/>
            </a:pPr>
            <a:r>
              <a:rPr lang="ru-RU" sz="4800" dirty="0" smtClean="0"/>
              <a:t>Переход права на  указанное наследственное имущество подлежит государственной регистрации в регистрирующем органе</a:t>
            </a:r>
          </a:p>
          <a:p>
            <a:pPr algn="ctr">
              <a:buNone/>
            </a:pPr>
            <a:r>
              <a:rPr lang="ru-RU" sz="4800" dirty="0" smtClean="0"/>
              <a:t> </a:t>
            </a:r>
          </a:p>
          <a:p>
            <a:pPr algn="ctr">
              <a:buNone/>
            </a:pPr>
            <a:r>
              <a:rPr lang="ru-RU" sz="4800" dirty="0" smtClean="0"/>
              <a:t>№ наследственного дела   </a:t>
            </a:r>
          </a:p>
          <a:p>
            <a:pPr algn="ctr">
              <a:buNone/>
            </a:pPr>
            <a:r>
              <a:rPr lang="ru-RU" sz="4800" dirty="0" smtClean="0"/>
              <a:t>Зарегистрировано в реестре за № </a:t>
            </a:r>
          </a:p>
          <a:p>
            <a:pPr algn="ctr">
              <a:buNone/>
            </a:pPr>
            <a:r>
              <a:rPr lang="ru-RU" sz="4800" dirty="0" smtClean="0"/>
              <a:t>Взыскано            тенге </a:t>
            </a:r>
          </a:p>
          <a:p>
            <a:pPr algn="ctr">
              <a:buNone/>
            </a:pPr>
            <a:r>
              <a:rPr lang="ru-RU" sz="4800" b="1" dirty="0" smtClean="0"/>
              <a:t>  </a:t>
            </a:r>
            <a:r>
              <a:rPr lang="ru-RU" sz="4800" dirty="0" smtClean="0"/>
              <a:t>НОТАРИУС</a:t>
            </a:r>
            <a:endParaRPr lang="ru-RU" sz="4800" b="1" dirty="0" smtClean="0"/>
          </a:p>
          <a:p>
            <a:pPr algn="ctr">
              <a:buNone/>
            </a:pPr>
            <a:r>
              <a:rPr lang="ru-RU" sz="4800" b="1" dirty="0" smtClean="0"/>
              <a:t> </a:t>
            </a:r>
          </a:p>
          <a:p>
            <a:pPr algn="ctr">
              <a:buNone/>
            </a:pPr>
            <a:r>
              <a:rPr lang="ru-RU" sz="4800" b="1" dirty="0" smtClean="0"/>
              <a:t> </a:t>
            </a:r>
            <a:endParaRPr lang="ru-RU" sz="4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РАЗРЕШЕНИЕ НАСЛЕДСТВЕНОГО ДЕЛА С ЭЛЕМЕНТАМИ ПРАВО ПРЕДСТАВЛЕНИЯ </a:t>
            </a:r>
            <a:endParaRPr lang="ru-RU" sz="32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14480" y="1714488"/>
            <a:ext cx="578647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Наследодатель 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3429000"/>
            <a:ext cx="1857388" cy="50006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Дочь 1/3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14810" y="3429000"/>
            <a:ext cx="1214446" cy="500066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Сын 1/3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143768" y="3429000"/>
            <a:ext cx="1285884" cy="500066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Дочь  1/3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3500430" y="4929198"/>
            <a:ext cx="714380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Внук</a:t>
            </a:r>
          </a:p>
          <a:p>
            <a:pPr algn="ctr"/>
            <a:r>
              <a:rPr lang="ru-RU" sz="1200" dirty="0" smtClean="0"/>
              <a:t>1/9</a:t>
            </a:r>
          </a:p>
        </p:txBody>
      </p:sp>
      <p:sp>
        <p:nvSpPr>
          <p:cNvPr id="14" name="Овал 13"/>
          <p:cNvSpPr/>
          <p:nvPr/>
        </p:nvSpPr>
        <p:spPr>
          <a:xfrm>
            <a:off x="4572000" y="4929198"/>
            <a:ext cx="714380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Внук</a:t>
            </a:r>
          </a:p>
          <a:p>
            <a:pPr algn="ctr"/>
            <a:r>
              <a:rPr lang="ru-RU" sz="1200" dirty="0" smtClean="0"/>
              <a:t>1/9</a:t>
            </a:r>
          </a:p>
        </p:txBody>
      </p:sp>
      <p:sp>
        <p:nvSpPr>
          <p:cNvPr id="15" name="Овал 14"/>
          <p:cNvSpPr/>
          <p:nvPr/>
        </p:nvSpPr>
        <p:spPr>
          <a:xfrm>
            <a:off x="5715008" y="4929198"/>
            <a:ext cx="714380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Внук</a:t>
            </a:r>
          </a:p>
          <a:p>
            <a:pPr algn="ctr"/>
            <a:r>
              <a:rPr lang="ru-RU" sz="1200" dirty="0" smtClean="0"/>
              <a:t>1/9</a:t>
            </a:r>
          </a:p>
        </p:txBody>
      </p:sp>
      <p:sp>
        <p:nvSpPr>
          <p:cNvPr id="16" name="Овал 15"/>
          <p:cNvSpPr/>
          <p:nvPr/>
        </p:nvSpPr>
        <p:spPr>
          <a:xfrm>
            <a:off x="6929454" y="4357694"/>
            <a:ext cx="714380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Внук</a:t>
            </a:r>
          </a:p>
          <a:p>
            <a:pPr algn="ctr"/>
            <a:r>
              <a:rPr lang="ru-RU" sz="1200" dirty="0" smtClean="0"/>
              <a:t>1/6</a:t>
            </a:r>
          </a:p>
        </p:txBody>
      </p:sp>
      <p:sp>
        <p:nvSpPr>
          <p:cNvPr id="17" name="Овал 16"/>
          <p:cNvSpPr/>
          <p:nvPr/>
        </p:nvSpPr>
        <p:spPr>
          <a:xfrm>
            <a:off x="8215338" y="4357694"/>
            <a:ext cx="714380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Внук</a:t>
            </a:r>
          </a:p>
          <a:p>
            <a:pPr algn="ctr"/>
            <a:r>
              <a:rPr lang="ru-RU" sz="1200" dirty="0" smtClean="0"/>
              <a:t>1/6</a:t>
            </a:r>
          </a:p>
        </p:txBody>
      </p:sp>
      <p:cxnSp>
        <p:nvCxnSpPr>
          <p:cNvPr id="21" name="Прямая со стрелкой 20"/>
          <p:cNvCxnSpPr>
            <a:stCxn id="5" idx="2"/>
          </p:cNvCxnSpPr>
          <p:nvPr/>
        </p:nvCxnSpPr>
        <p:spPr>
          <a:xfrm rot="5400000">
            <a:off x="2625315" y="1375158"/>
            <a:ext cx="857256" cy="31075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5" idx="2"/>
          </p:cNvCxnSpPr>
          <p:nvPr/>
        </p:nvCxnSpPr>
        <p:spPr>
          <a:xfrm rot="16200000" flipH="1">
            <a:off x="5732866" y="1375158"/>
            <a:ext cx="857258" cy="31075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5" idx="2"/>
            <a:endCxn id="7" idx="0"/>
          </p:cNvCxnSpPr>
          <p:nvPr/>
        </p:nvCxnSpPr>
        <p:spPr>
          <a:xfrm rot="16200000" flipH="1">
            <a:off x="4250529" y="2857496"/>
            <a:ext cx="92869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7" idx="2"/>
            <a:endCxn id="9" idx="0"/>
          </p:cNvCxnSpPr>
          <p:nvPr/>
        </p:nvCxnSpPr>
        <p:spPr>
          <a:xfrm rot="5400000">
            <a:off x="3839761" y="3946926"/>
            <a:ext cx="1000132" cy="964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7" idx="2"/>
            <a:endCxn id="14" idx="0"/>
          </p:cNvCxnSpPr>
          <p:nvPr/>
        </p:nvCxnSpPr>
        <p:spPr>
          <a:xfrm rot="16200000" flipH="1">
            <a:off x="4375545" y="4375553"/>
            <a:ext cx="1000132" cy="1071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7" idx="2"/>
            <a:endCxn id="15" idx="0"/>
          </p:cNvCxnSpPr>
          <p:nvPr/>
        </p:nvCxnSpPr>
        <p:spPr>
          <a:xfrm rot="16200000" flipH="1">
            <a:off x="4947049" y="3804049"/>
            <a:ext cx="1000132" cy="12501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8" idx="2"/>
            <a:endCxn id="16" idx="0"/>
          </p:cNvCxnSpPr>
          <p:nvPr/>
        </p:nvCxnSpPr>
        <p:spPr>
          <a:xfrm rot="5400000">
            <a:off x="7322363" y="3893347"/>
            <a:ext cx="42862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8" idx="2"/>
            <a:endCxn id="17" idx="0"/>
          </p:cNvCxnSpPr>
          <p:nvPr/>
        </p:nvCxnSpPr>
        <p:spPr>
          <a:xfrm rot="16200000" flipH="1">
            <a:off x="7965305" y="3750471"/>
            <a:ext cx="428628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488" y="857232"/>
            <a:ext cx="3703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НАСЛЕДСТВЕННАЯ   ТРАНСМИССИЯ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14414" y="2071678"/>
            <a:ext cx="67151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Статья 1072-4</a:t>
            </a:r>
          </a:p>
          <a:p>
            <a:pPr algn="ctr"/>
            <a:r>
              <a:rPr lang="ru-RU" dirty="0" smtClean="0"/>
              <a:t>Если наследник по закону или по завещанию умер после открытия наследства , не успев его принять в срок, </a:t>
            </a:r>
            <a:r>
              <a:rPr lang="ru-RU" dirty="0" smtClean="0"/>
              <a:t>установленный </a:t>
            </a:r>
            <a:r>
              <a:rPr lang="ru-RU" dirty="0" smtClean="0"/>
              <a:t>статьей 1072-2,настогящего Кодекса, право на принятие причитающейся ему доле наследства переходит к его наследникам  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71604" y="4714884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sp>
        <p:nvSpPr>
          <p:cNvPr id="7" name="Овал 6"/>
          <p:cNvSpPr/>
          <p:nvPr/>
        </p:nvSpPr>
        <p:spPr>
          <a:xfrm>
            <a:off x="3786182" y="4286256"/>
            <a:ext cx="1643074" cy="35719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6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dirty="0" smtClean="0"/>
              <a:t>ТРАНСМИССИЯ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7</a:t>
            </a:r>
            <a:endParaRPr lang="ru-RU" dirty="0"/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229600" cy="530352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 1 июля 1999 года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 1 июля 1999 года по </a:t>
                      </a:r>
                      <a:r>
                        <a:rPr lang="ru-RU" sz="1400" baseline="0" dirty="0" smtClean="0"/>
                        <a:t>     </a:t>
                      </a:r>
                      <a:r>
                        <a:rPr lang="ru-RU" sz="1400" dirty="0" smtClean="0"/>
                        <a:t>3 февраля 2007 года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 3 февраля</a:t>
                      </a:r>
                      <a:r>
                        <a:rPr lang="ru-RU" sz="1400" baseline="0" dirty="0" smtClean="0"/>
                        <a:t> 2007 года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 smtClean="0"/>
                        <a:t>Если наследник, призванный к наследованию по закону или по завещанию, умер после открытия наследства, не успев его принять в установленный срок, право на принятие наследства, переходит  к его наследникам. Это право  умершего наследника может быть осуществлено его наследниками на общих основаниях в течение оставшегося срока для принятия наследства. Если оставшаяся часть срока менее трех месяцев, она удлиняется до трех месяцев. Статья 544 ГК </a:t>
                      </a:r>
                      <a:r>
                        <a:rPr lang="ru-RU" sz="1400" kern="1200" dirty="0" err="1" smtClean="0"/>
                        <a:t>КазССР</a:t>
                      </a:r>
                      <a:endParaRPr lang="ru-RU" sz="1400" kern="1200" dirty="0" smtClean="0"/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</a:t>
                      </a:r>
                      <a:r>
                        <a:rPr lang="ru-RU" sz="1400" baseline="0" dirty="0" smtClean="0"/>
                        <a:t> предусмотрено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/>
                        <a:t>Если наследник по закону или по завещанию, умер после открытия наследства, не успев его принять в установленный срок, право на принятие причитающейся ему доли наследства, переходит  к его наследникам. Это право  умершего наследника может быть осуществлено его наследниками на общих основаниях в течение оставшегося срока для принятия наследства. Если оставшаяся часть срока менее трех месяцев, он удлиняется до трех месяцев. Право наследника принять часть наследства в качестве обязательной доли не переходит к его наследникам. Статья 1072-4 ГК РК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7229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4800" b="1" dirty="0" smtClean="0">
                <a:solidFill>
                  <a:schemeClr val="accent2"/>
                </a:solidFill>
              </a:rPr>
              <a:t>                                                                 Образец свидетельства о праве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chemeClr val="accent2"/>
                </a:solidFill>
              </a:rPr>
              <a:t>                                                             на наследство по закону при 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chemeClr val="accent2"/>
                </a:solidFill>
              </a:rPr>
              <a:t>                                                            наследственной трансмиссии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chemeClr val="accent2"/>
                </a:solidFill>
              </a:rPr>
              <a:t> 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chemeClr val="accent2"/>
                </a:solidFill>
              </a:rPr>
              <a:t> </a:t>
            </a:r>
          </a:p>
          <a:p>
            <a:pPr algn="ctr">
              <a:buNone/>
            </a:pPr>
            <a:r>
              <a:rPr lang="ru-RU" sz="4800" b="1" dirty="0" smtClean="0"/>
              <a:t>С В И Д Е Т Е Л Ь С Т В О</a:t>
            </a:r>
          </a:p>
          <a:p>
            <a:pPr algn="ctr">
              <a:buNone/>
            </a:pPr>
            <a:r>
              <a:rPr lang="ru-RU" sz="4800" b="1" dirty="0" smtClean="0"/>
              <a:t>О ПРАВЕ НА НАСЛЕДСТВО ПО ЗАКОНУ</a:t>
            </a:r>
            <a:endParaRPr lang="ru-RU" sz="4800" b="1" i="1" u="sng" dirty="0" smtClean="0"/>
          </a:p>
          <a:p>
            <a:pPr algn="ctr">
              <a:buNone/>
            </a:pPr>
            <a:r>
              <a:rPr lang="ru-RU" sz="4800" dirty="0" smtClean="0"/>
              <a:t> </a:t>
            </a:r>
          </a:p>
          <a:p>
            <a:pPr algn="ctr">
              <a:buNone/>
            </a:pPr>
            <a:r>
              <a:rPr lang="ru-RU" sz="4800" dirty="0" smtClean="0"/>
              <a:t>Город Усть-Каменогорск, Восточно-Казахстанская область, Республика Казахстан Двадцатого апреля две тысячи восемнадцатого года</a:t>
            </a:r>
            <a:endParaRPr lang="ru-RU" sz="4800" b="1" dirty="0" smtClean="0"/>
          </a:p>
          <a:p>
            <a:pPr algn="ctr">
              <a:buNone/>
            </a:pPr>
            <a:r>
              <a:rPr lang="ru-RU" sz="4800" dirty="0" smtClean="0"/>
              <a:t> </a:t>
            </a:r>
          </a:p>
          <a:p>
            <a:pPr algn="ctr">
              <a:buNone/>
            </a:pPr>
            <a:r>
              <a:rPr lang="ru-RU" sz="4800" dirty="0" smtClean="0"/>
              <a:t>Я, </a:t>
            </a:r>
            <a:r>
              <a:rPr lang="ru-RU" sz="4800" u="sng" dirty="0" smtClean="0"/>
              <a:t>Иванова Ирина Федоровна</a:t>
            </a:r>
            <a:r>
              <a:rPr lang="ru-RU" sz="4800" dirty="0" smtClean="0"/>
              <a:t> нотариус нотариального округа Восточно-Казахстанской области лицензия № 0000113 выдана 10.08.1998 года Министерством Юстиции Республики Казахстан, </a:t>
            </a:r>
            <a:r>
              <a:rPr lang="ru-RU" sz="4800" b="1" dirty="0" smtClean="0"/>
              <a:t>УДОСТОВЕРЯЮ</a:t>
            </a:r>
            <a:r>
              <a:rPr lang="ru-RU" sz="4800" dirty="0" smtClean="0"/>
              <a:t>, что на основании статьи 1061, 1072-4  Гражданского Кодекса Республики Казахстан наследницей имущества гр.</a:t>
            </a:r>
          </a:p>
          <a:p>
            <a:pPr algn="ctr">
              <a:buNone/>
            </a:pPr>
            <a:r>
              <a:rPr lang="ru-RU" sz="4800" b="1" i="1" dirty="0" smtClean="0"/>
              <a:t> </a:t>
            </a:r>
          </a:p>
          <a:p>
            <a:pPr algn="ctr">
              <a:buNone/>
            </a:pPr>
            <a:r>
              <a:rPr lang="kk-KZ" sz="4800" u="sng" dirty="0" smtClean="0"/>
              <a:t>БОРОТЮК АНДРЕЯ ПАВЛОВИЧА</a:t>
            </a:r>
            <a:endParaRPr lang="ru-RU" sz="4800" b="1" i="1" dirty="0" smtClean="0"/>
          </a:p>
          <a:p>
            <a:pPr algn="ctr">
              <a:buNone/>
            </a:pPr>
            <a:r>
              <a:rPr lang="kk-KZ" sz="4800" dirty="0" smtClean="0"/>
              <a:t> </a:t>
            </a:r>
            <a:r>
              <a:rPr lang="ru-RU" sz="4800" dirty="0" smtClean="0"/>
              <a:t>Умершего(ей)   </a:t>
            </a:r>
            <a:r>
              <a:rPr lang="kk-KZ" sz="4800" dirty="0" smtClean="0"/>
              <a:t>	08 октября 2017  </a:t>
            </a:r>
            <a:r>
              <a:rPr lang="ru-RU" sz="4800" dirty="0" smtClean="0"/>
              <a:t>года являлся  его сын </a:t>
            </a:r>
            <a:r>
              <a:rPr lang="ru-RU" sz="4800" dirty="0" err="1" smtClean="0"/>
              <a:t>Боротюк</a:t>
            </a:r>
            <a:r>
              <a:rPr lang="ru-RU" sz="4800" dirty="0" smtClean="0"/>
              <a:t> Андрей Андреевич, но ввиду его смерти 21 октября 2017 года наследство переходит к его матери:</a:t>
            </a:r>
            <a:endParaRPr lang="ru-RU" sz="4800" b="1" i="1" dirty="0" smtClean="0"/>
          </a:p>
          <a:p>
            <a:pPr algn="ctr">
              <a:buNone/>
            </a:pPr>
            <a:r>
              <a:rPr lang="ru-RU" sz="4800" dirty="0" smtClean="0"/>
              <a:t> </a:t>
            </a:r>
          </a:p>
          <a:p>
            <a:pPr algn="ctr">
              <a:buNone/>
            </a:pPr>
            <a:r>
              <a:rPr lang="ru-RU" sz="4800" b="1" u="sng" dirty="0" smtClean="0"/>
              <a:t>БОРОТЮК РАИСЕ АЛЕКСАНДРОВНЕ</a:t>
            </a:r>
            <a:r>
              <a:rPr lang="ru-RU" sz="4800" b="1" dirty="0" smtClean="0"/>
              <a:t> </a:t>
            </a:r>
            <a:r>
              <a:rPr lang="ru-RU" sz="4800" dirty="0" smtClean="0"/>
              <a:t>20.05.1940 года рождения, место рождения Восточно-Казахстанская область, ИИН 400520400059</a:t>
            </a:r>
            <a:r>
              <a:rPr lang="ru-RU" sz="4800" smtClean="0"/>
              <a:t>, проживающая(</a:t>
            </a:r>
            <a:r>
              <a:rPr lang="ru-RU" sz="4800" dirty="0" err="1" smtClean="0"/>
              <a:t>ий</a:t>
            </a:r>
            <a:r>
              <a:rPr lang="ru-RU" sz="4800" dirty="0" smtClean="0"/>
              <a:t>) по адресу: Восточно-Казахстанская область, город Усть-Каменогорск, проспект Ауэзова дом 19, квартира 52</a:t>
            </a:r>
          </a:p>
          <a:p>
            <a:pPr algn="ctr">
              <a:buNone/>
            </a:pPr>
            <a:r>
              <a:rPr lang="ru-RU" sz="4800" dirty="0" smtClean="0"/>
              <a:t> </a:t>
            </a:r>
          </a:p>
          <a:p>
            <a:pPr algn="ctr">
              <a:buNone/>
            </a:pPr>
            <a:r>
              <a:rPr lang="ru-RU" sz="4800" dirty="0" smtClean="0"/>
              <a:t>Наследственное имущество, на которое выдано настоящее свидетельство, состоит из:</a:t>
            </a:r>
          </a:p>
          <a:p>
            <a:pPr algn="ctr">
              <a:buNone/>
            </a:pPr>
            <a:r>
              <a:rPr lang="ru-RU" sz="4800" dirty="0" smtClean="0"/>
              <a:t> </a:t>
            </a:r>
          </a:p>
          <a:p>
            <a:pPr algn="ctr">
              <a:buNone/>
            </a:pPr>
            <a:r>
              <a:rPr lang="ru-RU" sz="4800" b="1" dirty="0" smtClean="0"/>
              <a:t>     </a:t>
            </a:r>
            <a:r>
              <a:rPr lang="ru-RU" sz="4800" b="1" u="sng" dirty="0" smtClean="0"/>
              <a:t> денежных вкладов,</a:t>
            </a:r>
            <a:r>
              <a:rPr lang="ru-RU" sz="4800" u="sng" dirty="0" smtClean="0"/>
              <a:t>  хранящихся   в  АО «Народный Банк Казахстана» по счетам </a:t>
            </a:r>
            <a:r>
              <a:rPr lang="en-US" sz="4800" u="sng" dirty="0" smtClean="0"/>
              <a:t>KZ</a:t>
            </a:r>
            <a:r>
              <a:rPr lang="ru-RU" sz="4800" u="sng" dirty="0" smtClean="0"/>
              <a:t>12600000000030144, </a:t>
            </a:r>
            <a:r>
              <a:rPr lang="en-US" sz="4800" u="sng" dirty="0" smtClean="0"/>
              <a:t>KZ</a:t>
            </a:r>
            <a:r>
              <a:rPr lang="ru-RU" sz="4800" u="sng" dirty="0" smtClean="0"/>
              <a:t>90000002003875268,   с причитающимся вознаграждением. </a:t>
            </a:r>
            <a:endParaRPr lang="ru-RU" sz="4800" dirty="0" smtClean="0"/>
          </a:p>
          <a:p>
            <a:pPr algn="ctr">
              <a:buNone/>
            </a:pPr>
            <a:r>
              <a:rPr lang="ru-RU" sz="4800" b="1" dirty="0" smtClean="0"/>
              <a:t> </a:t>
            </a:r>
          </a:p>
          <a:p>
            <a:pPr algn="ctr">
              <a:buNone/>
            </a:pPr>
            <a:r>
              <a:rPr lang="ru-RU" sz="4800" dirty="0" smtClean="0"/>
              <a:t> </a:t>
            </a:r>
          </a:p>
          <a:p>
            <a:pPr algn="ctr">
              <a:buNone/>
            </a:pPr>
            <a:r>
              <a:rPr lang="ru-RU" sz="4800" dirty="0" smtClean="0"/>
              <a:t> </a:t>
            </a:r>
          </a:p>
          <a:p>
            <a:pPr algn="ctr">
              <a:buNone/>
            </a:pPr>
            <a:r>
              <a:rPr lang="ru-RU" sz="4800" dirty="0" smtClean="0"/>
              <a:t>№ наследственного дела   </a:t>
            </a:r>
          </a:p>
          <a:p>
            <a:pPr algn="ctr">
              <a:buNone/>
            </a:pPr>
            <a:r>
              <a:rPr lang="ru-RU" sz="4800" dirty="0" smtClean="0"/>
              <a:t>Зарегистрировано в реестре за № </a:t>
            </a:r>
          </a:p>
          <a:p>
            <a:pPr algn="ctr">
              <a:buNone/>
            </a:pPr>
            <a:r>
              <a:rPr lang="ru-RU" sz="4800" dirty="0" smtClean="0"/>
              <a:t>Взыскано                   тенге </a:t>
            </a:r>
          </a:p>
          <a:p>
            <a:pPr algn="ctr">
              <a:buNone/>
            </a:pPr>
            <a:r>
              <a:rPr lang="ru-RU" sz="4800" dirty="0" smtClean="0"/>
              <a:t> НОТАРИУС</a:t>
            </a:r>
          </a:p>
          <a:p>
            <a:pPr algn="ctr">
              <a:buNone/>
            </a:pPr>
            <a:r>
              <a:rPr lang="ru-RU" sz="4800" b="1" dirty="0" smtClean="0"/>
              <a:t> </a:t>
            </a:r>
          </a:p>
          <a:p>
            <a:pPr algn="ctr">
              <a:buNone/>
            </a:pPr>
            <a:r>
              <a:rPr lang="ru-RU" sz="4800" b="1" dirty="0" smtClean="0"/>
              <a:t> </a:t>
            </a:r>
          </a:p>
          <a:p>
            <a:pPr algn="ctr">
              <a:buNone/>
            </a:pPr>
            <a:r>
              <a:rPr lang="ru-RU" sz="4800" b="1" dirty="0" smtClean="0"/>
              <a:t> </a:t>
            </a:r>
          </a:p>
          <a:p>
            <a:r>
              <a:rPr lang="ru-RU" b="1" dirty="0" smtClean="0"/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1218</Words>
  <PresentationFormat>Экран (4:3)</PresentationFormat>
  <Paragraphs>235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РАЗНОВИДНОСТИ НАСЛЕДОВАНИЯ ПО  ЗАКОНУ </vt:lpstr>
      <vt:lpstr>ПРАВО ПРЕДСТАВЛЕНИЯ  </vt:lpstr>
      <vt:lpstr>ПРАВО ПРЕДСТАВЛЕНИЯ</vt:lpstr>
      <vt:lpstr>Слайд 5</vt:lpstr>
      <vt:lpstr>РАЗРЕШЕНИЕ НАСЛЕДСТВЕНОГО ДЕЛА С ЭЛЕМЕНТАМИ ПРАВО ПРЕДСТАВЛЕНИЯ </vt:lpstr>
      <vt:lpstr>Слайд 7</vt:lpstr>
      <vt:lpstr>ТРАНСМИССИЯ </vt:lpstr>
      <vt:lpstr>Слайд 9</vt:lpstr>
      <vt:lpstr>ПОРЯДОК РАЗРЕШЕНИЯ НАСЛЕДСТВЕНОГО ДЕЛА  С ЭЛЕМЕНТАМИ ТРАНСМИСИИ </vt:lpstr>
      <vt:lpstr> НАСЛЕДСТВЕННОЕ   ПРАВОПРИЕМСТВО  (после принявшего, но не оформившего)</vt:lpstr>
      <vt:lpstr>Слайд 12</vt:lpstr>
      <vt:lpstr>РАЗРЕШЕНИЕ НАСЛЕДСТВЕННОГО ДЕЛА С ЭЛЕМЕНТАМИ ПРАВОПРЕЕМСТВА 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помошник</dc:creator>
  <cp:lastModifiedBy>кира</cp:lastModifiedBy>
  <cp:revision>23</cp:revision>
  <dcterms:created xsi:type="dcterms:W3CDTF">2019-04-18T09:23:03Z</dcterms:created>
  <dcterms:modified xsi:type="dcterms:W3CDTF">2020-04-20T14:34:15Z</dcterms:modified>
</cp:coreProperties>
</file>