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55"/>
  </p:notesMasterIdLst>
  <p:handoutMasterIdLst>
    <p:handoutMasterId r:id="rId56"/>
  </p:handoutMasterIdLst>
  <p:sldIdLst>
    <p:sldId id="256" r:id="rId2"/>
    <p:sldId id="257" r:id="rId3"/>
    <p:sldId id="258" r:id="rId4"/>
    <p:sldId id="301" r:id="rId5"/>
    <p:sldId id="259" r:id="rId6"/>
    <p:sldId id="260" r:id="rId7"/>
    <p:sldId id="261" r:id="rId8"/>
    <p:sldId id="262" r:id="rId9"/>
    <p:sldId id="263" r:id="rId10"/>
    <p:sldId id="264" r:id="rId11"/>
    <p:sldId id="315" r:id="rId12"/>
    <p:sldId id="316" r:id="rId13"/>
    <p:sldId id="308" r:id="rId14"/>
    <p:sldId id="265" r:id="rId15"/>
    <p:sldId id="306" r:id="rId16"/>
    <p:sldId id="302" r:id="rId17"/>
    <p:sldId id="303" r:id="rId18"/>
    <p:sldId id="304" r:id="rId19"/>
    <p:sldId id="305" r:id="rId20"/>
    <p:sldId id="266" r:id="rId21"/>
    <p:sldId id="307" r:id="rId22"/>
    <p:sldId id="267" r:id="rId23"/>
    <p:sldId id="310" r:id="rId24"/>
    <p:sldId id="311" r:id="rId25"/>
    <p:sldId id="312" r:id="rId26"/>
    <p:sldId id="313" r:id="rId27"/>
    <p:sldId id="314" r:id="rId28"/>
    <p:sldId id="268" r:id="rId29"/>
    <p:sldId id="269" r:id="rId30"/>
    <p:sldId id="270" r:id="rId31"/>
    <p:sldId id="271" r:id="rId32"/>
    <p:sldId id="272" r:id="rId33"/>
    <p:sldId id="273" r:id="rId34"/>
    <p:sldId id="274" r:id="rId35"/>
    <p:sldId id="275" r:id="rId36"/>
    <p:sldId id="292" r:id="rId37"/>
    <p:sldId id="293" r:id="rId38"/>
    <p:sldId id="296" r:id="rId39"/>
    <p:sldId id="297" r:id="rId40"/>
    <p:sldId id="294" r:id="rId41"/>
    <p:sldId id="295" r:id="rId42"/>
    <p:sldId id="276" r:id="rId43"/>
    <p:sldId id="277" r:id="rId44"/>
    <p:sldId id="278" r:id="rId45"/>
    <p:sldId id="298" r:id="rId46"/>
    <p:sldId id="299" r:id="rId47"/>
    <p:sldId id="300" r:id="rId48"/>
    <p:sldId id="279" r:id="rId49"/>
    <p:sldId id="280" r:id="rId50"/>
    <p:sldId id="281" r:id="rId51"/>
    <p:sldId id="289" r:id="rId52"/>
    <p:sldId id="309" r:id="rId53"/>
    <p:sldId id="290" r:id="rId54"/>
  </p:sldIdLst>
  <p:sldSz cx="12192000" cy="6858000"/>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50" autoAdjust="0"/>
  </p:normalViewPr>
  <p:slideViewPr>
    <p:cSldViewPr snapToGrid="0">
      <p:cViewPr varScale="1">
        <p:scale>
          <a:sx n="86" d="100"/>
          <a:sy n="86" d="100"/>
        </p:scale>
        <p:origin x="53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16547257-AF6A-46F1-B0BA-A3A8485F20AB}"/>
              </a:ext>
            </a:extLst>
          </p:cNvPr>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75317B0F-B8B6-4285-A726-DA0BC1C37A65}"/>
              </a:ext>
            </a:extLst>
          </p:cNvPr>
          <p:cNvSpPr>
            <a:spLocks noGrp="1"/>
          </p:cNvSpPr>
          <p:nvPr>
            <p:ph type="dt" sz="quarter" idx="1"/>
          </p:nvPr>
        </p:nvSpPr>
        <p:spPr>
          <a:xfrm>
            <a:off x="3829050" y="0"/>
            <a:ext cx="2930525" cy="498475"/>
          </a:xfrm>
          <a:prstGeom prst="rect">
            <a:avLst/>
          </a:prstGeom>
        </p:spPr>
        <p:txBody>
          <a:bodyPr vert="horz" lIns="91440" tIns="45720" rIns="91440" bIns="45720" rtlCol="0"/>
          <a:lstStyle>
            <a:lvl1pPr algn="r">
              <a:defRPr sz="1200"/>
            </a:lvl1pPr>
          </a:lstStyle>
          <a:p>
            <a:fld id="{61293626-FD0B-4EE9-AD99-03A7BC2579CB}" type="datetimeFigureOut">
              <a:rPr lang="ru-RU" smtClean="0"/>
              <a:t>25.09.2020</a:t>
            </a:fld>
            <a:endParaRPr lang="ru-RU"/>
          </a:p>
        </p:txBody>
      </p:sp>
      <p:sp>
        <p:nvSpPr>
          <p:cNvPr id="4" name="Нижний колонтитул 3">
            <a:extLst>
              <a:ext uri="{FF2B5EF4-FFF2-40B4-BE49-F238E27FC236}">
                <a16:creationId xmlns:a16="http://schemas.microsoft.com/office/drawing/2014/main" id="{1EC281D1-3B5A-4C51-A8CF-7D77D19FCEE0}"/>
              </a:ext>
            </a:extLst>
          </p:cNvPr>
          <p:cNvSpPr>
            <a:spLocks noGrp="1"/>
          </p:cNvSpPr>
          <p:nvPr>
            <p:ph type="ftr" sz="quarter" idx="2"/>
          </p:nvPr>
        </p:nvSpPr>
        <p:spPr>
          <a:xfrm>
            <a:off x="0" y="9444038"/>
            <a:ext cx="2930525" cy="49847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E186BCC5-697D-42EE-B86E-D820B91F214D}"/>
              </a:ext>
            </a:extLst>
          </p:cNvPr>
          <p:cNvSpPr>
            <a:spLocks noGrp="1"/>
          </p:cNvSpPr>
          <p:nvPr>
            <p:ph type="sldNum" sz="quarter" idx="3"/>
          </p:nvPr>
        </p:nvSpPr>
        <p:spPr>
          <a:xfrm>
            <a:off x="3829050" y="9444038"/>
            <a:ext cx="2930525" cy="498475"/>
          </a:xfrm>
          <a:prstGeom prst="rect">
            <a:avLst/>
          </a:prstGeom>
        </p:spPr>
        <p:txBody>
          <a:bodyPr vert="horz" lIns="91440" tIns="45720" rIns="91440" bIns="45720" rtlCol="0" anchor="b"/>
          <a:lstStyle>
            <a:lvl1pPr algn="r">
              <a:defRPr sz="1200"/>
            </a:lvl1pPr>
          </a:lstStyle>
          <a:p>
            <a:fld id="{841891BC-0D3E-4004-AEF7-09682F4EFE5C}" type="slidenum">
              <a:rPr lang="ru-RU" smtClean="0"/>
              <a:t>‹#›</a:t>
            </a:fld>
            <a:endParaRPr lang="ru-RU"/>
          </a:p>
        </p:txBody>
      </p:sp>
    </p:spTree>
    <p:extLst>
      <p:ext uri="{BB962C8B-B14F-4D97-AF65-F5344CB8AC3E}">
        <p14:creationId xmlns:p14="http://schemas.microsoft.com/office/powerpoint/2010/main" val="316219965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F822142D-C627-46EB-BF67-B016451A3F03}" type="datetimeFigureOut">
              <a:rPr lang="ru-RU" smtClean="0"/>
              <a:t>25.09.2020</a:t>
            </a:fld>
            <a:endParaRPr lang="ru-RU"/>
          </a:p>
        </p:txBody>
      </p:sp>
      <p:sp>
        <p:nvSpPr>
          <p:cNvPr id="4" name="Образ слайда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515CF12C-8310-4328-8DA6-4E16076F3917}" type="slidenum">
              <a:rPr lang="ru-RU" smtClean="0"/>
              <a:t>‹#›</a:t>
            </a:fld>
            <a:endParaRPr lang="ru-RU"/>
          </a:p>
        </p:txBody>
      </p:sp>
    </p:spTree>
    <p:extLst>
      <p:ext uri="{BB962C8B-B14F-4D97-AF65-F5344CB8AC3E}">
        <p14:creationId xmlns:p14="http://schemas.microsoft.com/office/powerpoint/2010/main" val="373139908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Верхний колонтитул 3"/>
          <p:cNvSpPr>
            <a:spLocks noGrp="1"/>
          </p:cNvSpPr>
          <p:nvPr>
            <p:ph type="hdr" sz="quarter"/>
          </p:nvPr>
        </p:nvSpPr>
        <p:spPr/>
        <p:txBody>
          <a:bodyPr/>
          <a:lstStyle/>
          <a:p>
            <a:endParaRPr lang="ru-RU"/>
          </a:p>
        </p:txBody>
      </p:sp>
      <p:sp>
        <p:nvSpPr>
          <p:cNvPr id="5" name="Номер слайда 4"/>
          <p:cNvSpPr>
            <a:spLocks noGrp="1"/>
          </p:cNvSpPr>
          <p:nvPr>
            <p:ph type="sldNum" sz="quarter" idx="5"/>
          </p:nvPr>
        </p:nvSpPr>
        <p:spPr/>
        <p:txBody>
          <a:bodyPr/>
          <a:lstStyle/>
          <a:p>
            <a:fld id="{515CF12C-8310-4328-8DA6-4E16076F3917}" type="slidenum">
              <a:rPr lang="ru-RU" smtClean="0"/>
              <a:t>28</a:t>
            </a:fld>
            <a:endParaRPr lang="ru-RU"/>
          </a:p>
        </p:txBody>
      </p:sp>
    </p:spTree>
    <p:extLst>
      <p:ext uri="{BB962C8B-B14F-4D97-AF65-F5344CB8AC3E}">
        <p14:creationId xmlns:p14="http://schemas.microsoft.com/office/powerpoint/2010/main" val="389620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Верхний колонтитул 3"/>
          <p:cNvSpPr>
            <a:spLocks noGrp="1"/>
          </p:cNvSpPr>
          <p:nvPr>
            <p:ph type="hdr" sz="quarter"/>
          </p:nvPr>
        </p:nvSpPr>
        <p:spPr/>
        <p:txBody>
          <a:bodyPr/>
          <a:lstStyle/>
          <a:p>
            <a:endParaRPr lang="ru-RU"/>
          </a:p>
        </p:txBody>
      </p:sp>
      <p:sp>
        <p:nvSpPr>
          <p:cNvPr id="5" name="Номер слайда 4"/>
          <p:cNvSpPr>
            <a:spLocks noGrp="1"/>
          </p:cNvSpPr>
          <p:nvPr>
            <p:ph type="sldNum" sz="quarter" idx="5"/>
          </p:nvPr>
        </p:nvSpPr>
        <p:spPr/>
        <p:txBody>
          <a:bodyPr/>
          <a:lstStyle/>
          <a:p>
            <a:fld id="{515CF12C-8310-4328-8DA6-4E16076F3917}" type="slidenum">
              <a:rPr lang="ru-RU" smtClean="0"/>
              <a:t>29</a:t>
            </a:fld>
            <a:endParaRPr lang="ru-RU"/>
          </a:p>
        </p:txBody>
      </p:sp>
    </p:spTree>
    <p:extLst>
      <p:ext uri="{BB962C8B-B14F-4D97-AF65-F5344CB8AC3E}">
        <p14:creationId xmlns:p14="http://schemas.microsoft.com/office/powerpoint/2010/main" val="222594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0BB3401-85C8-4395-9A1E-256F30FDA7EA}" type="datetime1">
              <a:rPr lang="ru-RU" smtClean="0"/>
              <a:t>25.09.2020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65E0F3-FF11-402E-936B-2D1DC285A156}" type="slidenum">
              <a:rPr lang="ru-RU" smtClean="0"/>
              <a:t>‹#›</a:t>
            </a:fld>
            <a:endParaRPr lang="ru-RU"/>
          </a:p>
        </p:txBody>
      </p:sp>
    </p:spTree>
    <p:extLst>
      <p:ext uri="{BB962C8B-B14F-4D97-AF65-F5344CB8AC3E}">
        <p14:creationId xmlns:p14="http://schemas.microsoft.com/office/powerpoint/2010/main" val="76425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7994FEF-F0A3-4052-AD99-254D778B4145}" type="datetime1">
              <a:rPr lang="ru-RU" smtClean="0"/>
              <a:t>25.09.2020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65E0F3-FF11-402E-936B-2D1DC285A156}" type="slidenum">
              <a:rPr lang="ru-RU" smtClean="0"/>
              <a:t>‹#›</a:t>
            </a:fld>
            <a:endParaRPr lang="ru-RU"/>
          </a:p>
        </p:txBody>
      </p:sp>
    </p:spTree>
    <p:extLst>
      <p:ext uri="{BB962C8B-B14F-4D97-AF65-F5344CB8AC3E}">
        <p14:creationId xmlns:p14="http://schemas.microsoft.com/office/powerpoint/2010/main" val="90895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D538F18-3359-4FDD-A88A-DA5926BDC173}" type="datetime1">
              <a:rPr lang="ru-RU" smtClean="0"/>
              <a:t>25.09.2020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65E0F3-FF11-402E-936B-2D1DC285A156}"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7065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314FD5A2-A7C7-42AE-A40A-793CF6C26854}" type="datetime1">
              <a:rPr lang="ru-RU" smtClean="0"/>
              <a:t>25.09.2020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65E0F3-FF11-402E-936B-2D1DC285A156}" type="slidenum">
              <a:rPr lang="ru-RU" smtClean="0"/>
              <a:t>‹#›</a:t>
            </a:fld>
            <a:endParaRPr lang="ru-RU"/>
          </a:p>
        </p:txBody>
      </p:sp>
    </p:spTree>
    <p:extLst>
      <p:ext uri="{BB962C8B-B14F-4D97-AF65-F5344CB8AC3E}">
        <p14:creationId xmlns:p14="http://schemas.microsoft.com/office/powerpoint/2010/main" val="4013560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4427147C-1F5E-4E29-8DA0-6AC52958393E}" type="datetime1">
              <a:rPr lang="ru-RU" smtClean="0"/>
              <a:t>25.09.2020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65E0F3-FF11-402E-936B-2D1DC285A156}"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34048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DE20C68F-55A9-443D-ACF1-59D7C39ABF19}" type="datetime1">
              <a:rPr lang="ru-RU" smtClean="0"/>
              <a:t>25.09.2020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65E0F3-FF11-402E-936B-2D1DC285A156}" type="slidenum">
              <a:rPr lang="ru-RU" smtClean="0"/>
              <a:t>‹#›</a:t>
            </a:fld>
            <a:endParaRPr lang="ru-RU"/>
          </a:p>
        </p:txBody>
      </p:sp>
    </p:spTree>
    <p:extLst>
      <p:ext uri="{BB962C8B-B14F-4D97-AF65-F5344CB8AC3E}">
        <p14:creationId xmlns:p14="http://schemas.microsoft.com/office/powerpoint/2010/main" val="2404925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7D74102-B94C-409E-84BA-7A06EDD90048}" type="datetime1">
              <a:rPr lang="ru-RU" smtClean="0"/>
              <a:t>25.09.2020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65E0F3-FF11-402E-936B-2D1DC285A156}" type="slidenum">
              <a:rPr lang="ru-RU" smtClean="0"/>
              <a:t>‹#›</a:t>
            </a:fld>
            <a:endParaRPr lang="ru-RU"/>
          </a:p>
        </p:txBody>
      </p:sp>
    </p:spTree>
    <p:extLst>
      <p:ext uri="{BB962C8B-B14F-4D97-AF65-F5344CB8AC3E}">
        <p14:creationId xmlns:p14="http://schemas.microsoft.com/office/powerpoint/2010/main" val="783460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EC85162-10E5-4104-8D28-E118877228EA}" type="datetime1">
              <a:rPr lang="ru-RU" smtClean="0"/>
              <a:t>25.09.2020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65E0F3-FF11-402E-936B-2D1DC285A156}" type="slidenum">
              <a:rPr lang="ru-RU" smtClean="0"/>
              <a:t>‹#›</a:t>
            </a:fld>
            <a:endParaRPr lang="ru-RU"/>
          </a:p>
        </p:txBody>
      </p:sp>
    </p:spTree>
    <p:extLst>
      <p:ext uri="{BB962C8B-B14F-4D97-AF65-F5344CB8AC3E}">
        <p14:creationId xmlns:p14="http://schemas.microsoft.com/office/powerpoint/2010/main" val="138068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E15F2AA-B112-489D-B0A5-742B0C5FBF1E}" type="datetime1">
              <a:rPr lang="ru-RU" smtClean="0"/>
              <a:t>25.09.2020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65E0F3-FF11-402E-936B-2D1DC285A156}" type="slidenum">
              <a:rPr lang="ru-RU" smtClean="0"/>
              <a:t>‹#›</a:t>
            </a:fld>
            <a:endParaRPr lang="ru-RU"/>
          </a:p>
        </p:txBody>
      </p:sp>
    </p:spTree>
    <p:extLst>
      <p:ext uri="{BB962C8B-B14F-4D97-AF65-F5344CB8AC3E}">
        <p14:creationId xmlns:p14="http://schemas.microsoft.com/office/powerpoint/2010/main" val="85930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5695379-E497-48FF-9A1E-9EFCD1C16A34}" type="datetime1">
              <a:rPr lang="ru-RU" smtClean="0"/>
              <a:t>25.09.2020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65E0F3-FF11-402E-936B-2D1DC285A156}" type="slidenum">
              <a:rPr lang="ru-RU" smtClean="0"/>
              <a:t>‹#›</a:t>
            </a:fld>
            <a:endParaRPr lang="ru-RU"/>
          </a:p>
        </p:txBody>
      </p:sp>
    </p:spTree>
    <p:extLst>
      <p:ext uri="{BB962C8B-B14F-4D97-AF65-F5344CB8AC3E}">
        <p14:creationId xmlns:p14="http://schemas.microsoft.com/office/powerpoint/2010/main" val="80845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68EFA0A-638F-4897-B39A-3AA1731DA6AA}" type="datetime1">
              <a:rPr lang="ru-RU" smtClean="0"/>
              <a:t>25.09.2020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65E0F3-FF11-402E-936B-2D1DC285A156}" type="slidenum">
              <a:rPr lang="ru-RU" smtClean="0"/>
              <a:t>‹#›</a:t>
            </a:fld>
            <a:endParaRPr lang="ru-RU"/>
          </a:p>
        </p:txBody>
      </p:sp>
    </p:spTree>
    <p:extLst>
      <p:ext uri="{BB962C8B-B14F-4D97-AF65-F5344CB8AC3E}">
        <p14:creationId xmlns:p14="http://schemas.microsoft.com/office/powerpoint/2010/main" val="604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0FFE1B-DBF6-4F57-898E-37986E730C0E}" type="datetime1">
              <a:rPr lang="ru-RU" smtClean="0"/>
              <a:t>25.09.2020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65E0F3-FF11-402E-936B-2D1DC285A156}" type="slidenum">
              <a:rPr lang="ru-RU" smtClean="0"/>
              <a:t>‹#›</a:t>
            </a:fld>
            <a:endParaRPr lang="ru-RU"/>
          </a:p>
        </p:txBody>
      </p:sp>
    </p:spTree>
    <p:extLst>
      <p:ext uri="{BB962C8B-B14F-4D97-AF65-F5344CB8AC3E}">
        <p14:creationId xmlns:p14="http://schemas.microsoft.com/office/powerpoint/2010/main" val="79587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CF8BAD3-2AD7-4C76-84CB-DC6E371FBDA5}" type="datetime1">
              <a:rPr lang="ru-RU" smtClean="0"/>
              <a:t>25.09.2020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65E0F3-FF11-402E-936B-2D1DC285A156}" type="slidenum">
              <a:rPr lang="ru-RU" smtClean="0"/>
              <a:t>‹#›</a:t>
            </a:fld>
            <a:endParaRPr lang="ru-RU"/>
          </a:p>
        </p:txBody>
      </p:sp>
    </p:spTree>
    <p:extLst>
      <p:ext uri="{BB962C8B-B14F-4D97-AF65-F5344CB8AC3E}">
        <p14:creationId xmlns:p14="http://schemas.microsoft.com/office/powerpoint/2010/main" val="391888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D24F3-8582-425F-8592-ED41360EDECE}" type="datetime1">
              <a:rPr lang="ru-RU" smtClean="0"/>
              <a:t>25.09.2020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65E0F3-FF11-402E-936B-2D1DC285A156}" type="slidenum">
              <a:rPr lang="ru-RU" smtClean="0"/>
              <a:t>‹#›</a:t>
            </a:fld>
            <a:endParaRPr lang="ru-RU"/>
          </a:p>
        </p:txBody>
      </p:sp>
    </p:spTree>
    <p:extLst>
      <p:ext uri="{BB962C8B-B14F-4D97-AF65-F5344CB8AC3E}">
        <p14:creationId xmlns:p14="http://schemas.microsoft.com/office/powerpoint/2010/main" val="137759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4397DA2-BC6A-4FF3-8FA5-14872E68B2FB}" type="datetime1">
              <a:rPr lang="ru-RU" smtClean="0"/>
              <a:t>25.09.2020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65E0F3-FF11-402E-936B-2D1DC285A156}" type="slidenum">
              <a:rPr lang="ru-RU" smtClean="0"/>
              <a:t>‹#›</a:t>
            </a:fld>
            <a:endParaRPr lang="ru-RU"/>
          </a:p>
        </p:txBody>
      </p:sp>
    </p:spTree>
    <p:extLst>
      <p:ext uri="{BB962C8B-B14F-4D97-AF65-F5344CB8AC3E}">
        <p14:creationId xmlns:p14="http://schemas.microsoft.com/office/powerpoint/2010/main" val="776036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E4A8090-453F-49D2-9495-F9D4525C3FF8}" type="datetime1">
              <a:rPr lang="ru-RU" smtClean="0"/>
              <a:t>25.09.2020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65E0F3-FF11-402E-936B-2D1DC285A156}" type="slidenum">
              <a:rPr lang="ru-RU" smtClean="0"/>
              <a:t>‹#›</a:t>
            </a:fld>
            <a:endParaRPr lang="ru-RU"/>
          </a:p>
        </p:txBody>
      </p:sp>
    </p:spTree>
    <p:extLst>
      <p:ext uri="{BB962C8B-B14F-4D97-AF65-F5344CB8AC3E}">
        <p14:creationId xmlns:p14="http://schemas.microsoft.com/office/powerpoint/2010/main" val="5998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8E01192-1CFA-4AC2-A159-5E67E89BEC9F}" type="datetime1">
              <a:rPr lang="ru-RU" smtClean="0"/>
              <a:t>25.09.2020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65E0F3-FF11-402E-936B-2D1DC285A156}" type="slidenum">
              <a:rPr lang="ru-RU" smtClean="0"/>
              <a:t>‹#›</a:t>
            </a:fld>
            <a:endParaRPr lang="ru-RU"/>
          </a:p>
        </p:txBody>
      </p:sp>
    </p:spTree>
    <p:extLst>
      <p:ext uri="{BB962C8B-B14F-4D97-AF65-F5344CB8AC3E}">
        <p14:creationId xmlns:p14="http://schemas.microsoft.com/office/powerpoint/2010/main" val="159685276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kodeksy-kz.com/ka/ob_obrazovanii/39.htm"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online.zakon.kz/m/document/?doc_id=35424417#sub_id=300" TargetMode="External"/><Relationship Id="rId2" Type="http://schemas.openxmlformats.org/officeDocument/2006/relationships/hyperlink" Target="https://online.zakon.kz/m/document/?doc_id=37944070#sub_id=1000" TargetMode="External"/><Relationship Id="rId1" Type="http://schemas.openxmlformats.org/officeDocument/2006/relationships/slideLayout" Target="../slideLayouts/slideLayout6.xml"/><Relationship Id="rId6" Type="http://schemas.openxmlformats.org/officeDocument/2006/relationships/hyperlink" Target="https://online.zakon.kz/m/document/www.egov.kz" TargetMode="External"/><Relationship Id="rId5" Type="http://schemas.openxmlformats.org/officeDocument/2006/relationships/hyperlink" Target="https://online.zakon.kz/m/document/?doc_id=37727128#sub_id=300" TargetMode="External"/><Relationship Id="rId4" Type="http://schemas.openxmlformats.org/officeDocument/2006/relationships/hyperlink" Target="https://online.zakon.kz/m/document/?doc_id=38117734#sub_id=10"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online.zakon.kz/m/document/?doc_id=33263082#sub_id=600" TargetMode="External"/><Relationship Id="rId3" Type="http://schemas.openxmlformats.org/officeDocument/2006/relationships/hyperlink" Target="https://online.zakon.kz/m/document/?doc_id=33263082#sub_id=400" TargetMode="External"/><Relationship Id="rId7" Type="http://schemas.openxmlformats.org/officeDocument/2006/relationships/hyperlink" Target="https://online.zakon.kz/m/document/?doc_id=34947340#sub_id=1000" TargetMode="External"/><Relationship Id="rId2" Type="http://schemas.openxmlformats.org/officeDocument/2006/relationships/hyperlink" Target="https://online.zakon.kz/m/document/?doc_id=35155860#sub_id=100" TargetMode="External"/><Relationship Id="rId1" Type="http://schemas.openxmlformats.org/officeDocument/2006/relationships/slideLayout" Target="../slideLayouts/slideLayout6.xml"/><Relationship Id="rId6" Type="http://schemas.openxmlformats.org/officeDocument/2006/relationships/hyperlink" Target="https://online.zakon.kz/m/document/?doc_id=36942502#sub_id=1000" TargetMode="External"/><Relationship Id="rId5" Type="http://schemas.openxmlformats.org/officeDocument/2006/relationships/hyperlink" Target="https://online.zakon.kz/m/document/?doc_id=33263082#sub_id=500" TargetMode="External"/><Relationship Id="rId4" Type="http://schemas.openxmlformats.org/officeDocument/2006/relationships/hyperlink" Target="https://online.zakon.kz/m/document/?doc_id=34284093#sub_id=90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nline.zakon.kz/m/document/?doc_id=34284093#sub_id=1000" TargetMode="External"/><Relationship Id="rId2" Type="http://schemas.openxmlformats.org/officeDocument/2006/relationships/hyperlink" Target="https://online.zakon.kz/m/document/?doc_id=34284093#sub_id=1" TargetMode="Externa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hyperlink" Target="https://online.zakon.kz/m/document/?doc_id=34284093"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online.zakon.kz/m/document/?doc_id=35844345#sub_id=700" TargetMode="External"/><Relationship Id="rId2" Type="http://schemas.openxmlformats.org/officeDocument/2006/relationships/hyperlink" Target="https://online.zakon.kz/m/document/?doc_id=37865422#sub_id=1000" TargetMode="External"/><Relationship Id="rId1" Type="http://schemas.openxmlformats.org/officeDocument/2006/relationships/slideLayout" Target="../slideLayouts/slideLayout6.xml"/><Relationship Id="rId4" Type="http://schemas.openxmlformats.org/officeDocument/2006/relationships/hyperlink" Target="https://online.zakon.kz/m/document/?doc_id=101610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nline.zakon.kz/m/document/?doc_id=37944070#sub_id=8" TargetMode="External"/><Relationship Id="rId2" Type="http://schemas.openxmlformats.org/officeDocument/2006/relationships/hyperlink" Target="https://online.zakon.kz/m/document/?doc_id=36148637#sub_id=6150000" TargetMode="External"/><Relationship Id="rId1" Type="http://schemas.openxmlformats.org/officeDocument/2006/relationships/slideLayout" Target="../slideLayouts/slideLayout6.xml"/><Relationship Id="rId6" Type="http://schemas.openxmlformats.org/officeDocument/2006/relationships/hyperlink" Target="https://online.zakon.kz/m/document/?doc_id=37727128#sub_id=800" TargetMode="External"/><Relationship Id="rId5" Type="http://schemas.openxmlformats.org/officeDocument/2006/relationships/hyperlink" Target="https://online.zakon.kz/m/document/?doc_id=38117734#sub_id=10" TargetMode="External"/><Relationship Id="rId4" Type="http://schemas.openxmlformats.org/officeDocument/2006/relationships/hyperlink" Target="https://online.zakon.kz/m/document/?doc_id=37142755#sub_id=800"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online.zakon.kz/m/document/?doc_id=35844345#sub_id=900" TargetMode="External"/><Relationship Id="rId3" Type="http://schemas.openxmlformats.org/officeDocument/2006/relationships/hyperlink" Target="https://online.zakon.kz/m/document/?doc_id=36942502#sub_id=1000" TargetMode="External"/><Relationship Id="rId7" Type="http://schemas.openxmlformats.org/officeDocument/2006/relationships/hyperlink" Target="https://online.zakon.kz/m/document/?doc_id=37865422#sub_id=1000" TargetMode="External"/><Relationship Id="rId2" Type="http://schemas.openxmlformats.org/officeDocument/2006/relationships/hyperlink" Target="https://online.zakon.kz/m/document/?doc_id=38910832#sub_id=850000" TargetMode="External"/><Relationship Id="rId1" Type="http://schemas.openxmlformats.org/officeDocument/2006/relationships/slideLayout" Target="../slideLayouts/slideLayout6.xml"/><Relationship Id="rId6" Type="http://schemas.openxmlformats.org/officeDocument/2006/relationships/hyperlink" Target="https://online.zakon.kz/m/document/?doc_id=33263082#sub_id=900" TargetMode="External"/><Relationship Id="rId5" Type="http://schemas.openxmlformats.org/officeDocument/2006/relationships/hyperlink" Target="https://online.zakon.kz/m/document/?doc_id=35155860#sub_id=100" TargetMode="External"/><Relationship Id="rId4" Type="http://schemas.openxmlformats.org/officeDocument/2006/relationships/hyperlink" Target="https://online.zakon.kz/m/document/?doc_id=34947340#sub_id=900"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online.zakon.kz/m/document/?doc_id=34284093#sub_id=2" TargetMode="Externa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hyperlink" Target="https://online.zakon.kz/m/document/?doc_id=34284093#sub_id=900" TargetMode="Externa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hyperlink" Target="https://online.zakon.kz/m/document/?doc_id=37944070#sub_id=1010" TargetMode="External"/><Relationship Id="rId3" Type="http://schemas.openxmlformats.org/officeDocument/2006/relationships/hyperlink" Target="https://online.zakon.kz/m/document/?doc_id=34284093#sub_id=900" TargetMode="External"/><Relationship Id="rId7" Type="http://schemas.openxmlformats.org/officeDocument/2006/relationships/hyperlink" Target="https://online.zakon.kz/m/document/?doc_id=33263082#sub_id=1000" TargetMode="External"/><Relationship Id="rId2" Type="http://schemas.openxmlformats.org/officeDocument/2006/relationships/hyperlink" Target="https://online.zakon.kz/m/document/?doc_id=38562717#sub_id=20" TargetMode="External"/><Relationship Id="rId1" Type="http://schemas.openxmlformats.org/officeDocument/2006/relationships/slideLayout" Target="../slideLayouts/slideLayout10.xml"/><Relationship Id="rId6" Type="http://schemas.openxmlformats.org/officeDocument/2006/relationships/hyperlink" Target="https://online.zakon.kz/m/document/?doc_id=35155860#sub_id=100" TargetMode="External"/><Relationship Id="rId5" Type="http://schemas.openxmlformats.org/officeDocument/2006/relationships/hyperlink" Target="https://online.zakon.kz/m/document/?doc_id=34947340#sub_id=1000" TargetMode="External"/><Relationship Id="rId4" Type="http://schemas.openxmlformats.org/officeDocument/2006/relationships/hyperlink" Target="https://online.zakon.kz/m/document/?doc_id=36942502#sub_id=1000" TargetMode="External"/><Relationship Id="rId9" Type="http://schemas.openxmlformats.org/officeDocument/2006/relationships/hyperlink" Target="https://online.zakon.kz/m/document/?doc_id=37142755#sub_id=100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online.zakon.kz/m/document/?doc_id=34284093#sub_id=3" TargetMode="External"/><Relationship Id="rId2" Type="http://schemas.openxmlformats.org/officeDocument/2006/relationships/hyperlink" Target="https://online.zakon.kz/m/document/?doc_id=1007769"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online.zakon.kz/m/document/?doc_id=34947340#sub_id=1100" TargetMode="External"/><Relationship Id="rId2" Type="http://schemas.openxmlformats.org/officeDocument/2006/relationships/hyperlink" Target="https://online.zakon.kz/m/document/?doc_id=36942502#sub_id=1000" TargetMode="External"/><Relationship Id="rId1" Type="http://schemas.openxmlformats.org/officeDocument/2006/relationships/slideLayout" Target="../slideLayouts/slideLayout10.xml"/><Relationship Id="rId6" Type="http://schemas.openxmlformats.org/officeDocument/2006/relationships/hyperlink" Target="https://online.zakon.kz/m/document/?doc_id=34284093#sub_id=1400" TargetMode="External"/><Relationship Id="rId5" Type="http://schemas.openxmlformats.org/officeDocument/2006/relationships/hyperlink" Target="https://online.zakon.kz/m/document/?doc_id=33263082#sub_id=1100" TargetMode="External"/><Relationship Id="rId4" Type="http://schemas.openxmlformats.org/officeDocument/2006/relationships/hyperlink" Target="https://online.zakon.kz/m/document/?doc_id=35155860#sub_id=100"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online.zakon.kz/m/document/?doc_id=34329053#sub_id=2870000"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10.61.43.123/rus/docs/U1600000240#z62"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10.61.43.123/rus/docs/K1700000120#z628" TargetMode="External"/><Relationship Id="rId2" Type="http://schemas.openxmlformats.org/officeDocument/2006/relationships/hyperlink" Target="http://10.61.43.123/rus/docs/K1700000120#z627"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hyperlink" Target="http://adilet.zan.kz/rus/docs/Z970000155_#z82" TargetMode="External"/><Relationship Id="rId2" Type="http://schemas.openxmlformats.org/officeDocument/2006/relationships/hyperlink" Target="http://adilet.zan.kz/rus/docs/V1200007447#z36" TargetMode="Externa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hyperlink" Target="https://online.zakon.kz/document/?doc_id=38772272#sub_id=58" TargetMode="External"/><Relationship Id="rId2" Type="http://schemas.openxmlformats.org/officeDocument/2006/relationships/hyperlink" Target="https://online.zakon.kz/document/?doc_id=38772272#sub_id=53"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10326" y="141402"/>
            <a:ext cx="10294652" cy="3123268"/>
          </a:xfrm>
        </p:spPr>
        <p:txBody>
          <a:bodyPr>
            <a:normAutofit fontScale="90000"/>
          </a:bodyPr>
          <a:lstStyle/>
          <a:p>
            <a:pPr algn="ctr"/>
            <a:br>
              <a:rPr lang="en-US" sz="4000" b="1" dirty="0">
                <a:solidFill>
                  <a:srgbClr val="FF0000"/>
                </a:solidFill>
                <a:latin typeface="Arial Narrow" panose="020B0606020202030204" pitchFamily="34" charset="0"/>
              </a:rPr>
            </a:br>
            <a:br>
              <a:rPr lang="en-US" sz="4000" b="1" dirty="0">
                <a:solidFill>
                  <a:srgbClr val="FF0000"/>
                </a:solidFill>
                <a:latin typeface="Arial Narrow" panose="020B0606020202030204" pitchFamily="34" charset="0"/>
              </a:rPr>
            </a:br>
            <a:br>
              <a:rPr lang="en-US" sz="4000" b="1" dirty="0">
                <a:solidFill>
                  <a:srgbClr val="FF0000"/>
                </a:solidFill>
                <a:latin typeface="Arial Narrow" panose="020B0606020202030204" pitchFamily="34" charset="0"/>
              </a:rPr>
            </a:br>
            <a:br>
              <a:rPr lang="en-US" sz="4000" b="1" dirty="0">
                <a:solidFill>
                  <a:srgbClr val="FF0000"/>
                </a:solidFill>
                <a:latin typeface="Arial Narrow" panose="020B0606020202030204" pitchFamily="34" charset="0"/>
              </a:rPr>
            </a:br>
            <a:br>
              <a:rPr lang="en-US" sz="4000" b="1" dirty="0">
                <a:solidFill>
                  <a:srgbClr val="FF0000"/>
                </a:solidFill>
                <a:latin typeface="Arial Narrow" panose="020B0606020202030204" pitchFamily="34" charset="0"/>
              </a:rPr>
            </a:br>
            <a:br>
              <a:rPr lang="en-US" sz="4000" b="1" dirty="0">
                <a:solidFill>
                  <a:srgbClr val="FF0000"/>
                </a:solidFill>
                <a:latin typeface="Arial Narrow" panose="020B0606020202030204" pitchFamily="34" charset="0"/>
              </a:rPr>
            </a:br>
            <a:br>
              <a:rPr lang="en-US" sz="4000" b="1" dirty="0">
                <a:solidFill>
                  <a:srgbClr val="FF0000"/>
                </a:solidFill>
                <a:latin typeface="Arial Narrow" panose="020B0606020202030204" pitchFamily="34" charset="0"/>
              </a:rPr>
            </a:br>
            <a:br>
              <a:rPr lang="en-US" sz="4000" b="1" dirty="0">
                <a:solidFill>
                  <a:srgbClr val="FF0000"/>
                </a:solidFill>
                <a:latin typeface="Arial Narrow" panose="020B0606020202030204" pitchFamily="34" charset="0"/>
              </a:rPr>
            </a:br>
            <a:br>
              <a:rPr lang="en-US" sz="4000" b="1" dirty="0">
                <a:solidFill>
                  <a:srgbClr val="FF0000"/>
                </a:solidFill>
                <a:latin typeface="Arial Narrow" panose="020B0606020202030204" pitchFamily="34" charset="0"/>
              </a:rPr>
            </a:br>
            <a:br>
              <a:rPr lang="en-US" sz="4000" b="1" dirty="0">
                <a:solidFill>
                  <a:srgbClr val="FF0000"/>
                </a:solidFill>
                <a:latin typeface="Arial Narrow" panose="020B0606020202030204" pitchFamily="34" charset="0"/>
              </a:rPr>
            </a:br>
            <a:r>
              <a:rPr lang="ru-RU" sz="4900" b="1" dirty="0">
                <a:solidFill>
                  <a:srgbClr val="FF0000"/>
                </a:solidFill>
              </a:rPr>
              <a:t>«Апостилирование и консульская легализация документов»</a:t>
            </a:r>
            <a:br>
              <a:rPr lang="ru-RU" sz="4900" b="1" i="1" dirty="0">
                <a:solidFill>
                  <a:srgbClr val="FF0000"/>
                </a:solidFill>
              </a:rPr>
            </a:br>
            <a:br>
              <a:rPr lang="ru-RU" sz="4000" b="1" dirty="0">
                <a:solidFill>
                  <a:srgbClr val="FF0000"/>
                </a:solidFill>
                <a:latin typeface="Arial Narrow" panose="020B0606020202030204" pitchFamily="34" charset="0"/>
              </a:rPr>
            </a:br>
            <a:endParaRPr lang="ru-RU" sz="4000" b="1" dirty="0">
              <a:solidFill>
                <a:srgbClr val="FF0000"/>
              </a:solidFill>
              <a:latin typeface="Arial Narrow" panose="020B0606020202030204" pitchFamily="34" charset="0"/>
            </a:endParaRPr>
          </a:p>
        </p:txBody>
      </p:sp>
      <p:sp>
        <p:nvSpPr>
          <p:cNvPr id="3" name="Подзаголовок 2"/>
          <p:cNvSpPr>
            <a:spLocks noGrp="1"/>
          </p:cNvSpPr>
          <p:nvPr>
            <p:ph type="subTitle" idx="1"/>
          </p:nvPr>
        </p:nvSpPr>
        <p:spPr>
          <a:xfrm>
            <a:off x="1658849" y="2528710"/>
            <a:ext cx="9946129" cy="4079479"/>
          </a:xfrm>
        </p:spPr>
        <p:txBody>
          <a:bodyPr>
            <a:normAutofit fontScale="92500" lnSpcReduction="10000"/>
          </a:bodyPr>
          <a:lstStyle/>
          <a:p>
            <a:r>
              <a:rPr lang="ru-RU" sz="4300" b="1" i="1" dirty="0">
                <a:solidFill>
                  <a:srgbClr val="002060"/>
                </a:solidFill>
              </a:rPr>
              <a:t>Алтынай Макешева</a:t>
            </a:r>
            <a:endParaRPr lang="en-US" sz="4300" b="1" i="1" dirty="0">
              <a:solidFill>
                <a:srgbClr val="002060"/>
              </a:solidFill>
            </a:endParaRPr>
          </a:p>
          <a:p>
            <a:r>
              <a:rPr lang="ru-RU" sz="2800" b="1" i="1" dirty="0">
                <a:solidFill>
                  <a:srgbClr val="002060"/>
                </a:solidFill>
              </a:rPr>
              <a:t>Нотариус г. Алматы, </a:t>
            </a:r>
            <a:endParaRPr lang="en-US" sz="2800" b="1" i="1" dirty="0">
              <a:solidFill>
                <a:srgbClr val="002060"/>
              </a:solidFill>
            </a:endParaRPr>
          </a:p>
          <a:p>
            <a:r>
              <a:rPr lang="ru-RU" sz="2800" b="1" i="1" dirty="0">
                <a:solidFill>
                  <a:srgbClr val="002060"/>
                </a:solidFill>
              </a:rPr>
              <a:t>Преподаватель, аккредитованный </a:t>
            </a:r>
          </a:p>
          <a:p>
            <a:r>
              <a:rPr lang="ru-RU" sz="2800" b="1" i="1" dirty="0">
                <a:solidFill>
                  <a:srgbClr val="002060"/>
                </a:solidFill>
              </a:rPr>
              <a:t>Республиканской нотариальной палатой</a:t>
            </a:r>
            <a:r>
              <a:rPr lang="ru-RU" sz="2800" b="1" i="1" dirty="0"/>
              <a:t> </a:t>
            </a:r>
            <a:endParaRPr lang="en-US" sz="2800" b="1" i="1" dirty="0"/>
          </a:p>
          <a:p>
            <a:endParaRPr lang="ru-RU" sz="2800" b="1" i="1" dirty="0"/>
          </a:p>
          <a:p>
            <a:r>
              <a:rPr lang="ru-RU" sz="2200" b="1" i="1" dirty="0">
                <a:solidFill>
                  <a:srgbClr val="FF0000"/>
                </a:solidFill>
              </a:rPr>
              <a:t>Презентация является объектом авторского права и интеллектуальной собственностью автора </a:t>
            </a:r>
            <a:r>
              <a:rPr lang="ru-RU" sz="2400" b="1" i="1" dirty="0">
                <a:solidFill>
                  <a:srgbClr val="FF0000"/>
                </a:solidFill>
              </a:rPr>
              <a:t>© Алтынай Макешева, 09.2020</a:t>
            </a:r>
          </a:p>
          <a:p>
            <a:r>
              <a:rPr lang="ru-RU" sz="2200" b="1" i="1" dirty="0">
                <a:solidFill>
                  <a:srgbClr val="FF0000"/>
                </a:solidFill>
              </a:rPr>
              <a:t>и предназначена только для личного пользования участников вебинара! Распространение запрещено! </a:t>
            </a:r>
          </a:p>
          <a:p>
            <a:pPr algn="r"/>
            <a:endParaRPr lang="ru-RU" sz="2800" i="1" dirty="0"/>
          </a:p>
        </p:txBody>
      </p:sp>
      <p:pic>
        <p:nvPicPr>
          <p:cNvPr id="7" name="Рисунок 6">
            <a:extLst>
              <a:ext uri="{FF2B5EF4-FFF2-40B4-BE49-F238E27FC236}">
                <a16:creationId xmlns:a16="http://schemas.microsoft.com/office/drawing/2014/main" id="{007B1477-B3E1-4D0A-BA41-390E57A0678F}"/>
              </a:ext>
            </a:extLst>
          </p:cNvPr>
          <p:cNvPicPr>
            <a:picLocks noChangeAspect="1"/>
          </p:cNvPicPr>
          <p:nvPr/>
        </p:nvPicPr>
        <p:blipFill>
          <a:blip r:embed="rId2"/>
          <a:stretch>
            <a:fillRect/>
          </a:stretch>
        </p:blipFill>
        <p:spPr>
          <a:xfrm>
            <a:off x="8886652" y="2139885"/>
            <a:ext cx="3170230" cy="2705492"/>
          </a:xfrm>
          <a:prstGeom prst="rect">
            <a:avLst/>
          </a:prstGeom>
        </p:spPr>
      </p:pic>
      <p:sp>
        <p:nvSpPr>
          <p:cNvPr id="4" name="Номер слайда 3">
            <a:extLst>
              <a:ext uri="{FF2B5EF4-FFF2-40B4-BE49-F238E27FC236}">
                <a16:creationId xmlns:a16="http://schemas.microsoft.com/office/drawing/2014/main" id="{9D8DAD51-5554-48B6-8E1F-9B96BA35C842}"/>
              </a:ext>
            </a:extLst>
          </p:cNvPr>
          <p:cNvSpPr>
            <a:spLocks noGrp="1"/>
          </p:cNvSpPr>
          <p:nvPr>
            <p:ph type="sldNum" sz="quarter" idx="12"/>
          </p:nvPr>
        </p:nvSpPr>
        <p:spPr/>
        <p:txBody>
          <a:bodyPr/>
          <a:lstStyle/>
          <a:p>
            <a:fld id="{4F65E0F3-FF11-402E-936B-2D1DC285A156}" type="slidenum">
              <a:rPr lang="ru-RU" smtClean="0"/>
              <a:t>1</a:t>
            </a:fld>
            <a:endParaRPr lang="ru-RU"/>
          </a:p>
        </p:txBody>
      </p:sp>
    </p:spTree>
    <p:extLst>
      <p:ext uri="{BB962C8B-B14F-4D97-AF65-F5344CB8AC3E}">
        <p14:creationId xmlns:p14="http://schemas.microsoft.com/office/powerpoint/2010/main" val="46994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95546" y="283030"/>
            <a:ext cx="10609065" cy="584236"/>
          </a:xfrm>
        </p:spPr>
        <p:txBody>
          <a:bodyPr>
            <a:normAutofit/>
          </a:bodyPr>
          <a:lstStyle/>
          <a:p>
            <a:pPr algn="ctr"/>
            <a:r>
              <a:rPr lang="ru-RU" sz="2700" b="1" i="1" dirty="0">
                <a:solidFill>
                  <a:srgbClr val="FF0000"/>
                </a:solidFill>
              </a:rPr>
              <a:t>Апостилирование и консульская легализация документов</a:t>
            </a:r>
            <a:endParaRPr lang="ru-RU" sz="2700" dirty="0"/>
          </a:p>
        </p:txBody>
      </p:sp>
      <p:sp>
        <p:nvSpPr>
          <p:cNvPr id="4" name="Текст 3"/>
          <p:cNvSpPr>
            <a:spLocks noGrp="1"/>
          </p:cNvSpPr>
          <p:nvPr>
            <p:ph type="body" idx="1"/>
          </p:nvPr>
        </p:nvSpPr>
        <p:spPr>
          <a:xfrm>
            <a:off x="1311580" y="867266"/>
            <a:ext cx="10749214" cy="5707704"/>
          </a:xfrm>
        </p:spPr>
        <p:txBody>
          <a:bodyPr>
            <a:noAutofit/>
          </a:bodyPr>
          <a:lstStyle/>
          <a:p>
            <a:r>
              <a:rPr lang="ru-RU" sz="2400" b="1" dirty="0">
                <a:solidFill>
                  <a:srgbClr val="FF0000"/>
                </a:solidFill>
              </a:rPr>
              <a:t>Взаимное признание документов</a:t>
            </a:r>
          </a:p>
          <a:p>
            <a:pPr algn="just"/>
            <a:r>
              <a:rPr lang="ru-RU" sz="1900" dirty="0">
                <a:solidFill>
                  <a:schemeClr val="tx1"/>
                </a:solidFill>
              </a:rPr>
              <a:t>С рядом государств Республика Казахстан заключила договоры о взаимном признании официальных документов. Это означает, что надлежащим образом оформленный на территории одной из сторон договора документ признаётся другим государством - стороной такого договора без каких-либо формальностей (нужен только заверенный перевод документа на государственный язык соответствующей страны). В отношениях с такими странами проставление на официальные документы апостиля не требуется. </a:t>
            </a:r>
          </a:p>
          <a:p>
            <a:pPr algn="just"/>
            <a:r>
              <a:rPr lang="kk-KZ" sz="1900" dirty="0">
                <a:solidFill>
                  <a:schemeClr val="tx1"/>
                </a:solidFill>
              </a:rPr>
              <a:t>Например</a:t>
            </a:r>
            <a:r>
              <a:rPr lang="ru-RU" sz="1900" dirty="0">
                <a:solidFill>
                  <a:schemeClr val="tx1"/>
                </a:solidFill>
              </a:rPr>
              <a:t>,</a:t>
            </a:r>
            <a:r>
              <a:rPr lang="kk-KZ" sz="1900" dirty="0">
                <a:solidFill>
                  <a:schemeClr val="tx1"/>
                </a:solidFill>
              </a:rPr>
              <a:t> рассмотрим </a:t>
            </a:r>
            <a:r>
              <a:rPr lang="ru-RU" sz="1900" dirty="0">
                <a:solidFill>
                  <a:schemeClr val="tx1"/>
                </a:solidFill>
              </a:rPr>
              <a:t>Соглашение между Правительством Республики Беларусь, Правительством Республики Казахстан, Правительством Кыргызской Республики и Правительством Российской Федерации о взаимном признании и эквивалентности документов об образовании, ученых степенях и званиях от 24 ноября 1998 года.</a:t>
            </a:r>
          </a:p>
          <a:p>
            <a:pPr algn="just"/>
            <a:r>
              <a:rPr lang="ru-RU" sz="1900" dirty="0">
                <a:solidFill>
                  <a:schemeClr val="tx1"/>
                </a:solidFill>
              </a:rPr>
              <a:t>Настоящее Соглашение распространяется на документы государственного образца об образовании, ученых степенях и званиях, выдаваемые на территориях государств Сторон, а также на документы государственного образца, выдаваемые учреждениями образования одной из государств Сторон, расположенными на территориях других государств.</a:t>
            </a:r>
            <a:r>
              <a:rPr lang="ru-RU" sz="1900" b="1" dirty="0">
                <a:solidFill>
                  <a:schemeClr val="tx1"/>
                </a:solidFill>
              </a:rPr>
              <a:t>*</a:t>
            </a:r>
            <a:r>
              <a:rPr lang="ru-RU" sz="1900" b="1" dirty="0">
                <a:solidFill>
                  <a:schemeClr val="bg1"/>
                </a:solidFill>
              </a:rPr>
              <a:t>………………………………………………………………………</a:t>
            </a:r>
            <a:r>
              <a:rPr lang="ru-RU" sz="1000" b="1" dirty="0">
                <a:solidFill>
                  <a:schemeClr val="tx2"/>
                </a:solidFill>
              </a:rPr>
              <a:t> </a:t>
            </a:r>
          </a:p>
          <a:p>
            <a:pPr algn="just"/>
            <a:r>
              <a:rPr lang="ru-RU" sz="1000" b="1" dirty="0">
                <a:solidFill>
                  <a:schemeClr val="tx2"/>
                </a:solidFill>
              </a:rPr>
              <a:t>*</a:t>
            </a:r>
            <a:r>
              <a:rPr lang="en-US" sz="1000" b="1" dirty="0">
                <a:solidFill>
                  <a:schemeClr val="tx2"/>
                </a:solidFill>
              </a:rPr>
              <a:t>https://tengrinews.kz/zakon/pravitelstvo_respubliki_kazahstan_premer_ministr_rk/mejdunapodnyie_otnosheniya_respubliki_kazahstan/id-P990001174_/ </a:t>
            </a:r>
            <a:r>
              <a:rPr lang="ru-RU" sz="1000" dirty="0"/>
              <a:t>      </a:t>
            </a:r>
          </a:p>
          <a:p>
            <a:pPr algn="just"/>
            <a:endParaRPr lang="en-US" sz="1900" b="1" dirty="0">
              <a:solidFill>
                <a:schemeClr val="tx1"/>
              </a:solidFill>
            </a:endParaRPr>
          </a:p>
          <a:p>
            <a:br>
              <a:rPr lang="ru-RU" sz="2400" b="1" dirty="0">
                <a:latin typeface="Arial Narrow" panose="020B0606020202030204" pitchFamily="34" charset="0"/>
              </a:rPr>
            </a:br>
            <a:endParaRPr lang="ru-RU" sz="2400" b="1" dirty="0">
              <a:latin typeface="Arial Narrow" panose="020B0606020202030204" pitchFamily="34" charset="0"/>
            </a:endParaRPr>
          </a:p>
        </p:txBody>
      </p:sp>
      <p:sp>
        <p:nvSpPr>
          <p:cNvPr id="2" name="Номер слайда 1">
            <a:extLst>
              <a:ext uri="{FF2B5EF4-FFF2-40B4-BE49-F238E27FC236}">
                <a16:creationId xmlns:a16="http://schemas.microsoft.com/office/drawing/2014/main" id="{C59C549C-ED68-4131-92DF-7F1E8FBAD0A2}"/>
              </a:ext>
            </a:extLst>
          </p:cNvPr>
          <p:cNvSpPr>
            <a:spLocks noGrp="1"/>
          </p:cNvSpPr>
          <p:nvPr>
            <p:ph type="sldNum" sz="quarter" idx="12"/>
          </p:nvPr>
        </p:nvSpPr>
        <p:spPr/>
        <p:txBody>
          <a:bodyPr/>
          <a:lstStyle/>
          <a:p>
            <a:fld id="{4F65E0F3-FF11-402E-936B-2D1DC285A156}" type="slidenum">
              <a:rPr lang="ru-RU" smtClean="0"/>
              <a:t>10</a:t>
            </a:fld>
            <a:endParaRPr lang="ru-RU"/>
          </a:p>
        </p:txBody>
      </p:sp>
    </p:spTree>
    <p:extLst>
      <p:ext uri="{BB962C8B-B14F-4D97-AF65-F5344CB8AC3E}">
        <p14:creationId xmlns:p14="http://schemas.microsoft.com/office/powerpoint/2010/main" val="1341549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973811-06B9-42A1-8294-1785DF9D32BD}"/>
              </a:ext>
            </a:extLst>
          </p:cNvPr>
          <p:cNvSpPr>
            <a:spLocks noGrp="1"/>
          </p:cNvSpPr>
          <p:nvPr>
            <p:ph type="title"/>
          </p:nvPr>
        </p:nvSpPr>
        <p:spPr>
          <a:xfrm>
            <a:off x="1615735" y="106532"/>
            <a:ext cx="10164933" cy="1362267"/>
          </a:xfrm>
        </p:spPr>
        <p:txBody>
          <a:bodyPr>
            <a:normAutofit/>
          </a:bodyPr>
          <a:lstStyle/>
          <a:p>
            <a:pPr algn="ctr"/>
            <a:r>
              <a:rPr lang="ru-RU" b="1" dirty="0">
                <a:solidFill>
                  <a:srgbClr val="FF0000"/>
                </a:solidFill>
              </a:rPr>
              <a:t>Дипломы стипендиатов «</a:t>
            </a:r>
            <a:r>
              <a:rPr lang="ru-RU" b="1" dirty="0" err="1">
                <a:solidFill>
                  <a:srgbClr val="FF0000"/>
                </a:solidFill>
              </a:rPr>
              <a:t>Болашак</a:t>
            </a:r>
            <a:r>
              <a:rPr lang="ru-RU" b="1" dirty="0">
                <a:solidFill>
                  <a:srgbClr val="FF0000"/>
                </a:solidFill>
              </a:rPr>
              <a:t>» не </a:t>
            </a:r>
            <a:r>
              <a:rPr lang="ru-RU" b="1" dirty="0" err="1">
                <a:solidFill>
                  <a:srgbClr val="FF0000"/>
                </a:solidFill>
              </a:rPr>
              <a:t>апостилируются</a:t>
            </a:r>
            <a:r>
              <a:rPr lang="ru-RU" b="1" dirty="0">
                <a:solidFill>
                  <a:srgbClr val="FF0000"/>
                </a:solidFill>
              </a:rPr>
              <a:t> и не легализуются</a:t>
            </a:r>
          </a:p>
        </p:txBody>
      </p:sp>
      <p:sp>
        <p:nvSpPr>
          <p:cNvPr id="3" name="Текст 2">
            <a:extLst>
              <a:ext uri="{FF2B5EF4-FFF2-40B4-BE49-F238E27FC236}">
                <a16:creationId xmlns:a16="http://schemas.microsoft.com/office/drawing/2014/main" id="{F92391F3-F735-48C8-8DE5-E67250C3AE87}"/>
              </a:ext>
            </a:extLst>
          </p:cNvPr>
          <p:cNvSpPr>
            <a:spLocks noGrp="1"/>
          </p:cNvSpPr>
          <p:nvPr>
            <p:ph type="body" idx="1"/>
          </p:nvPr>
        </p:nvSpPr>
        <p:spPr>
          <a:xfrm>
            <a:off x="2305126" y="1923270"/>
            <a:ext cx="8915399" cy="4616003"/>
          </a:xfrm>
        </p:spPr>
        <p:txBody>
          <a:bodyPr/>
          <a:lstStyle/>
          <a:p>
            <a:endParaRPr lang="ru-RU" dirty="0"/>
          </a:p>
        </p:txBody>
      </p:sp>
      <p:sp>
        <p:nvSpPr>
          <p:cNvPr id="4" name="Номер слайда 3">
            <a:extLst>
              <a:ext uri="{FF2B5EF4-FFF2-40B4-BE49-F238E27FC236}">
                <a16:creationId xmlns:a16="http://schemas.microsoft.com/office/drawing/2014/main" id="{304D9C0D-D495-4FA9-8DAA-C28AF0EE3BAB}"/>
              </a:ext>
            </a:extLst>
          </p:cNvPr>
          <p:cNvSpPr>
            <a:spLocks noGrp="1"/>
          </p:cNvSpPr>
          <p:nvPr>
            <p:ph type="sldNum" sz="quarter" idx="12"/>
          </p:nvPr>
        </p:nvSpPr>
        <p:spPr/>
        <p:txBody>
          <a:bodyPr/>
          <a:lstStyle/>
          <a:p>
            <a:fld id="{4F65E0F3-FF11-402E-936B-2D1DC285A156}" type="slidenum">
              <a:rPr lang="ru-RU" smtClean="0"/>
              <a:t>11</a:t>
            </a:fld>
            <a:endParaRPr lang="ru-RU"/>
          </a:p>
        </p:txBody>
      </p:sp>
      <p:pic>
        <p:nvPicPr>
          <p:cNvPr id="6" name="Рисунок 5">
            <a:extLst>
              <a:ext uri="{FF2B5EF4-FFF2-40B4-BE49-F238E27FC236}">
                <a16:creationId xmlns:a16="http://schemas.microsoft.com/office/drawing/2014/main" id="{044F2EFA-BF06-4FDD-B443-15C5F140A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390" y="1468799"/>
            <a:ext cx="10164932" cy="5389201"/>
          </a:xfrm>
          <a:prstGeom prst="rect">
            <a:avLst/>
          </a:prstGeom>
        </p:spPr>
      </p:pic>
    </p:spTree>
    <p:extLst>
      <p:ext uri="{BB962C8B-B14F-4D97-AF65-F5344CB8AC3E}">
        <p14:creationId xmlns:p14="http://schemas.microsoft.com/office/powerpoint/2010/main" val="3684525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53C38-688C-4E6C-8558-CA7B4EBEC48E}"/>
              </a:ext>
            </a:extLst>
          </p:cNvPr>
          <p:cNvSpPr>
            <a:spLocks noGrp="1"/>
          </p:cNvSpPr>
          <p:nvPr>
            <p:ph type="title"/>
          </p:nvPr>
        </p:nvSpPr>
        <p:spPr>
          <a:xfrm>
            <a:off x="921695" y="208722"/>
            <a:ext cx="11035079" cy="695739"/>
          </a:xfrm>
        </p:spPr>
        <p:txBody>
          <a:bodyPr>
            <a:noAutofit/>
          </a:bodyPr>
          <a:lstStyle/>
          <a:p>
            <a:pPr algn="ctr"/>
            <a:r>
              <a:rPr lang="ru-RU" sz="2800" b="1" dirty="0">
                <a:solidFill>
                  <a:srgbClr val="FF0000"/>
                </a:solidFill>
              </a:rPr>
              <a:t>Закон РК от 27.07.2007 г. «Об образовании»</a:t>
            </a:r>
            <a:br>
              <a:rPr lang="ru-RU" sz="2800" b="1" dirty="0">
                <a:solidFill>
                  <a:srgbClr val="FF0000"/>
                </a:solidFill>
              </a:rPr>
            </a:br>
            <a:r>
              <a:rPr lang="ru-RU" sz="2800" b="1" dirty="0">
                <a:solidFill>
                  <a:srgbClr val="FF0000"/>
                </a:solidFill>
              </a:rPr>
              <a:t>Статья 39. Документы об образовании </a:t>
            </a:r>
            <a:endParaRPr lang="ru-RU" sz="2800" dirty="0">
              <a:solidFill>
                <a:srgbClr val="FF0000"/>
              </a:solidFill>
            </a:endParaRPr>
          </a:p>
        </p:txBody>
      </p:sp>
      <p:sp>
        <p:nvSpPr>
          <p:cNvPr id="3" name="Текст 2">
            <a:extLst>
              <a:ext uri="{FF2B5EF4-FFF2-40B4-BE49-F238E27FC236}">
                <a16:creationId xmlns:a16="http://schemas.microsoft.com/office/drawing/2014/main" id="{9A86A8E7-48AD-40B4-8B37-855CA5BD4521}"/>
              </a:ext>
            </a:extLst>
          </p:cNvPr>
          <p:cNvSpPr>
            <a:spLocks noGrp="1"/>
          </p:cNvSpPr>
          <p:nvPr>
            <p:ph type="body" idx="1"/>
          </p:nvPr>
        </p:nvSpPr>
        <p:spPr>
          <a:xfrm>
            <a:off x="1391478" y="1023730"/>
            <a:ext cx="10704444" cy="5714999"/>
          </a:xfrm>
        </p:spPr>
        <p:txBody>
          <a:bodyPr>
            <a:normAutofit fontScale="62500" lnSpcReduction="20000"/>
          </a:bodyPr>
          <a:lstStyle/>
          <a:p>
            <a:r>
              <a:rPr lang="ru-RU" sz="2700" b="1" dirty="0"/>
              <a:t>5. Документы об образовании собственного образца вправе выдавать:  </a:t>
            </a:r>
            <a:br>
              <a:rPr lang="ru-RU" sz="2700" b="1" dirty="0"/>
            </a:br>
            <a:br>
              <a:rPr lang="ru-RU" sz="2700" b="1" dirty="0"/>
            </a:br>
            <a:r>
              <a:rPr lang="ru-RU" sz="2700" b="1" dirty="0"/>
              <a:t>1) организации образования, имеющие особый статус;  </a:t>
            </a:r>
            <a:br>
              <a:rPr lang="ru-RU" sz="2700" b="1" dirty="0"/>
            </a:br>
            <a:br>
              <a:rPr lang="ru-RU" sz="2700" b="1" dirty="0"/>
            </a:br>
            <a:r>
              <a:rPr lang="ru-RU" sz="2700" b="1" dirty="0"/>
              <a:t>2) организации образования, имеющие лицензию на занятие образовательной деятельностью по образовательным программам высшего и послевузовского образования.  </a:t>
            </a:r>
            <a:br>
              <a:rPr lang="ru-RU" sz="2700" b="1" dirty="0"/>
            </a:br>
            <a:br>
              <a:rPr lang="ru-RU" sz="2700" b="1" dirty="0"/>
            </a:br>
            <a:r>
              <a:rPr lang="ru-RU" sz="2700" b="1" dirty="0"/>
              <a:t>Форма и требования к заполнению документов об образовании собственного образца определяются организацией образования.  </a:t>
            </a:r>
            <a:br>
              <a:rPr lang="ru-RU" sz="2700" b="1" dirty="0"/>
            </a:br>
            <a:br>
              <a:rPr lang="ru-RU" sz="2700" b="1" dirty="0"/>
            </a:br>
            <a:r>
              <a:rPr lang="ru-RU" sz="2700" b="1" dirty="0"/>
              <a:t>6. Обучающимся, не завершившим образование либо не прошедшим итоговую аттестацию, выдается справка установленного образца.  </a:t>
            </a:r>
            <a:br>
              <a:rPr lang="ru-RU" sz="2700" b="1" dirty="0"/>
            </a:br>
            <a:br>
              <a:rPr lang="ru-RU" sz="2700" b="1" dirty="0"/>
            </a:br>
            <a:r>
              <a:rPr lang="ru-RU" sz="2700" b="1" dirty="0"/>
              <a:t>7. Документы об образовании, выданные зарубежными организациями образования, признаются на территории Республики Казахстан на основе международных договоров (соглашений).  </a:t>
            </a:r>
            <a:br>
              <a:rPr lang="ru-RU" sz="2700" b="1" dirty="0"/>
            </a:br>
            <a:br>
              <a:rPr lang="ru-RU" sz="2700" b="1" dirty="0"/>
            </a:br>
            <a:r>
              <a:rPr lang="ru-RU" sz="2700" b="1" dirty="0"/>
              <a:t>При отсутствии международных договоров (соглашений) нострификация документов об образовании, полученных гражданами Республики Казахстан в зарубежных организациях образования, и выдача им соответствующих удостоверений осуществляются в порядке, определенном уполномоченным органом в области образования.  </a:t>
            </a:r>
            <a:br>
              <a:rPr lang="ru-RU" sz="2700" b="1" dirty="0"/>
            </a:br>
            <a:br>
              <a:rPr lang="ru-RU" sz="2700" b="1" dirty="0"/>
            </a:br>
            <a:r>
              <a:rPr lang="ru-RU" sz="2700" b="1" dirty="0"/>
              <a:t>8. Документы об образовании, выданные зарубежными организациями высшего и (или) послевузовского образования, научными центрами и лабораториями гражданам Республики Казахстан – обладателям международной стипендии "</a:t>
            </a:r>
            <a:r>
              <a:rPr lang="ru-RU" sz="2700" b="1" dirty="0" err="1"/>
              <a:t>Болашак</a:t>
            </a:r>
            <a:r>
              <a:rPr lang="ru-RU" sz="2700" b="1" dirty="0"/>
              <a:t>", признаются в Республике Казахстан без прохождения процедур признания или </a:t>
            </a:r>
            <a:r>
              <a:rPr lang="ru-RU" sz="2700" b="1" dirty="0" err="1"/>
              <a:t>нострификации</a:t>
            </a:r>
            <a:r>
              <a:rPr lang="ru-RU" sz="2700" b="1" dirty="0"/>
              <a:t>.  </a:t>
            </a:r>
            <a:br>
              <a:rPr lang="ru-RU" sz="2700" b="1" dirty="0"/>
            </a:br>
            <a:r>
              <a:rPr lang="ru-RU" sz="2700" b="1" dirty="0"/>
              <a:t>Подробнее: </a:t>
            </a:r>
            <a:r>
              <a:rPr lang="ru-RU" sz="2700" b="1" dirty="0">
                <a:hlinkClick r:id="rId2"/>
              </a:rPr>
              <a:t>https://kodeksy-kz.com/ka/ob_obrazovanii/39.htm</a:t>
            </a:r>
            <a:endParaRPr lang="ru-RU" sz="2700" b="1" dirty="0"/>
          </a:p>
          <a:p>
            <a:endParaRPr lang="ru-RU" dirty="0"/>
          </a:p>
        </p:txBody>
      </p:sp>
      <p:sp>
        <p:nvSpPr>
          <p:cNvPr id="4" name="Номер слайда 3">
            <a:extLst>
              <a:ext uri="{FF2B5EF4-FFF2-40B4-BE49-F238E27FC236}">
                <a16:creationId xmlns:a16="http://schemas.microsoft.com/office/drawing/2014/main" id="{20307620-1933-47BB-A4EA-6D984A70CCBE}"/>
              </a:ext>
            </a:extLst>
          </p:cNvPr>
          <p:cNvSpPr>
            <a:spLocks noGrp="1"/>
          </p:cNvSpPr>
          <p:nvPr>
            <p:ph type="sldNum" sz="quarter" idx="12"/>
          </p:nvPr>
        </p:nvSpPr>
        <p:spPr/>
        <p:txBody>
          <a:bodyPr/>
          <a:lstStyle/>
          <a:p>
            <a:fld id="{4F65E0F3-FF11-402E-936B-2D1DC285A156}" type="slidenum">
              <a:rPr lang="ru-RU" smtClean="0"/>
              <a:t>12</a:t>
            </a:fld>
            <a:endParaRPr lang="ru-RU"/>
          </a:p>
        </p:txBody>
      </p:sp>
    </p:spTree>
    <p:extLst>
      <p:ext uri="{BB962C8B-B14F-4D97-AF65-F5344CB8AC3E}">
        <p14:creationId xmlns:p14="http://schemas.microsoft.com/office/powerpoint/2010/main" val="2342002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121CD0-05C3-41D9-9665-69DC87F45B99}"/>
              </a:ext>
            </a:extLst>
          </p:cNvPr>
          <p:cNvSpPr>
            <a:spLocks noGrp="1"/>
          </p:cNvSpPr>
          <p:nvPr>
            <p:ph type="title"/>
          </p:nvPr>
        </p:nvSpPr>
        <p:spPr>
          <a:xfrm>
            <a:off x="958788" y="71021"/>
            <a:ext cx="10981678" cy="577049"/>
          </a:xfrm>
        </p:spPr>
        <p:txBody>
          <a:bodyPr>
            <a:normAutofit/>
          </a:bodyPr>
          <a:lstStyle/>
          <a:p>
            <a:r>
              <a:rPr lang="ru-RU" sz="2700" b="1" i="1" dirty="0">
                <a:solidFill>
                  <a:srgbClr val="FF0000"/>
                </a:solidFill>
              </a:rPr>
              <a:t>Апостилирование и консульская легализация документов</a:t>
            </a:r>
            <a:endParaRPr lang="ru-RU" sz="2700" dirty="0"/>
          </a:p>
        </p:txBody>
      </p:sp>
      <p:sp>
        <p:nvSpPr>
          <p:cNvPr id="3" name="Текст 2">
            <a:extLst>
              <a:ext uri="{FF2B5EF4-FFF2-40B4-BE49-F238E27FC236}">
                <a16:creationId xmlns:a16="http://schemas.microsoft.com/office/drawing/2014/main" id="{5248A164-B254-4B61-B458-7FE61875A316}"/>
              </a:ext>
            </a:extLst>
          </p:cNvPr>
          <p:cNvSpPr>
            <a:spLocks noGrp="1"/>
          </p:cNvSpPr>
          <p:nvPr>
            <p:ph type="body" idx="1"/>
          </p:nvPr>
        </p:nvSpPr>
        <p:spPr>
          <a:xfrm>
            <a:off x="1216241" y="648070"/>
            <a:ext cx="10839635" cy="5996866"/>
          </a:xfrm>
        </p:spPr>
        <p:txBody>
          <a:bodyPr>
            <a:normAutofit fontScale="77500" lnSpcReduction="20000"/>
          </a:bodyPr>
          <a:lstStyle/>
          <a:p>
            <a:pPr algn="ctr"/>
            <a:r>
              <a:rPr lang="ru-RU" sz="1900" b="1" dirty="0">
                <a:solidFill>
                  <a:srgbClr val="FF0000"/>
                </a:solidFill>
              </a:rPr>
              <a:t>Какие документы могут быть апостилированы через органы юстиции?</a:t>
            </a:r>
          </a:p>
          <a:p>
            <a:pPr algn="just"/>
            <a:r>
              <a:rPr lang="ru-RU" sz="2100" b="1" dirty="0"/>
              <a:t>Пунктом 2 Постановления Правительства РК от 24 апреля 2001 года N 545 "О мерах по реализации положений Конвенции, отменяющей требование легализации иностранных официальных документов" предусмотрено, что Министерство юстиции Республики Казахстан проставляет апостиль на официальных документах, исходящих из органов юстиции и иных государственных органов, а также нотариусов. Таким образом, законодательством предусмотрено, что Министерство юстиции апостилирует нотариально удостоверенные документы и документы, исходящие из всех государственных органов, за исключением документов:</a:t>
            </a:r>
          </a:p>
          <a:p>
            <a:pPr marL="457200" indent="-457200" algn="just">
              <a:buFont typeface="Wingdings" panose="05000000000000000000" pitchFamily="2" charset="2"/>
              <a:buChar char="q"/>
            </a:pPr>
            <a:r>
              <a:rPr lang="ru-RU" sz="2100" b="1" dirty="0"/>
              <a:t>исходящих из органов образования, науки и учебных заведений республики;</a:t>
            </a:r>
          </a:p>
          <a:p>
            <a:pPr marL="457200" indent="-457200" algn="just">
              <a:buFont typeface="Wingdings" panose="05000000000000000000" pitchFamily="2" charset="2"/>
              <a:buChar char="q"/>
            </a:pPr>
            <a:r>
              <a:rPr lang="ru-RU" sz="2100" b="1" dirty="0"/>
              <a:t>исходящих из структурных подразделений миграционной полиции, архивных справках и копиях архивных документов, исходящих из Специального государственного архива Министерства внутренних дел Республики Казахстан;</a:t>
            </a:r>
          </a:p>
          <a:p>
            <a:pPr marL="457200" indent="-457200" algn="just">
              <a:buFont typeface="Wingdings" panose="05000000000000000000" pitchFamily="2" charset="2"/>
              <a:buChar char="q"/>
            </a:pPr>
            <a:r>
              <a:rPr lang="ru-RU" sz="2100" b="1" dirty="0"/>
              <a:t>архивных справок и копий архивных документов, исходящих из государственных архивов Республики Казахстан;</a:t>
            </a:r>
          </a:p>
          <a:p>
            <a:pPr marL="457200" indent="-457200" algn="just">
              <a:buFont typeface="Wingdings" panose="05000000000000000000" pitchFamily="2" charset="2"/>
              <a:buChar char="q"/>
            </a:pPr>
            <a:r>
              <a:rPr lang="ru-RU" sz="2100" b="1" dirty="0"/>
              <a:t>исходящих из судебных органов и органов исполнительного производства; </a:t>
            </a:r>
          </a:p>
          <a:p>
            <a:pPr marL="457200" indent="-457200" algn="just">
              <a:buFont typeface="Wingdings" panose="05000000000000000000" pitchFamily="2" charset="2"/>
              <a:buChar char="q"/>
            </a:pPr>
            <a:r>
              <a:rPr lang="ru-RU" sz="2100" b="1" dirty="0"/>
              <a:t>исходящих из структурных подразделений Министерства финансов Республики Казахстан и (или) их территориальных подразделений;</a:t>
            </a:r>
          </a:p>
          <a:p>
            <a:pPr marL="457200" indent="-457200" algn="just">
              <a:buFont typeface="Wingdings" panose="05000000000000000000" pitchFamily="2" charset="2"/>
              <a:buChar char="q"/>
            </a:pPr>
            <a:r>
              <a:rPr lang="ru-RU" sz="2100" b="1" dirty="0"/>
              <a:t>исходящих из органов прокуратуры, органов следствия и дознания;</a:t>
            </a:r>
          </a:p>
          <a:p>
            <a:pPr marL="457200" indent="-457200" algn="just">
              <a:buFont typeface="Wingdings" panose="05000000000000000000" pitchFamily="2" charset="2"/>
              <a:buChar char="q"/>
            </a:pPr>
            <a:r>
              <a:rPr lang="ru-RU" sz="2100" b="1" dirty="0"/>
              <a:t>исходящих из специального государственного архива Министерства обороны Республики Казахстан;</a:t>
            </a:r>
          </a:p>
          <a:p>
            <a:pPr marL="457200" indent="-457200" algn="just">
              <a:buFont typeface="Wingdings" panose="05000000000000000000" pitchFamily="2" charset="2"/>
              <a:buChar char="q"/>
            </a:pPr>
            <a:r>
              <a:rPr lang="ru-RU" sz="2100" b="1" dirty="0"/>
              <a:t>архивных справок и копий архивных документов, исходящих из специального государственного архива Комитета национальной безопасности Республики Казахстан (пункт 2 вышеуказанного Постановления Правительства).*</a:t>
            </a:r>
          </a:p>
          <a:p>
            <a:r>
              <a:rPr lang="ru-RU" sz="1100" dirty="0"/>
              <a:t>             *</a:t>
            </a:r>
            <a:r>
              <a:rPr lang="en-US" sz="1100" dirty="0"/>
              <a:t>http://www.defacto.kz/content/apostilirovanie-ofitsialnykh-dokumentov-iskhodyashchikh-iz-organov-yustitsii-i-inykh-gosudar</a:t>
            </a:r>
            <a:endParaRPr lang="ru-RU" sz="1100" dirty="0"/>
          </a:p>
        </p:txBody>
      </p:sp>
      <p:sp>
        <p:nvSpPr>
          <p:cNvPr id="4" name="Номер слайда 3">
            <a:extLst>
              <a:ext uri="{FF2B5EF4-FFF2-40B4-BE49-F238E27FC236}">
                <a16:creationId xmlns:a16="http://schemas.microsoft.com/office/drawing/2014/main" id="{AF0B93B5-BF5E-45F3-B104-949F32887AB0}"/>
              </a:ext>
            </a:extLst>
          </p:cNvPr>
          <p:cNvSpPr>
            <a:spLocks noGrp="1"/>
          </p:cNvSpPr>
          <p:nvPr>
            <p:ph type="sldNum" sz="quarter" idx="12"/>
          </p:nvPr>
        </p:nvSpPr>
        <p:spPr/>
        <p:txBody>
          <a:bodyPr/>
          <a:lstStyle/>
          <a:p>
            <a:fld id="{4F65E0F3-FF11-402E-936B-2D1DC285A156}" type="slidenum">
              <a:rPr lang="ru-RU" smtClean="0"/>
              <a:t>13</a:t>
            </a:fld>
            <a:endParaRPr lang="ru-RU"/>
          </a:p>
        </p:txBody>
      </p:sp>
    </p:spTree>
    <p:extLst>
      <p:ext uri="{BB962C8B-B14F-4D97-AF65-F5344CB8AC3E}">
        <p14:creationId xmlns:p14="http://schemas.microsoft.com/office/powerpoint/2010/main" val="2791220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0380" y="282805"/>
            <a:ext cx="10537500" cy="669302"/>
          </a:xfrm>
        </p:spPr>
        <p:txBody>
          <a:bodyPr>
            <a:noAutofit/>
          </a:bodyPr>
          <a:lstStyle/>
          <a:p>
            <a:pPr algn="ctr"/>
            <a:r>
              <a:rPr lang="ru-RU" sz="2700" b="1" i="1" dirty="0">
                <a:solidFill>
                  <a:srgbClr val="FF0000"/>
                </a:solidFill>
              </a:rPr>
              <a:t>Апостилирование и консульская легализация документов</a:t>
            </a:r>
            <a:endParaRPr lang="ru-RU" sz="2700" dirty="0"/>
          </a:p>
        </p:txBody>
      </p:sp>
      <p:sp>
        <p:nvSpPr>
          <p:cNvPr id="3" name="Прямоугольник 2"/>
          <p:cNvSpPr/>
          <p:nvPr/>
        </p:nvSpPr>
        <p:spPr>
          <a:xfrm>
            <a:off x="1360380" y="952108"/>
            <a:ext cx="10276449" cy="5970865"/>
          </a:xfrm>
          <a:prstGeom prst="rect">
            <a:avLst/>
          </a:prstGeom>
        </p:spPr>
        <p:txBody>
          <a:bodyPr wrap="square">
            <a:spAutoFit/>
          </a:bodyPr>
          <a:lstStyle/>
          <a:p>
            <a:pPr algn="just"/>
            <a:r>
              <a:rPr lang="ru-RU" sz="3200" b="1" dirty="0">
                <a:solidFill>
                  <a:srgbClr val="FF0000"/>
                </a:solidFill>
              </a:rPr>
              <a:t>Апостилирование не требуется для следующих видов документов:</a:t>
            </a:r>
          </a:p>
          <a:p>
            <a:pPr marL="342900" indent="-342900" algn="just">
              <a:buFont typeface="Wingdings" panose="05000000000000000000" pitchFamily="2" charset="2"/>
              <a:buChar char="q"/>
            </a:pPr>
            <a:r>
              <a:rPr lang="ru-RU" sz="2800" dirty="0"/>
              <a:t>Паспорта и копии паспортов</a:t>
            </a:r>
          </a:p>
          <a:p>
            <a:pPr marL="342900" indent="-342900" algn="just">
              <a:buFont typeface="Wingdings" panose="05000000000000000000" pitchFamily="2" charset="2"/>
              <a:buChar char="q"/>
            </a:pPr>
            <a:r>
              <a:rPr lang="ru-RU" sz="2800" dirty="0"/>
              <a:t>Трудовые книжки </a:t>
            </a:r>
          </a:p>
          <a:p>
            <a:pPr marL="342900" indent="-342900" algn="just">
              <a:buFont typeface="Wingdings" panose="05000000000000000000" pitchFamily="2" charset="2"/>
              <a:buChar char="q"/>
            </a:pPr>
            <a:r>
              <a:rPr lang="ru-RU" sz="2800" dirty="0"/>
              <a:t>Военные билеты</a:t>
            </a:r>
          </a:p>
          <a:p>
            <a:pPr marL="342900" indent="-342900" algn="just">
              <a:buFont typeface="Wingdings" panose="05000000000000000000" pitchFamily="2" charset="2"/>
              <a:buChar char="q"/>
            </a:pPr>
            <a:r>
              <a:rPr lang="ru-RU" sz="2800" dirty="0"/>
              <a:t>Пенсионные свидетельства </a:t>
            </a:r>
          </a:p>
          <a:p>
            <a:pPr marL="342900" indent="-342900" algn="just">
              <a:buFont typeface="Wingdings" panose="05000000000000000000" pitchFamily="2" charset="2"/>
              <a:buChar char="q"/>
            </a:pPr>
            <a:r>
              <a:rPr lang="ru-RU" sz="2800" dirty="0"/>
              <a:t>Водительские удостоверения</a:t>
            </a:r>
          </a:p>
          <a:p>
            <a:pPr marL="342900" indent="-342900" algn="just">
              <a:buFont typeface="Wingdings" panose="05000000000000000000" pitchFamily="2" charset="2"/>
              <a:buChar char="q"/>
            </a:pPr>
            <a:r>
              <a:rPr lang="ru-RU" sz="2800" dirty="0"/>
              <a:t>Свидетельства о регистрации транспортных средств</a:t>
            </a:r>
          </a:p>
          <a:p>
            <a:pPr marL="342900" indent="-342900" algn="just">
              <a:buFont typeface="Wingdings" panose="05000000000000000000" pitchFamily="2" charset="2"/>
              <a:buChar char="q"/>
            </a:pPr>
            <a:r>
              <a:rPr lang="ru-RU" sz="2800" b="1" dirty="0">
                <a:solidFill>
                  <a:srgbClr val="FF0000"/>
                </a:solidFill>
              </a:rPr>
              <a:t>Документы,</a:t>
            </a:r>
            <a:r>
              <a:rPr lang="ru-RU" sz="2800" b="1" dirty="0"/>
              <a:t> </a:t>
            </a:r>
            <a:r>
              <a:rPr lang="ru-RU" sz="2800" b="1" dirty="0">
                <a:solidFill>
                  <a:srgbClr val="FF0000"/>
                </a:solidFill>
              </a:rPr>
              <a:t>имеющие прямое отношение к коммерческим или таможенным операциям</a:t>
            </a:r>
          </a:p>
          <a:p>
            <a:pPr marL="342900" indent="-342900" algn="just">
              <a:buFont typeface="Wingdings" panose="05000000000000000000" pitchFamily="2" charset="2"/>
              <a:buChar char="q"/>
            </a:pPr>
            <a:r>
              <a:rPr lang="ru-RU" sz="2800" dirty="0">
                <a:solidFill>
                  <a:srgbClr val="FF0000"/>
                </a:solidFill>
              </a:rPr>
              <a:t>Документы, выданные посольствами или консульскими учреждениями РК за границей</a:t>
            </a:r>
            <a:r>
              <a:rPr lang="ru-RU" sz="2800" dirty="0"/>
              <a:t>.*</a:t>
            </a:r>
          </a:p>
          <a:p>
            <a:pPr algn="just"/>
            <a:endParaRPr lang="ru-RU" sz="1400" b="1" dirty="0">
              <a:solidFill>
                <a:schemeClr val="tx2"/>
              </a:solidFill>
            </a:endParaRPr>
          </a:p>
          <a:p>
            <a:pPr algn="just"/>
            <a:r>
              <a:rPr lang="ru-RU" sz="800" b="1" dirty="0">
                <a:solidFill>
                  <a:schemeClr val="tx2"/>
                </a:solidFill>
              </a:rPr>
              <a:t>*</a:t>
            </a:r>
            <a:r>
              <a:rPr lang="en-US" sz="800" b="1" dirty="0">
                <a:solidFill>
                  <a:schemeClr val="tx2"/>
                </a:solidFill>
              </a:rPr>
              <a:t>http://aksi.kz/yuridicheskie-uslugi/54-apostil-dokumentov-v-almaty.html</a:t>
            </a:r>
            <a:endParaRPr lang="ru-RU" sz="800" b="1" dirty="0">
              <a:solidFill>
                <a:schemeClr val="tx2"/>
              </a:solidFill>
            </a:endParaRPr>
          </a:p>
          <a:p>
            <a:pPr marL="171450" indent="-171450" algn="just">
              <a:buFont typeface="Arial" panose="020B0604020202020204" pitchFamily="34" charset="0"/>
              <a:buChar char="•"/>
            </a:pPr>
            <a:endParaRPr lang="ru-RU" sz="800" dirty="0"/>
          </a:p>
        </p:txBody>
      </p:sp>
      <p:sp>
        <p:nvSpPr>
          <p:cNvPr id="4" name="Номер слайда 3">
            <a:extLst>
              <a:ext uri="{FF2B5EF4-FFF2-40B4-BE49-F238E27FC236}">
                <a16:creationId xmlns:a16="http://schemas.microsoft.com/office/drawing/2014/main" id="{B95BAC79-A9ED-41D4-B78C-24936230B582}"/>
              </a:ext>
            </a:extLst>
          </p:cNvPr>
          <p:cNvSpPr>
            <a:spLocks noGrp="1"/>
          </p:cNvSpPr>
          <p:nvPr>
            <p:ph type="sldNum" sz="quarter" idx="12"/>
          </p:nvPr>
        </p:nvSpPr>
        <p:spPr/>
        <p:txBody>
          <a:bodyPr/>
          <a:lstStyle/>
          <a:p>
            <a:fld id="{4F65E0F3-FF11-402E-936B-2D1DC285A156}" type="slidenum">
              <a:rPr lang="ru-RU" smtClean="0"/>
              <a:t>14</a:t>
            </a:fld>
            <a:endParaRPr lang="ru-RU"/>
          </a:p>
        </p:txBody>
      </p:sp>
    </p:spTree>
    <p:extLst>
      <p:ext uri="{BB962C8B-B14F-4D97-AF65-F5344CB8AC3E}">
        <p14:creationId xmlns:p14="http://schemas.microsoft.com/office/powerpoint/2010/main" val="1102925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7A9E68-EE8E-4476-A5FE-43A2AEF1C301}"/>
              </a:ext>
            </a:extLst>
          </p:cNvPr>
          <p:cNvSpPr>
            <a:spLocks noGrp="1"/>
          </p:cNvSpPr>
          <p:nvPr>
            <p:ph type="title"/>
          </p:nvPr>
        </p:nvSpPr>
        <p:spPr>
          <a:xfrm>
            <a:off x="1536569" y="188536"/>
            <a:ext cx="10567447" cy="527901"/>
          </a:xfrm>
        </p:spPr>
        <p:txBody>
          <a:bodyPr>
            <a:normAutofit/>
          </a:bodyPr>
          <a:lstStyle/>
          <a:p>
            <a:r>
              <a:rPr lang="ru-RU" sz="2700" b="1" i="1" dirty="0">
                <a:solidFill>
                  <a:srgbClr val="FF0000"/>
                </a:solidFill>
              </a:rPr>
              <a:t>Апостилирование и консульская легализация документов</a:t>
            </a:r>
            <a:endParaRPr lang="ru-RU" sz="2700" dirty="0"/>
          </a:p>
        </p:txBody>
      </p:sp>
      <p:sp>
        <p:nvSpPr>
          <p:cNvPr id="3" name="Номер слайда 2">
            <a:extLst>
              <a:ext uri="{FF2B5EF4-FFF2-40B4-BE49-F238E27FC236}">
                <a16:creationId xmlns:a16="http://schemas.microsoft.com/office/drawing/2014/main" id="{04441739-63D1-4D19-931D-C2994FAECEA7}"/>
              </a:ext>
            </a:extLst>
          </p:cNvPr>
          <p:cNvSpPr>
            <a:spLocks noGrp="1"/>
          </p:cNvSpPr>
          <p:nvPr>
            <p:ph type="sldNum" sz="quarter" idx="12"/>
          </p:nvPr>
        </p:nvSpPr>
        <p:spPr/>
        <p:txBody>
          <a:bodyPr/>
          <a:lstStyle/>
          <a:p>
            <a:fld id="{4F65E0F3-FF11-402E-936B-2D1DC285A156}" type="slidenum">
              <a:rPr lang="ru-RU" smtClean="0"/>
              <a:t>15</a:t>
            </a:fld>
            <a:endParaRPr lang="ru-RU"/>
          </a:p>
        </p:txBody>
      </p:sp>
      <p:sp>
        <p:nvSpPr>
          <p:cNvPr id="4" name="Прямоугольник 3">
            <a:extLst>
              <a:ext uri="{FF2B5EF4-FFF2-40B4-BE49-F238E27FC236}">
                <a16:creationId xmlns:a16="http://schemas.microsoft.com/office/drawing/2014/main" id="{1B6FC429-1E4D-43F5-8C8D-1A1C45C38A9B}"/>
              </a:ext>
            </a:extLst>
          </p:cNvPr>
          <p:cNvSpPr/>
          <p:nvPr/>
        </p:nvSpPr>
        <p:spPr>
          <a:xfrm>
            <a:off x="1536569" y="631596"/>
            <a:ext cx="10350631" cy="6093976"/>
          </a:xfrm>
          <a:prstGeom prst="rect">
            <a:avLst/>
          </a:prstGeom>
        </p:spPr>
        <p:txBody>
          <a:bodyPr wrap="square">
            <a:spAutoFit/>
          </a:bodyPr>
          <a:lstStyle/>
          <a:p>
            <a:endParaRPr lang="ru-RU" sz="900" b="1" dirty="0">
              <a:solidFill>
                <a:srgbClr val="FF0000"/>
              </a:solidFill>
            </a:endParaRPr>
          </a:p>
          <a:p>
            <a:r>
              <a:rPr lang="ru-RU" sz="2200" b="1" dirty="0">
                <a:solidFill>
                  <a:srgbClr val="FF0000"/>
                </a:solidFill>
              </a:rPr>
              <a:t>Апостилирование не требуется для следующих видов документов:</a:t>
            </a:r>
          </a:p>
          <a:p>
            <a:endParaRPr lang="ru-RU" sz="1200" b="1" dirty="0">
              <a:solidFill>
                <a:srgbClr val="FF0000"/>
              </a:solidFill>
            </a:endParaRPr>
          </a:p>
          <a:p>
            <a:pPr algn="just"/>
            <a:r>
              <a:rPr lang="ru-RU" sz="2200" b="1" dirty="0"/>
              <a:t>Выбор процедуры легализации может быть основан на типе документа, так как существует ряд документов, которые не подлежат ни консульской легализации, ни апостилированию. В основном это касается коммерческих документов:</a:t>
            </a:r>
          </a:p>
          <a:p>
            <a:pPr marL="342900" indent="-342900" algn="just">
              <a:buFont typeface="Wingdings" panose="05000000000000000000" pitchFamily="2" charset="2"/>
              <a:buChar char="q"/>
            </a:pPr>
            <a:r>
              <a:rPr lang="ru-RU" sz="2200" b="1" dirty="0">
                <a:solidFill>
                  <a:srgbClr val="FF0000"/>
                </a:solidFill>
              </a:rPr>
              <a:t>договоров</a:t>
            </a:r>
          </a:p>
          <a:p>
            <a:pPr marL="342900" indent="-342900" algn="just">
              <a:buFont typeface="Wingdings" panose="05000000000000000000" pitchFamily="2" charset="2"/>
              <a:buChar char="q"/>
            </a:pPr>
            <a:r>
              <a:rPr lang="ru-RU" sz="2200" b="1" dirty="0">
                <a:solidFill>
                  <a:srgbClr val="FF0000"/>
                </a:solidFill>
              </a:rPr>
              <a:t>инвойсов</a:t>
            </a:r>
          </a:p>
          <a:p>
            <a:pPr marL="342900" indent="-342900" algn="just">
              <a:buFont typeface="Wingdings" panose="05000000000000000000" pitchFamily="2" charset="2"/>
              <a:buChar char="q"/>
            </a:pPr>
            <a:r>
              <a:rPr lang="ru-RU" sz="2200" b="1" dirty="0">
                <a:solidFill>
                  <a:srgbClr val="FF0000"/>
                </a:solidFill>
              </a:rPr>
              <a:t>коносаментов</a:t>
            </a:r>
          </a:p>
          <a:p>
            <a:pPr marL="342900" indent="-342900" algn="just">
              <a:buFont typeface="Wingdings" panose="05000000000000000000" pitchFamily="2" charset="2"/>
              <a:buChar char="q"/>
            </a:pPr>
            <a:r>
              <a:rPr lang="ru-RU" sz="2200" b="1" dirty="0">
                <a:solidFill>
                  <a:srgbClr val="FF0000"/>
                </a:solidFill>
              </a:rPr>
              <a:t>различных товарораспорядительных документов</a:t>
            </a:r>
          </a:p>
          <a:p>
            <a:pPr marL="342900" indent="-342900" algn="just">
              <a:buFont typeface="Wingdings" panose="05000000000000000000" pitchFamily="2" charset="2"/>
              <a:buChar char="q"/>
            </a:pPr>
            <a:r>
              <a:rPr lang="ru-RU" sz="2200" b="1" dirty="0">
                <a:solidFill>
                  <a:srgbClr val="FF0000"/>
                </a:solidFill>
              </a:rPr>
              <a:t>других документов, связанных с внешнеэкономической деятельностью.</a:t>
            </a:r>
          </a:p>
          <a:p>
            <a:pPr algn="just"/>
            <a:r>
              <a:rPr lang="ru-RU" sz="2200" b="1" dirty="0"/>
              <a:t>Для них существует отдельная процедура - легализация документа в Торгово-промышленной палате РК (с недавних пор входит в состав Национальной экономической палаты Казахстана "Атамекен"), а затем в консульстве страны назначения.* </a:t>
            </a:r>
          </a:p>
          <a:p>
            <a:pPr algn="just"/>
            <a:endParaRPr lang="ru-RU" sz="1100" b="1" dirty="0"/>
          </a:p>
          <a:p>
            <a:r>
              <a:rPr lang="ru-RU" sz="1000" dirty="0"/>
              <a:t>*</a:t>
            </a:r>
            <a:r>
              <a:rPr lang="en-US" sz="1000" dirty="0"/>
              <a:t>https://egov.kz/cms/ru/articles/apostille</a:t>
            </a:r>
            <a:endParaRPr lang="ru-RU" dirty="0"/>
          </a:p>
          <a:p>
            <a:endParaRPr lang="ru-RU" dirty="0"/>
          </a:p>
        </p:txBody>
      </p:sp>
    </p:spTree>
    <p:extLst>
      <p:ext uri="{BB962C8B-B14F-4D97-AF65-F5344CB8AC3E}">
        <p14:creationId xmlns:p14="http://schemas.microsoft.com/office/powerpoint/2010/main" val="3353601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A3BAAB-D1BC-4682-8871-9400A155B8AC}"/>
              </a:ext>
            </a:extLst>
          </p:cNvPr>
          <p:cNvSpPr>
            <a:spLocks noGrp="1"/>
          </p:cNvSpPr>
          <p:nvPr>
            <p:ph type="title"/>
          </p:nvPr>
        </p:nvSpPr>
        <p:spPr>
          <a:xfrm>
            <a:off x="1536570" y="179110"/>
            <a:ext cx="10520312" cy="537328"/>
          </a:xfrm>
        </p:spPr>
        <p:txBody>
          <a:bodyPr>
            <a:normAutofit/>
          </a:bodyPr>
          <a:lstStyle/>
          <a:p>
            <a:r>
              <a:rPr lang="ru-RU" sz="2700" b="1" i="1" dirty="0">
                <a:solidFill>
                  <a:srgbClr val="FF0000"/>
                </a:solidFill>
              </a:rPr>
              <a:t>Апостилирование и консульская легализация документов</a:t>
            </a:r>
            <a:endParaRPr lang="ru-RU" sz="2700" dirty="0"/>
          </a:p>
        </p:txBody>
      </p:sp>
      <p:sp>
        <p:nvSpPr>
          <p:cNvPr id="3" name="Номер слайда 2">
            <a:extLst>
              <a:ext uri="{FF2B5EF4-FFF2-40B4-BE49-F238E27FC236}">
                <a16:creationId xmlns:a16="http://schemas.microsoft.com/office/drawing/2014/main" id="{42AFC273-D66C-4D6F-897A-1AE6637CF35B}"/>
              </a:ext>
            </a:extLst>
          </p:cNvPr>
          <p:cNvSpPr>
            <a:spLocks noGrp="1"/>
          </p:cNvSpPr>
          <p:nvPr>
            <p:ph type="sldNum" sz="quarter" idx="12"/>
          </p:nvPr>
        </p:nvSpPr>
        <p:spPr/>
        <p:txBody>
          <a:bodyPr/>
          <a:lstStyle/>
          <a:p>
            <a:fld id="{4F65E0F3-FF11-402E-936B-2D1DC285A156}" type="slidenum">
              <a:rPr lang="ru-RU" smtClean="0"/>
              <a:t>16</a:t>
            </a:fld>
            <a:endParaRPr lang="ru-RU"/>
          </a:p>
        </p:txBody>
      </p:sp>
      <p:sp>
        <p:nvSpPr>
          <p:cNvPr id="4" name="Прямоугольник 3">
            <a:extLst>
              <a:ext uri="{FF2B5EF4-FFF2-40B4-BE49-F238E27FC236}">
                <a16:creationId xmlns:a16="http://schemas.microsoft.com/office/drawing/2014/main" id="{D85889DB-623D-4965-A17B-13D5CCF06B7C}"/>
              </a:ext>
            </a:extLst>
          </p:cNvPr>
          <p:cNvSpPr/>
          <p:nvPr/>
        </p:nvSpPr>
        <p:spPr>
          <a:xfrm>
            <a:off x="1451728" y="716438"/>
            <a:ext cx="10605154" cy="6186309"/>
          </a:xfrm>
          <a:prstGeom prst="rect">
            <a:avLst/>
          </a:prstGeom>
        </p:spPr>
        <p:txBody>
          <a:bodyPr wrap="square">
            <a:spAutoFit/>
          </a:bodyPr>
          <a:lstStyle/>
          <a:p>
            <a:r>
              <a:rPr lang="ru-RU" sz="1600" b="1" dirty="0">
                <a:solidFill>
                  <a:srgbClr val="FF0000"/>
                </a:solidFill>
              </a:rPr>
              <a:t>17. Стандарт государственной услуги "Апостилирование официальных документов, исходящих из органов юстиции и иных государственных органов, а также нотариусов Республики Казахстан“</a:t>
            </a:r>
            <a:endParaRPr lang="en-US" sz="1600" b="1" dirty="0">
              <a:solidFill>
                <a:srgbClr val="FF0000"/>
              </a:solidFill>
            </a:endParaRPr>
          </a:p>
          <a:p>
            <a:r>
              <a:rPr lang="ru-RU" sz="1600" dirty="0"/>
              <a:t>(с изменениями и дополнениями по состоянию на 22 июля 2019 г.)</a:t>
            </a:r>
          </a:p>
          <a:p>
            <a:r>
              <a:rPr lang="ru-RU" sz="1600" dirty="0"/>
              <a:t>Приложение 10</a:t>
            </a:r>
            <a:r>
              <a:rPr lang="en-US" sz="1600" dirty="0"/>
              <a:t> </a:t>
            </a:r>
            <a:r>
              <a:rPr lang="ru-RU" sz="1600" dirty="0"/>
              <a:t>к приказу Министра юстиции</a:t>
            </a:r>
            <a:r>
              <a:rPr lang="en-US" sz="1600" dirty="0"/>
              <a:t> </a:t>
            </a:r>
            <a:r>
              <a:rPr lang="ru-RU" sz="1600" dirty="0"/>
              <a:t>РК от 17 апреля 2015 года № 219</a:t>
            </a:r>
          </a:p>
          <a:p>
            <a:r>
              <a:rPr lang="ru-RU" sz="1600" dirty="0"/>
              <a:t> Стандарт изложен в редакции приказа Министра юстиции РК от 27 января 2016 г. № 39</a:t>
            </a:r>
          </a:p>
          <a:p>
            <a:pPr algn="just"/>
            <a:r>
              <a:rPr lang="ru-RU" b="1" dirty="0">
                <a:solidFill>
                  <a:srgbClr val="FF0000"/>
                </a:solidFill>
              </a:rPr>
              <a:t>Глава 1. Общие положения</a:t>
            </a:r>
          </a:p>
          <a:p>
            <a:pPr algn="just"/>
            <a:r>
              <a:rPr lang="ru-RU" dirty="0"/>
              <a:t> 1. Государственная услуга «Апостилирование официальных документов, исходящих из органов юстиции и иных государственных органов, а также нотариусов Республики Казахстан» (далее - государственная услуга).</a:t>
            </a:r>
          </a:p>
          <a:p>
            <a:pPr algn="just"/>
            <a:r>
              <a:rPr lang="ru-RU" dirty="0"/>
              <a:t>2. Стандарт государственной услуги разработан Министерством юстиции Республики Казахстан (далее - Министерство).</a:t>
            </a:r>
          </a:p>
          <a:p>
            <a:pPr algn="just"/>
            <a:r>
              <a:rPr lang="ru-RU" dirty="0"/>
              <a:t>Пункт 3 изложен в редакции </a:t>
            </a:r>
            <a:r>
              <a:rPr lang="ru-RU" dirty="0">
                <a:hlinkClick r:id="rId2"/>
              </a:rPr>
              <a:t>приказа</a:t>
            </a:r>
            <a:r>
              <a:rPr lang="ru-RU" dirty="0"/>
              <a:t> Министра юстиции РК от 05.12.18 г. № 1576 (</a:t>
            </a:r>
            <a:r>
              <a:rPr lang="ru-RU" dirty="0">
                <a:hlinkClick r:id="rId3"/>
              </a:rPr>
              <a:t>см. стар. ред.</a:t>
            </a:r>
            <a:r>
              <a:rPr lang="ru-RU" dirty="0"/>
              <a:t>); внесены изменения в соответствии с  </a:t>
            </a:r>
            <a:r>
              <a:rPr lang="ru-RU" dirty="0">
                <a:hlinkClick r:id="rId4"/>
              </a:rPr>
              <a:t>приказом</a:t>
            </a:r>
            <a:r>
              <a:rPr lang="ru-RU" dirty="0"/>
              <a:t> Министра юстиции РК от 22.07.19 г. № 393 (</a:t>
            </a:r>
            <a:r>
              <a:rPr lang="ru-RU" dirty="0">
                <a:hlinkClick r:id="rId5"/>
              </a:rPr>
              <a:t>см. стар. ред</a:t>
            </a:r>
            <a:r>
              <a:rPr lang="ru-RU" dirty="0"/>
              <a:t>.)</a:t>
            </a:r>
          </a:p>
          <a:p>
            <a:pPr algn="just"/>
            <a:r>
              <a:rPr lang="ru-RU" dirty="0"/>
              <a:t>3. Государственная услуга оказывается Министерством, департаментами юстиции областей, городов </a:t>
            </a:r>
            <a:r>
              <a:rPr lang="ru-RU" dirty="0" err="1"/>
              <a:t>Нур</a:t>
            </a:r>
            <a:r>
              <a:rPr lang="ru-RU" dirty="0"/>
              <a:t>-Султан, Алматы и Шымкент (далее - услугодатель).</a:t>
            </a:r>
          </a:p>
          <a:p>
            <a:pPr algn="just"/>
            <a:r>
              <a:rPr lang="ru-RU" dirty="0"/>
              <a:t>Прием заявления и выдача результата оказания государственной услуги осуществляется на альтернативной основе через:</a:t>
            </a:r>
          </a:p>
          <a:p>
            <a:pPr algn="just"/>
            <a:r>
              <a:rPr lang="ru-RU" dirty="0"/>
              <a:t>1) некоммерческое акционерное общество «Государственная корпорация «Правительство для граждан» (далее - Государственная корпорация);</a:t>
            </a:r>
          </a:p>
          <a:p>
            <a:pPr algn="just"/>
            <a:r>
              <a:rPr lang="ru-RU" dirty="0"/>
              <a:t>2) веб-портал «электронного правительства» </a:t>
            </a:r>
            <a:r>
              <a:rPr lang="ru-RU" dirty="0">
                <a:hlinkClick r:id="rId6"/>
              </a:rPr>
              <a:t>www.egov.kz</a:t>
            </a:r>
            <a:r>
              <a:rPr lang="ru-RU" dirty="0"/>
              <a:t> (далее - портал).*</a:t>
            </a:r>
          </a:p>
          <a:p>
            <a:pPr algn="just"/>
            <a:r>
              <a:rPr lang="ru-RU" dirty="0"/>
              <a:t> </a:t>
            </a:r>
          </a:p>
          <a:p>
            <a:pPr algn="just"/>
            <a:r>
              <a:rPr lang="ru-RU" sz="1000" dirty="0"/>
              <a:t>* </a:t>
            </a:r>
            <a:r>
              <a:rPr lang="en-US" sz="1000" dirty="0"/>
              <a:t>https://online.zakon.kz/m/document/?doc_id=34284093</a:t>
            </a:r>
            <a:endParaRPr lang="ru-RU" sz="1600" dirty="0"/>
          </a:p>
        </p:txBody>
      </p:sp>
    </p:spTree>
    <p:extLst>
      <p:ext uri="{BB962C8B-B14F-4D97-AF65-F5344CB8AC3E}">
        <p14:creationId xmlns:p14="http://schemas.microsoft.com/office/powerpoint/2010/main" val="3962285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3BFB4A-D37C-42A5-BC58-7E6E93AFC13C}"/>
              </a:ext>
            </a:extLst>
          </p:cNvPr>
          <p:cNvSpPr>
            <a:spLocks noGrp="1"/>
          </p:cNvSpPr>
          <p:nvPr>
            <p:ph type="title"/>
          </p:nvPr>
        </p:nvSpPr>
        <p:spPr>
          <a:xfrm>
            <a:off x="1564849" y="169683"/>
            <a:ext cx="10454325" cy="744718"/>
          </a:xfrm>
        </p:spPr>
        <p:txBody>
          <a:bodyPr>
            <a:normAutofit/>
          </a:bodyPr>
          <a:lstStyle/>
          <a:p>
            <a:r>
              <a:rPr lang="ru-RU" sz="2700" b="1" i="1" dirty="0">
                <a:solidFill>
                  <a:srgbClr val="FF0000"/>
                </a:solidFill>
              </a:rPr>
              <a:t>Апостилирование и консульская легализация документов</a:t>
            </a:r>
            <a:endParaRPr lang="ru-RU" sz="2700" dirty="0"/>
          </a:p>
        </p:txBody>
      </p:sp>
      <p:sp>
        <p:nvSpPr>
          <p:cNvPr id="3" name="Номер слайда 2">
            <a:extLst>
              <a:ext uri="{FF2B5EF4-FFF2-40B4-BE49-F238E27FC236}">
                <a16:creationId xmlns:a16="http://schemas.microsoft.com/office/drawing/2014/main" id="{6FFD1DAE-AC83-45B7-A7E0-1B470948133B}"/>
              </a:ext>
            </a:extLst>
          </p:cNvPr>
          <p:cNvSpPr>
            <a:spLocks noGrp="1"/>
          </p:cNvSpPr>
          <p:nvPr>
            <p:ph type="sldNum" sz="quarter" idx="12"/>
          </p:nvPr>
        </p:nvSpPr>
        <p:spPr/>
        <p:txBody>
          <a:bodyPr/>
          <a:lstStyle/>
          <a:p>
            <a:fld id="{4F65E0F3-FF11-402E-936B-2D1DC285A156}" type="slidenum">
              <a:rPr lang="ru-RU" smtClean="0"/>
              <a:t>17</a:t>
            </a:fld>
            <a:endParaRPr lang="ru-RU"/>
          </a:p>
        </p:txBody>
      </p:sp>
      <p:sp>
        <p:nvSpPr>
          <p:cNvPr id="5" name="Прямоугольник 4">
            <a:extLst>
              <a:ext uri="{FF2B5EF4-FFF2-40B4-BE49-F238E27FC236}">
                <a16:creationId xmlns:a16="http://schemas.microsoft.com/office/drawing/2014/main" id="{44A62188-350A-475F-A1BD-44E22229872F}"/>
              </a:ext>
            </a:extLst>
          </p:cNvPr>
          <p:cNvSpPr/>
          <p:nvPr/>
        </p:nvSpPr>
        <p:spPr>
          <a:xfrm>
            <a:off x="1564849" y="787782"/>
            <a:ext cx="10454325" cy="5816977"/>
          </a:xfrm>
          <a:prstGeom prst="rect">
            <a:avLst/>
          </a:prstGeom>
        </p:spPr>
        <p:txBody>
          <a:bodyPr wrap="square">
            <a:spAutoFit/>
          </a:bodyPr>
          <a:lstStyle/>
          <a:p>
            <a:r>
              <a:rPr lang="ru-RU" sz="1600" b="1" dirty="0">
                <a:solidFill>
                  <a:srgbClr val="FF0000"/>
                </a:solidFill>
              </a:rPr>
              <a:t>Глава 2. Порядок оказания государственной услуги</a:t>
            </a:r>
          </a:p>
          <a:p>
            <a:r>
              <a:rPr lang="ru-RU" sz="1600" dirty="0"/>
              <a:t> </a:t>
            </a:r>
          </a:p>
          <a:p>
            <a:r>
              <a:rPr lang="ru-RU" sz="1600" dirty="0"/>
              <a:t>Пункт 4 изложен в редакции </a:t>
            </a:r>
            <a:r>
              <a:rPr lang="ru-RU" sz="1600" dirty="0">
                <a:hlinkClick r:id="rId2"/>
              </a:rPr>
              <a:t>приказа</a:t>
            </a:r>
            <a:r>
              <a:rPr lang="ru-RU" sz="1600" dirty="0"/>
              <a:t> Министра юстиции РК от 21.06.17 г. № 766 (</a:t>
            </a:r>
            <a:r>
              <a:rPr lang="ru-RU" sz="1600" dirty="0">
                <a:hlinkClick r:id="rId3"/>
              </a:rPr>
              <a:t>см. стар. ред.</a:t>
            </a:r>
            <a:r>
              <a:rPr lang="ru-RU" sz="1600" dirty="0"/>
              <a:t>)</a:t>
            </a:r>
          </a:p>
          <a:p>
            <a:r>
              <a:rPr lang="ru-RU" sz="1600" dirty="0"/>
              <a:t>4. Сроки оказания государственной услуги:</a:t>
            </a:r>
          </a:p>
          <a:p>
            <a:r>
              <a:rPr lang="ru-RU" sz="1600" dirty="0"/>
              <a:t>1) с момента сдачи пакета документов:</a:t>
            </a:r>
          </a:p>
          <a:p>
            <a:r>
              <a:rPr lang="ru-RU" sz="1600" dirty="0"/>
              <a:t>в Государственной корпорации - 2 (два) рабочих дня с момента поступления документа к услугодателю (день приема не входит в срок оказания государственной услуги);</a:t>
            </a:r>
          </a:p>
          <a:p>
            <a:r>
              <a:rPr lang="ru-RU" sz="1600" dirty="0"/>
              <a:t>при необходимости дополнительной проверки документов, установленных </a:t>
            </a:r>
            <a:r>
              <a:rPr lang="ru-RU" sz="1600" dirty="0">
                <a:hlinkClick r:id="rId4"/>
              </a:rPr>
              <a:t>пунктом 9</a:t>
            </a:r>
            <a:r>
              <a:rPr lang="ru-RU" sz="1600" dirty="0"/>
              <a:t> настоящего стандарта государственной услуги, срок оказания услуги продлевается не более чем на 30 (тридцать) календарных дней, с уведомлением услугополучателя в течение 2 (двух) рабочих дней с момента продления срока рассмотрения;</a:t>
            </a:r>
          </a:p>
          <a:p>
            <a:r>
              <a:rPr lang="ru-RU" sz="1600" dirty="0"/>
              <a:t>2) на портале - получение уведомления о назначении даты, времени на апостилирование документов - 1 (один) рабочий день;</a:t>
            </a:r>
          </a:p>
          <a:p>
            <a:r>
              <a:rPr lang="ru-RU" sz="1600" dirty="0"/>
              <a:t>3) максимально допустимое время ожидания для сдачи пакета документов услугополучателем в Государственной корпорации - 15 (пятнадцать) минут;</a:t>
            </a:r>
          </a:p>
          <a:p>
            <a:r>
              <a:rPr lang="ru-RU" sz="1600" dirty="0"/>
              <a:t>4) максимально допустимое время обслуживания услугополучателя в Государственной корпорации - 15 (пятнадцать) минут.</a:t>
            </a:r>
          </a:p>
          <a:p>
            <a:r>
              <a:rPr lang="ru-RU" sz="1600" dirty="0"/>
              <a:t>Пункт 5 изложен в редакции </a:t>
            </a:r>
            <a:r>
              <a:rPr lang="ru-RU" sz="1600" dirty="0">
                <a:hlinkClick r:id="rId2"/>
              </a:rPr>
              <a:t>приказа</a:t>
            </a:r>
            <a:r>
              <a:rPr lang="ru-RU" sz="1600" dirty="0"/>
              <a:t> Министра юстиции РК от 21.06.17 г. № 766 (</a:t>
            </a:r>
            <a:r>
              <a:rPr lang="ru-RU" sz="1600" dirty="0">
                <a:hlinkClick r:id="rId5"/>
              </a:rPr>
              <a:t>см. стар. ред.</a:t>
            </a:r>
            <a:r>
              <a:rPr lang="ru-RU" sz="1600" dirty="0"/>
              <a:t>)</a:t>
            </a:r>
          </a:p>
          <a:p>
            <a:r>
              <a:rPr lang="ru-RU" sz="1600" dirty="0"/>
              <a:t>5. Форма оказания государственной услуги: электронная/бумажная.</a:t>
            </a:r>
          </a:p>
          <a:p>
            <a:r>
              <a:rPr lang="ru-RU" sz="1600" dirty="0"/>
              <a:t>Пункт 6 изложен в редакции </a:t>
            </a:r>
            <a:r>
              <a:rPr lang="ru-RU" sz="1600" dirty="0">
                <a:hlinkClick r:id="rId6"/>
              </a:rPr>
              <a:t>приказа</a:t>
            </a:r>
            <a:r>
              <a:rPr lang="ru-RU" sz="1600" dirty="0"/>
              <a:t> Министра юстиции РК от 30.09.16 г. № 821 (</a:t>
            </a:r>
            <a:r>
              <a:rPr lang="ru-RU" sz="1600" dirty="0">
                <a:hlinkClick r:id="rId7"/>
              </a:rPr>
              <a:t>см. стар. ред.</a:t>
            </a:r>
            <a:r>
              <a:rPr lang="ru-RU" sz="1600" dirty="0"/>
              <a:t>); внесены изменения в соответствии с </a:t>
            </a:r>
            <a:r>
              <a:rPr lang="ru-RU" sz="1600" dirty="0">
                <a:hlinkClick r:id="rId2"/>
              </a:rPr>
              <a:t>приказом</a:t>
            </a:r>
            <a:r>
              <a:rPr lang="ru-RU" sz="1600" dirty="0"/>
              <a:t> Министра юстиции РК от 21.06.17 г. № 766 (</a:t>
            </a:r>
            <a:r>
              <a:rPr lang="ru-RU" sz="1600" dirty="0">
                <a:hlinkClick r:id="rId8"/>
              </a:rPr>
              <a:t>см. стар. ред.</a:t>
            </a:r>
            <a:r>
              <a:rPr lang="ru-RU" sz="1600" dirty="0"/>
              <a:t>)* </a:t>
            </a:r>
          </a:p>
          <a:p>
            <a:r>
              <a:rPr lang="ru-RU" sz="1000" dirty="0"/>
              <a:t>    </a:t>
            </a:r>
          </a:p>
          <a:p>
            <a:r>
              <a:rPr lang="ru-RU" sz="1000" dirty="0"/>
              <a:t>* </a:t>
            </a:r>
            <a:r>
              <a:rPr lang="en-US" sz="1000" dirty="0"/>
              <a:t>https://online.zakon.kz/m/document/?doc_id=34284093</a:t>
            </a:r>
            <a:endParaRPr lang="ru-RU" sz="1600" dirty="0"/>
          </a:p>
        </p:txBody>
      </p:sp>
    </p:spTree>
    <p:extLst>
      <p:ext uri="{BB962C8B-B14F-4D97-AF65-F5344CB8AC3E}">
        <p14:creationId xmlns:p14="http://schemas.microsoft.com/office/powerpoint/2010/main" val="3949113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D5C955-599B-460F-BFA1-C6518857273D}"/>
              </a:ext>
            </a:extLst>
          </p:cNvPr>
          <p:cNvSpPr>
            <a:spLocks noGrp="1"/>
          </p:cNvSpPr>
          <p:nvPr>
            <p:ph type="title"/>
          </p:nvPr>
        </p:nvSpPr>
        <p:spPr>
          <a:xfrm>
            <a:off x="1536570" y="188537"/>
            <a:ext cx="10510886" cy="599246"/>
          </a:xfrm>
        </p:spPr>
        <p:txBody>
          <a:bodyPr>
            <a:normAutofit/>
          </a:bodyPr>
          <a:lstStyle/>
          <a:p>
            <a:r>
              <a:rPr lang="ru-RU" sz="2700" b="1" i="1" dirty="0">
                <a:solidFill>
                  <a:srgbClr val="FF0000"/>
                </a:solidFill>
              </a:rPr>
              <a:t>Апостилирование и консульская легализация документов</a:t>
            </a:r>
            <a:endParaRPr lang="ru-RU" sz="2700" dirty="0"/>
          </a:p>
        </p:txBody>
      </p:sp>
      <p:sp>
        <p:nvSpPr>
          <p:cNvPr id="3" name="Номер слайда 2">
            <a:extLst>
              <a:ext uri="{FF2B5EF4-FFF2-40B4-BE49-F238E27FC236}">
                <a16:creationId xmlns:a16="http://schemas.microsoft.com/office/drawing/2014/main" id="{0E6ED031-4B48-4010-9E55-D2C14E526F39}"/>
              </a:ext>
            </a:extLst>
          </p:cNvPr>
          <p:cNvSpPr>
            <a:spLocks noGrp="1"/>
          </p:cNvSpPr>
          <p:nvPr>
            <p:ph type="sldNum" sz="quarter" idx="12"/>
          </p:nvPr>
        </p:nvSpPr>
        <p:spPr/>
        <p:txBody>
          <a:bodyPr/>
          <a:lstStyle/>
          <a:p>
            <a:fld id="{4F65E0F3-FF11-402E-936B-2D1DC285A156}" type="slidenum">
              <a:rPr lang="ru-RU" smtClean="0"/>
              <a:t>18</a:t>
            </a:fld>
            <a:endParaRPr lang="ru-RU"/>
          </a:p>
        </p:txBody>
      </p:sp>
      <p:sp>
        <p:nvSpPr>
          <p:cNvPr id="4" name="Прямоугольник 3">
            <a:extLst>
              <a:ext uri="{FF2B5EF4-FFF2-40B4-BE49-F238E27FC236}">
                <a16:creationId xmlns:a16="http://schemas.microsoft.com/office/drawing/2014/main" id="{819A4015-A35A-4550-9834-E639F0297B6D}"/>
              </a:ext>
            </a:extLst>
          </p:cNvPr>
          <p:cNvSpPr/>
          <p:nvPr/>
        </p:nvSpPr>
        <p:spPr>
          <a:xfrm>
            <a:off x="1432874" y="787781"/>
            <a:ext cx="10614582" cy="6032421"/>
          </a:xfrm>
          <a:prstGeom prst="rect">
            <a:avLst/>
          </a:prstGeom>
        </p:spPr>
        <p:txBody>
          <a:bodyPr wrap="square">
            <a:spAutoFit/>
          </a:bodyPr>
          <a:lstStyle/>
          <a:p>
            <a:r>
              <a:rPr lang="ru-RU" sz="1600" b="1" dirty="0">
                <a:solidFill>
                  <a:srgbClr val="FF0000"/>
                </a:solidFill>
              </a:rPr>
              <a:t>  6. Результат оказания государственной услуги:</a:t>
            </a:r>
          </a:p>
          <a:p>
            <a:pPr algn="just"/>
            <a:r>
              <a:rPr lang="ru-RU" sz="1600" dirty="0"/>
              <a:t>Документ со штампом «апостиль» на бумажном носителе, по форме согласно </a:t>
            </a:r>
            <a:r>
              <a:rPr lang="ru-RU" sz="1600" dirty="0">
                <a:hlinkClick r:id="rId2"/>
              </a:rPr>
              <a:t>приложению 1</a:t>
            </a:r>
            <a:r>
              <a:rPr lang="ru-RU" sz="1600" dirty="0"/>
              <a:t> к настоящему стандарту государственной услуги, письмо о прекращении рассмотрения заявления в случае обращения услугополучателя с ходатайством либо мотивированный ответ об отказе в оказании государственной услуги на бумажном носителе при предъявлении документа, удостоверяющего личность, в случаях и по основаниям, предусмотренным </a:t>
            </a:r>
            <a:r>
              <a:rPr lang="ru-RU" sz="1600" dirty="0">
                <a:hlinkClick r:id="rId3"/>
              </a:rPr>
              <a:t>пунктом 10</a:t>
            </a:r>
            <a:r>
              <a:rPr lang="ru-RU" sz="1600" dirty="0"/>
              <a:t> настоящего стандарта государственной услуги.</a:t>
            </a:r>
          </a:p>
          <a:p>
            <a:endParaRPr lang="ru-RU" sz="1400" dirty="0"/>
          </a:p>
          <a:p>
            <a:endParaRPr lang="ru-RU" sz="1400" dirty="0"/>
          </a:p>
          <a:p>
            <a:pPr algn="just"/>
            <a:r>
              <a:rPr lang="ru-RU" sz="1400" b="1" dirty="0">
                <a:solidFill>
                  <a:srgbClr val="FF0000"/>
                </a:solidFill>
              </a:rPr>
              <a:t>Приложение 1 к </a:t>
            </a:r>
            <a:r>
              <a:rPr lang="ru-RU" sz="1400" b="1" dirty="0">
                <a:solidFill>
                  <a:srgbClr val="FF0000"/>
                </a:solidFill>
                <a:hlinkClick r:id="rId4">
                  <a:extLst>
                    <a:ext uri="{A12FA001-AC4F-418D-AE19-62706E023703}">
                      <ahyp:hlinkClr xmlns:ahyp="http://schemas.microsoft.com/office/drawing/2018/hyperlinkcolor" val="tx"/>
                    </a:ext>
                  </a:extLst>
                </a:hlinkClick>
              </a:rPr>
              <a:t>стандарту государственной </a:t>
            </a:r>
          </a:p>
          <a:p>
            <a:pPr algn="just"/>
            <a:r>
              <a:rPr lang="ru-RU" sz="1400" b="1" dirty="0">
                <a:solidFill>
                  <a:srgbClr val="FF0000"/>
                </a:solidFill>
                <a:hlinkClick r:id="rId4">
                  <a:extLst>
                    <a:ext uri="{A12FA001-AC4F-418D-AE19-62706E023703}">
                      <ahyp:hlinkClr xmlns:ahyp="http://schemas.microsoft.com/office/drawing/2018/hyperlinkcolor" val="tx"/>
                    </a:ext>
                  </a:extLst>
                </a:hlinkClick>
              </a:rPr>
              <a:t>услуги</a:t>
            </a:r>
            <a:r>
              <a:rPr lang="ru-RU" sz="1400" b="1" dirty="0">
                <a:solidFill>
                  <a:srgbClr val="FF0000"/>
                </a:solidFill>
              </a:rPr>
              <a:t> «Апостилирование официальных </a:t>
            </a:r>
          </a:p>
          <a:p>
            <a:pPr algn="just"/>
            <a:r>
              <a:rPr lang="ru-RU" sz="1400" b="1" dirty="0">
                <a:solidFill>
                  <a:srgbClr val="FF0000"/>
                </a:solidFill>
              </a:rPr>
              <a:t>документов, исходящих из органов юстиции </a:t>
            </a:r>
          </a:p>
          <a:p>
            <a:pPr algn="just"/>
            <a:r>
              <a:rPr lang="ru-RU" sz="1400" b="1" dirty="0">
                <a:solidFill>
                  <a:srgbClr val="FF0000"/>
                </a:solidFill>
              </a:rPr>
              <a:t>и иных государственных органов, а также </a:t>
            </a:r>
          </a:p>
          <a:p>
            <a:pPr algn="just"/>
            <a:r>
              <a:rPr lang="ru-RU" sz="1400" b="1" dirty="0">
                <a:solidFill>
                  <a:srgbClr val="FF0000"/>
                </a:solidFill>
              </a:rPr>
              <a:t>нотариусов Республики Казахстан» </a:t>
            </a:r>
          </a:p>
          <a:p>
            <a:pPr algn="just"/>
            <a:r>
              <a:rPr lang="ru-RU" sz="1400" b="1" dirty="0">
                <a:solidFill>
                  <a:srgbClr val="FF0000"/>
                </a:solidFill>
              </a:rPr>
              <a:t>Форма*</a:t>
            </a:r>
          </a:p>
          <a:p>
            <a:pPr algn="r"/>
            <a:endParaRPr lang="ru-RU" sz="1400" dirty="0"/>
          </a:p>
          <a:p>
            <a:pPr algn="r"/>
            <a:endParaRPr lang="ru-RU" sz="1400" dirty="0"/>
          </a:p>
          <a:p>
            <a:pPr algn="r"/>
            <a:endParaRPr lang="ru-RU" sz="1400" dirty="0"/>
          </a:p>
          <a:p>
            <a:pPr algn="r"/>
            <a:endParaRPr lang="ru-RU" sz="1400" dirty="0"/>
          </a:p>
          <a:p>
            <a:pPr algn="r"/>
            <a:endParaRPr lang="ru-RU" sz="1400" dirty="0"/>
          </a:p>
          <a:p>
            <a:pPr algn="r"/>
            <a:endParaRPr lang="ru-RU" sz="1400" dirty="0"/>
          </a:p>
          <a:p>
            <a:pPr algn="r"/>
            <a:endParaRPr lang="ru-RU" sz="1400" dirty="0"/>
          </a:p>
          <a:p>
            <a:pPr algn="r"/>
            <a:endParaRPr lang="ru-RU" sz="1400" dirty="0"/>
          </a:p>
          <a:p>
            <a:pPr algn="r"/>
            <a:r>
              <a:rPr lang="ru-RU" sz="1400" dirty="0"/>
              <a:t> </a:t>
            </a:r>
          </a:p>
          <a:p>
            <a:pPr algn="just"/>
            <a:endParaRPr lang="ru-RU" sz="1200" dirty="0"/>
          </a:p>
          <a:p>
            <a:pPr algn="just"/>
            <a:r>
              <a:rPr lang="ru-RU" sz="1000" dirty="0"/>
              <a:t> * </a:t>
            </a:r>
            <a:r>
              <a:rPr lang="en-US" sz="1000" dirty="0"/>
              <a:t>https://online.zakon.kz/m/document/?doc_id=34284093</a:t>
            </a:r>
            <a:endParaRPr lang="ru-RU" dirty="0"/>
          </a:p>
        </p:txBody>
      </p:sp>
      <p:pic>
        <p:nvPicPr>
          <p:cNvPr id="6" name="Рисунок 5">
            <a:extLst>
              <a:ext uri="{FF2B5EF4-FFF2-40B4-BE49-F238E27FC236}">
                <a16:creationId xmlns:a16="http://schemas.microsoft.com/office/drawing/2014/main" id="{0F7D32DF-7863-4811-8258-EFB023F3C4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5172" y="2330851"/>
            <a:ext cx="6210300" cy="4467225"/>
          </a:xfrm>
          <a:prstGeom prst="rect">
            <a:avLst/>
          </a:prstGeom>
        </p:spPr>
      </p:pic>
    </p:spTree>
    <p:extLst>
      <p:ext uri="{BB962C8B-B14F-4D97-AF65-F5344CB8AC3E}">
        <p14:creationId xmlns:p14="http://schemas.microsoft.com/office/powerpoint/2010/main" val="197454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53AE0A-9B1F-457D-BD3C-32656443B57E}"/>
              </a:ext>
            </a:extLst>
          </p:cNvPr>
          <p:cNvSpPr>
            <a:spLocks noGrp="1"/>
          </p:cNvSpPr>
          <p:nvPr>
            <p:ph type="title"/>
          </p:nvPr>
        </p:nvSpPr>
        <p:spPr>
          <a:xfrm>
            <a:off x="1442302" y="150830"/>
            <a:ext cx="10529740" cy="636952"/>
          </a:xfrm>
        </p:spPr>
        <p:txBody>
          <a:bodyPr>
            <a:normAutofit/>
          </a:bodyPr>
          <a:lstStyle/>
          <a:p>
            <a:r>
              <a:rPr lang="ru-RU" sz="2700" b="1" i="1" dirty="0">
                <a:solidFill>
                  <a:srgbClr val="FF0000"/>
                </a:solidFill>
              </a:rPr>
              <a:t>Апостилирование и консульская легализация документов</a:t>
            </a:r>
            <a:endParaRPr lang="ru-RU" sz="2700" dirty="0"/>
          </a:p>
        </p:txBody>
      </p:sp>
      <p:sp>
        <p:nvSpPr>
          <p:cNvPr id="3" name="Номер слайда 2">
            <a:extLst>
              <a:ext uri="{FF2B5EF4-FFF2-40B4-BE49-F238E27FC236}">
                <a16:creationId xmlns:a16="http://schemas.microsoft.com/office/drawing/2014/main" id="{2AE85149-FF16-4B8A-96A1-727AECEFAD01}"/>
              </a:ext>
            </a:extLst>
          </p:cNvPr>
          <p:cNvSpPr>
            <a:spLocks noGrp="1"/>
          </p:cNvSpPr>
          <p:nvPr>
            <p:ph type="sldNum" sz="quarter" idx="12"/>
          </p:nvPr>
        </p:nvSpPr>
        <p:spPr/>
        <p:txBody>
          <a:bodyPr/>
          <a:lstStyle/>
          <a:p>
            <a:fld id="{4F65E0F3-FF11-402E-936B-2D1DC285A156}" type="slidenum">
              <a:rPr lang="ru-RU" smtClean="0"/>
              <a:t>19</a:t>
            </a:fld>
            <a:endParaRPr lang="ru-RU"/>
          </a:p>
        </p:txBody>
      </p:sp>
      <p:sp>
        <p:nvSpPr>
          <p:cNvPr id="4" name="Прямоугольник 3">
            <a:extLst>
              <a:ext uri="{FF2B5EF4-FFF2-40B4-BE49-F238E27FC236}">
                <a16:creationId xmlns:a16="http://schemas.microsoft.com/office/drawing/2014/main" id="{FCC26924-AE75-4602-A6C1-941157CB1377}"/>
              </a:ext>
            </a:extLst>
          </p:cNvPr>
          <p:cNvSpPr/>
          <p:nvPr/>
        </p:nvSpPr>
        <p:spPr>
          <a:xfrm>
            <a:off x="1544715" y="639193"/>
            <a:ext cx="10427327" cy="6365676"/>
          </a:xfrm>
          <a:prstGeom prst="rect">
            <a:avLst/>
          </a:prstGeom>
        </p:spPr>
        <p:txBody>
          <a:bodyPr wrap="square">
            <a:spAutoFit/>
          </a:bodyPr>
          <a:lstStyle/>
          <a:p>
            <a:pPr algn="just"/>
            <a:r>
              <a:rPr lang="ru-RU" sz="2000" dirty="0"/>
              <a:t>На портале в «личный кабинет» услугополучателя направляется уведомление о готовности результата рассмотрения в оказании государственной услуги в форме электронного документа, подписанного электронной цифровой подписью (далее - ЭЦП) уполномоченного лица услугодателя, с указанием места и даты сдачи и получения результата государственной услуги либо мотивированный ответ об отказе в оказании государственной услуги в форме электронного документа в случаях и по основаниям, предусмотренным пунктом 10 настоящего стандарта государственной услуги.</a:t>
            </a:r>
          </a:p>
          <a:p>
            <a:pPr algn="just"/>
            <a:r>
              <a:rPr lang="ru-RU" sz="2000" dirty="0"/>
              <a:t>Форма предоставления результата оказания государственной услуги: бумажная. В пункт 7 внесены изменения в соответствии с </a:t>
            </a:r>
            <a:r>
              <a:rPr lang="ru-RU" sz="2000" dirty="0">
                <a:hlinkClick r:id="rId2"/>
              </a:rPr>
              <a:t>приказом</a:t>
            </a:r>
            <a:r>
              <a:rPr lang="ru-RU" sz="2000" dirty="0"/>
              <a:t> Министра юстиции РК от 12.04.19 г. № 191 (</a:t>
            </a:r>
            <a:r>
              <a:rPr lang="ru-RU" sz="2000" dirty="0">
                <a:hlinkClick r:id="rId3"/>
              </a:rPr>
              <a:t>см. стар. ред.</a:t>
            </a:r>
            <a:r>
              <a:rPr lang="ru-RU" sz="2000" dirty="0"/>
              <a:t>)</a:t>
            </a:r>
          </a:p>
          <a:p>
            <a:pPr algn="just"/>
            <a:r>
              <a:rPr lang="ru-RU" sz="2000" dirty="0"/>
              <a:t>7. Государственная услуга оказывается платно физическим и юридическим лицам (далее - услугополучатель).</a:t>
            </a:r>
          </a:p>
          <a:p>
            <a:pPr algn="just"/>
            <a:r>
              <a:rPr lang="ru-RU" sz="2000" dirty="0"/>
              <a:t>За проставление апостиля на официальных документах, совершенных в Республике Казахстан в соответствии с </a:t>
            </a:r>
            <a:r>
              <a:rPr lang="ru-RU" sz="2000" dirty="0">
                <a:hlinkClick r:id="rId4"/>
              </a:rPr>
              <a:t>Законом</a:t>
            </a:r>
            <a:r>
              <a:rPr lang="ru-RU" sz="2000" dirty="0"/>
              <a:t> Республики Казахстан от 30 декабря 1999 года «О присоединении Республики Казахстан к Конвенции, отменяющей требование легализации иностранных официальных документов», взимается государственная пошлина в размере </a:t>
            </a:r>
            <a:r>
              <a:rPr lang="ru-RU" sz="2000" b="1" dirty="0">
                <a:solidFill>
                  <a:srgbClr val="FF0000"/>
                </a:solidFill>
              </a:rPr>
              <a:t>0,5 МРП </a:t>
            </a:r>
            <a:r>
              <a:rPr lang="ru-RU" sz="2000" dirty="0"/>
              <a:t>за каждый документ.</a:t>
            </a:r>
            <a:r>
              <a:rPr lang="ru-RU" sz="1950" dirty="0"/>
              <a:t>* </a:t>
            </a:r>
          </a:p>
          <a:p>
            <a:pPr algn="just"/>
            <a:endParaRPr lang="en-US" sz="800" dirty="0"/>
          </a:p>
          <a:p>
            <a:r>
              <a:rPr lang="ru-RU" sz="1000" dirty="0"/>
              <a:t> *</a:t>
            </a:r>
            <a:r>
              <a:rPr lang="en-US" sz="1000" dirty="0"/>
              <a:t>https://online.zakon.kz/m/document/?doc_id=34284093</a:t>
            </a:r>
            <a:endParaRPr lang="ru-RU" sz="1000" dirty="0"/>
          </a:p>
        </p:txBody>
      </p:sp>
    </p:spTree>
    <p:extLst>
      <p:ext uri="{BB962C8B-B14F-4D97-AF65-F5344CB8AC3E}">
        <p14:creationId xmlns:p14="http://schemas.microsoft.com/office/powerpoint/2010/main" val="210533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7715" y="282804"/>
            <a:ext cx="10454326" cy="820132"/>
          </a:xfrm>
        </p:spPr>
        <p:txBody>
          <a:bodyPr>
            <a:noAutofit/>
          </a:bodyPr>
          <a:lstStyle/>
          <a:p>
            <a:pPr algn="ctr"/>
            <a:r>
              <a:rPr lang="ru-RU" sz="2700" b="1" dirty="0">
                <a:solidFill>
                  <a:srgbClr val="FF0000"/>
                </a:solidFill>
              </a:rPr>
              <a:t>Апостилирование и консульская легализация документов</a:t>
            </a:r>
            <a:endParaRPr lang="ru-RU" sz="27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1"/>
          <p:cNvSpPr>
            <a:spLocks noChangeArrowheads="1"/>
          </p:cNvSpPr>
          <p:nvPr/>
        </p:nvSpPr>
        <p:spPr bwMode="auto">
          <a:xfrm>
            <a:off x="0" y="97795"/>
            <a:ext cx="2728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chemeClr val="tx1"/>
                </a:solidFill>
                <a:effectLst/>
                <a:latin typeface="Arial Unicode MS" panose="020B0604020202020204" pitchFamily="34" charset="-128"/>
              </a:rPr>
              <a:t>г</a:t>
            </a:r>
            <a:r>
              <a:rPr kumimoji="0" lang="ru-RU" altLang="ru-RU" sz="1100" b="0" i="0" u="none" strike="noStrike" cap="none" normalizeH="0" baseline="0" dirty="0">
                <a:ln>
                  <a:noFill/>
                </a:ln>
                <a:solidFill>
                  <a:schemeClr val="tx1"/>
                </a:solidFill>
                <a:effectLst/>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3" name="Объект 2">
            <a:extLst>
              <a:ext uri="{FF2B5EF4-FFF2-40B4-BE49-F238E27FC236}">
                <a16:creationId xmlns:a16="http://schemas.microsoft.com/office/drawing/2014/main" id="{69BAA58D-CD75-41A5-8EC4-276630114BF1}"/>
              </a:ext>
            </a:extLst>
          </p:cNvPr>
          <p:cNvSpPr>
            <a:spLocks noGrp="1"/>
          </p:cNvSpPr>
          <p:nvPr>
            <p:ph idx="1"/>
          </p:nvPr>
        </p:nvSpPr>
        <p:spPr>
          <a:xfrm>
            <a:off x="1112363" y="787783"/>
            <a:ext cx="10727703" cy="5867542"/>
          </a:xfrm>
        </p:spPr>
        <p:txBody>
          <a:bodyPr>
            <a:normAutofit fontScale="25000" lnSpcReduction="20000"/>
          </a:bodyPr>
          <a:lstStyle/>
          <a:p>
            <a:pPr marL="0" indent="0" algn="ctr">
              <a:buNone/>
            </a:pPr>
            <a:r>
              <a:rPr lang="ru-RU" sz="9600" b="1" dirty="0">
                <a:solidFill>
                  <a:srgbClr val="FF0000"/>
                </a:solidFill>
              </a:rPr>
              <a:t>Что такое Апостиль?</a:t>
            </a:r>
          </a:p>
          <a:p>
            <a:pPr marL="0" indent="0" algn="just">
              <a:buNone/>
            </a:pPr>
            <a:r>
              <a:rPr lang="ru-RU" sz="12800" b="1" dirty="0">
                <a:solidFill>
                  <a:schemeClr val="tx1"/>
                </a:solidFill>
              </a:rPr>
              <a:t>Апости́ль</a:t>
            </a:r>
            <a:r>
              <a:rPr lang="ru-RU" sz="12800" dirty="0">
                <a:solidFill>
                  <a:schemeClr val="tx1"/>
                </a:solidFill>
              </a:rPr>
              <a:t> </a:t>
            </a:r>
            <a:r>
              <a:rPr lang="ru-RU" sz="12800" i="1" dirty="0">
                <a:solidFill>
                  <a:schemeClr val="tx1"/>
                </a:solidFill>
              </a:rPr>
              <a:t>(фр. Apostille) </a:t>
            </a:r>
            <a:r>
              <a:rPr lang="ru-RU" sz="9600" dirty="0">
                <a:solidFill>
                  <a:schemeClr val="tx1"/>
                </a:solidFill>
              </a:rPr>
              <a:t>- это международная стандартизированная форма заполнения сведений о законности документа для предъявления на территории стран, признающих такую форму легализации. </a:t>
            </a:r>
          </a:p>
          <a:p>
            <a:pPr marL="0" indent="0" algn="just">
              <a:buNone/>
            </a:pPr>
            <a:r>
              <a:rPr lang="ru-RU" sz="9600" dirty="0">
                <a:solidFill>
                  <a:schemeClr val="tx1"/>
                </a:solidFill>
              </a:rPr>
              <a:t>Штамп Апостиль ставится на </a:t>
            </a:r>
            <a:r>
              <a:rPr lang="ru-RU" sz="9600" b="1" dirty="0">
                <a:solidFill>
                  <a:srgbClr val="FF0000"/>
                </a:solidFill>
              </a:rPr>
              <a:t>оригиналы и копии документов</a:t>
            </a:r>
            <a:r>
              <a:rPr lang="ru-RU" sz="9600" dirty="0">
                <a:solidFill>
                  <a:schemeClr val="tx1"/>
                </a:solidFill>
              </a:rPr>
              <a:t>. </a:t>
            </a:r>
          </a:p>
          <a:p>
            <a:pPr marL="0" indent="0" algn="just">
              <a:buNone/>
            </a:pPr>
            <a:r>
              <a:rPr lang="ru-RU" sz="9600" dirty="0">
                <a:solidFill>
                  <a:schemeClr val="tx1"/>
                </a:solidFill>
              </a:rPr>
              <a:t>Апостиль </a:t>
            </a:r>
            <a:r>
              <a:rPr lang="ru-RU" sz="9600" b="1" dirty="0">
                <a:solidFill>
                  <a:srgbClr val="FF0000"/>
                </a:solidFill>
              </a:rPr>
              <a:t>не требует иного заверения или легализации документа и признается официальными органами всех государств-участников </a:t>
            </a:r>
            <a:r>
              <a:rPr lang="ru-RU" sz="9600" b="1" i="1" dirty="0">
                <a:solidFill>
                  <a:schemeClr val="tx1"/>
                </a:solidFill>
              </a:rPr>
              <a:t>«Гаагской конвенции, отменяющей требование легализации иностранных официальных документов от 5 октября 1961 года»,</a:t>
            </a:r>
            <a:r>
              <a:rPr lang="ru-RU" sz="9600" b="1" dirty="0">
                <a:solidFill>
                  <a:schemeClr val="tx1"/>
                </a:solidFill>
              </a:rPr>
              <a:t> </a:t>
            </a:r>
            <a:r>
              <a:rPr lang="en-US" sz="9600" i="1" dirty="0">
                <a:solidFill>
                  <a:schemeClr val="tx1"/>
                </a:solidFill>
              </a:rPr>
              <a:t>«Convention of 5 October 1961 Abolishing the Requirement of Legalisation for Foreign Public Documents»</a:t>
            </a:r>
            <a:r>
              <a:rPr lang="en-US" sz="9600" dirty="0">
                <a:solidFill>
                  <a:schemeClr val="tx1"/>
                </a:solidFill>
              </a:rPr>
              <a:t> </a:t>
            </a:r>
            <a:r>
              <a:rPr lang="ru-RU" sz="9600" dirty="0">
                <a:solidFill>
                  <a:schemeClr val="tx1"/>
                </a:solidFill>
              </a:rPr>
              <a:t>- международной Конвенции, отменяющей требование легализации иностранных официальных документов для стран-участниц Конвенции.* </a:t>
            </a:r>
            <a:r>
              <a:rPr lang="ru-RU" sz="9600" b="1" dirty="0">
                <a:solidFill>
                  <a:srgbClr val="FF0000"/>
                </a:solidFill>
              </a:rPr>
              <a:t>Апостиль может не использоваться, если существуют правовые основания, отменяющие или упрощающие легализацию документа</a:t>
            </a:r>
            <a:r>
              <a:rPr lang="ru-RU" sz="9600" dirty="0">
                <a:solidFill>
                  <a:srgbClr val="FF0000"/>
                </a:solidFill>
              </a:rPr>
              <a:t>.**</a:t>
            </a:r>
            <a:r>
              <a:rPr lang="ru-RU" sz="9600" dirty="0">
                <a:solidFill>
                  <a:schemeClr val="tx1"/>
                </a:solidFill>
              </a:rPr>
              <a:t> </a:t>
            </a:r>
            <a:endParaRPr lang="ru-RU" sz="9600" b="1" dirty="0">
              <a:solidFill>
                <a:schemeClr val="tx1"/>
              </a:solidFill>
            </a:endParaRPr>
          </a:p>
          <a:p>
            <a:pPr marL="0" indent="0" algn="just">
              <a:buNone/>
            </a:pPr>
            <a:r>
              <a:rPr lang="ru-RU" sz="2500" b="1" dirty="0">
                <a:solidFill>
                  <a:schemeClr val="tx2"/>
                </a:solidFill>
              </a:rPr>
              <a:t>         </a:t>
            </a:r>
            <a:r>
              <a:rPr lang="ru-RU" sz="4800" b="1" dirty="0">
                <a:solidFill>
                  <a:schemeClr val="tx2"/>
                </a:solidFill>
              </a:rPr>
              <a:t>* </a:t>
            </a:r>
            <a:r>
              <a:rPr lang="en-US" sz="4800" b="1" dirty="0">
                <a:solidFill>
                  <a:schemeClr val="tx2"/>
                </a:solidFill>
              </a:rPr>
              <a:t>https://online.zakon.kz/Document/?doc_id=1007769#sub_id=90000</a:t>
            </a:r>
            <a:endParaRPr lang="ru-RU" sz="4800" b="1" dirty="0">
              <a:solidFill>
                <a:schemeClr val="tx2"/>
              </a:solidFill>
            </a:endParaRPr>
          </a:p>
          <a:p>
            <a:pPr marL="0" indent="0" algn="just">
              <a:buNone/>
            </a:pPr>
            <a:r>
              <a:rPr lang="ru-RU" sz="4000" b="1" dirty="0">
                <a:solidFill>
                  <a:schemeClr val="tx2"/>
                </a:solidFill>
              </a:rPr>
              <a:t>     *</a:t>
            </a:r>
            <a:r>
              <a:rPr lang="en-US" sz="4000" b="1" dirty="0">
                <a:solidFill>
                  <a:schemeClr val="tx2"/>
                </a:solidFill>
              </a:rPr>
              <a:t> https://ru.wikipedia. org/wiki/</a:t>
            </a:r>
            <a:r>
              <a:rPr lang="ru-RU" sz="4000" b="1" dirty="0">
                <a:solidFill>
                  <a:schemeClr val="tx2"/>
                </a:solidFill>
              </a:rPr>
              <a:t>Апостиль</a:t>
            </a:r>
            <a:endParaRPr lang="ru-RU" sz="4000" dirty="0"/>
          </a:p>
        </p:txBody>
      </p:sp>
      <p:sp>
        <p:nvSpPr>
          <p:cNvPr id="6" name="Номер слайда 5">
            <a:extLst>
              <a:ext uri="{FF2B5EF4-FFF2-40B4-BE49-F238E27FC236}">
                <a16:creationId xmlns:a16="http://schemas.microsoft.com/office/drawing/2014/main" id="{1DC9422D-E59D-4AA5-82B8-069BCDEE39B9}"/>
              </a:ext>
            </a:extLst>
          </p:cNvPr>
          <p:cNvSpPr>
            <a:spLocks noGrp="1"/>
          </p:cNvSpPr>
          <p:nvPr>
            <p:ph type="sldNum" sz="quarter" idx="12"/>
          </p:nvPr>
        </p:nvSpPr>
        <p:spPr/>
        <p:txBody>
          <a:bodyPr/>
          <a:lstStyle/>
          <a:p>
            <a:fld id="{4F65E0F3-FF11-402E-936B-2D1DC285A156}" type="slidenum">
              <a:rPr lang="ru-RU" smtClean="0"/>
              <a:t>2</a:t>
            </a:fld>
            <a:endParaRPr lang="ru-RU"/>
          </a:p>
        </p:txBody>
      </p:sp>
    </p:spTree>
    <p:extLst>
      <p:ext uri="{BB962C8B-B14F-4D97-AF65-F5344CB8AC3E}">
        <p14:creationId xmlns:p14="http://schemas.microsoft.com/office/powerpoint/2010/main" val="452742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0581" y="122548"/>
            <a:ext cx="10486083" cy="527901"/>
          </a:xfrm>
        </p:spPr>
        <p:txBody>
          <a:bodyPr>
            <a:noAutofit/>
          </a:bodyPr>
          <a:lstStyle/>
          <a:p>
            <a:pPr algn="ctr"/>
            <a:r>
              <a:rPr lang="ru-RU" sz="2700" b="1" i="1" dirty="0">
                <a:solidFill>
                  <a:srgbClr val="FF0000"/>
                </a:solidFill>
                <a:latin typeface="+mn-lt"/>
              </a:rPr>
              <a:t>Апостилирование и консульская легализация документов</a:t>
            </a:r>
            <a:br>
              <a:rPr lang="ru-RU" sz="2800" dirty="0"/>
            </a:br>
            <a:br>
              <a:rPr lang="ru-RU" sz="1800" b="1" dirty="0"/>
            </a:br>
            <a:endParaRPr lang="ru-RU" sz="1800" b="1" dirty="0"/>
          </a:p>
        </p:txBody>
      </p:sp>
      <p:sp>
        <p:nvSpPr>
          <p:cNvPr id="3" name="Прямоугольник 2">
            <a:extLst>
              <a:ext uri="{FF2B5EF4-FFF2-40B4-BE49-F238E27FC236}">
                <a16:creationId xmlns:a16="http://schemas.microsoft.com/office/drawing/2014/main" id="{2DB0B6C7-39A9-4E3E-A527-CA988883693C}"/>
              </a:ext>
            </a:extLst>
          </p:cNvPr>
          <p:cNvSpPr/>
          <p:nvPr/>
        </p:nvSpPr>
        <p:spPr>
          <a:xfrm>
            <a:off x="1311579" y="650449"/>
            <a:ext cx="10711073" cy="5940088"/>
          </a:xfrm>
          <a:prstGeom prst="rect">
            <a:avLst/>
          </a:prstGeom>
        </p:spPr>
        <p:txBody>
          <a:bodyPr wrap="square">
            <a:spAutoFit/>
          </a:bodyPr>
          <a:lstStyle/>
          <a:p>
            <a:pPr algn="just"/>
            <a:r>
              <a:rPr lang="ru-RU" sz="2400" dirty="0"/>
              <a:t>Сумма государственной пошлины исчисляется по ставкам, в соответствии со </a:t>
            </a:r>
            <a:r>
              <a:rPr lang="ru-RU" sz="2400" dirty="0">
                <a:hlinkClick r:id="rId2"/>
              </a:rPr>
              <a:t>статьей 615</a:t>
            </a:r>
            <a:r>
              <a:rPr lang="ru-RU" sz="2400" dirty="0"/>
              <a:t> Кодекса Республики Казахстан от 25 декабря 2017 года «О налогах и других обязательных платежах в бюджет (Налоговый кодекс)» и зачисляется по месту совершения юридически значимых действий и (или) выдачи документов уполномоченными государственными органами или должностными лицами. Государственная пошлина оплачивается через банковские учреждения, которыми выдается платежный документ, подтверждающий размер и дату оплаты. При подаче электронного запроса на оказание государственной услуги через портал, оплата осуществляется через платежный шлюз «электронного правительства» (далее - ПШЭП).</a:t>
            </a:r>
          </a:p>
          <a:p>
            <a:pPr algn="just"/>
            <a:r>
              <a:rPr lang="ru-RU" sz="2400" dirty="0"/>
              <a:t>В пункт 8 внесены изменения в соответствии с </a:t>
            </a:r>
            <a:r>
              <a:rPr lang="ru-RU" sz="2400" dirty="0">
                <a:hlinkClick r:id="rId3"/>
              </a:rPr>
              <a:t>приказом</a:t>
            </a:r>
            <a:r>
              <a:rPr lang="ru-RU" sz="2400" dirty="0"/>
              <a:t> Министра юстиции РК от 05.12.18 г. № 1576 (</a:t>
            </a:r>
            <a:r>
              <a:rPr lang="ru-RU" sz="2400" dirty="0">
                <a:hlinkClick r:id="rId4"/>
              </a:rPr>
              <a:t>см. стар. ред.</a:t>
            </a:r>
            <a:r>
              <a:rPr lang="ru-RU" sz="2400" dirty="0"/>
              <a:t>); </a:t>
            </a:r>
            <a:r>
              <a:rPr lang="ru-RU" sz="2400" dirty="0">
                <a:hlinkClick r:id="rId5"/>
              </a:rPr>
              <a:t>приказом</a:t>
            </a:r>
            <a:r>
              <a:rPr lang="ru-RU" sz="2400" dirty="0"/>
              <a:t> Министра юстиции РК от 22.07.19 г. № 393 (</a:t>
            </a:r>
            <a:r>
              <a:rPr lang="ru-RU" sz="2400" dirty="0">
                <a:hlinkClick r:id="rId6"/>
              </a:rPr>
              <a:t>см. стар. ред</a:t>
            </a:r>
            <a:r>
              <a:rPr lang="ru-RU" sz="2400" dirty="0"/>
              <a:t>.)* </a:t>
            </a:r>
          </a:p>
          <a:p>
            <a:pPr algn="just"/>
            <a:endParaRPr lang="ru-RU" sz="1000" dirty="0"/>
          </a:p>
          <a:p>
            <a:r>
              <a:rPr lang="ru-RU" sz="1000" dirty="0"/>
              <a:t> * </a:t>
            </a:r>
            <a:r>
              <a:rPr lang="en-US" sz="1000" dirty="0"/>
              <a:t>https://online.zakon.kz/m/document/?doc_id=34284093</a:t>
            </a:r>
            <a:endParaRPr lang="ru-RU" sz="1000" dirty="0"/>
          </a:p>
        </p:txBody>
      </p:sp>
      <p:sp>
        <p:nvSpPr>
          <p:cNvPr id="4" name="Номер слайда 3">
            <a:extLst>
              <a:ext uri="{FF2B5EF4-FFF2-40B4-BE49-F238E27FC236}">
                <a16:creationId xmlns:a16="http://schemas.microsoft.com/office/drawing/2014/main" id="{7756F6BB-D6AF-43E0-BDF2-2E2257F11094}"/>
              </a:ext>
            </a:extLst>
          </p:cNvPr>
          <p:cNvSpPr>
            <a:spLocks noGrp="1"/>
          </p:cNvSpPr>
          <p:nvPr>
            <p:ph type="sldNum" sz="quarter" idx="12"/>
          </p:nvPr>
        </p:nvSpPr>
        <p:spPr/>
        <p:txBody>
          <a:bodyPr/>
          <a:lstStyle/>
          <a:p>
            <a:fld id="{4F65E0F3-FF11-402E-936B-2D1DC285A156}" type="slidenum">
              <a:rPr lang="ru-RU" smtClean="0"/>
              <a:t>20</a:t>
            </a:fld>
            <a:endParaRPr lang="ru-RU"/>
          </a:p>
        </p:txBody>
      </p:sp>
    </p:spTree>
    <p:extLst>
      <p:ext uri="{BB962C8B-B14F-4D97-AF65-F5344CB8AC3E}">
        <p14:creationId xmlns:p14="http://schemas.microsoft.com/office/powerpoint/2010/main" val="1232433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AEA548-EAD7-488B-AF68-C3B2FC8AEFBE}"/>
              </a:ext>
            </a:extLst>
          </p:cNvPr>
          <p:cNvSpPr>
            <a:spLocks noGrp="1"/>
          </p:cNvSpPr>
          <p:nvPr>
            <p:ph type="title"/>
          </p:nvPr>
        </p:nvSpPr>
        <p:spPr>
          <a:xfrm>
            <a:off x="1452280" y="141402"/>
            <a:ext cx="10576322" cy="546755"/>
          </a:xfrm>
        </p:spPr>
        <p:txBody>
          <a:bodyPr>
            <a:normAutofit/>
          </a:bodyPr>
          <a:lstStyle/>
          <a:p>
            <a:r>
              <a:rPr lang="ru-RU" sz="2700" b="1" i="1" dirty="0">
                <a:solidFill>
                  <a:srgbClr val="FF0000"/>
                </a:solidFill>
              </a:rPr>
              <a:t>Апостилирование и консульская легализация документов</a:t>
            </a:r>
            <a:endParaRPr lang="ru-RU" sz="2700" dirty="0"/>
          </a:p>
        </p:txBody>
      </p:sp>
      <p:sp>
        <p:nvSpPr>
          <p:cNvPr id="3" name="Номер слайда 2">
            <a:extLst>
              <a:ext uri="{FF2B5EF4-FFF2-40B4-BE49-F238E27FC236}">
                <a16:creationId xmlns:a16="http://schemas.microsoft.com/office/drawing/2014/main" id="{3AA3C44A-85E0-461A-B2C4-75D22E6E79D4}"/>
              </a:ext>
            </a:extLst>
          </p:cNvPr>
          <p:cNvSpPr>
            <a:spLocks noGrp="1"/>
          </p:cNvSpPr>
          <p:nvPr>
            <p:ph type="sldNum" sz="quarter" idx="12"/>
          </p:nvPr>
        </p:nvSpPr>
        <p:spPr/>
        <p:txBody>
          <a:bodyPr/>
          <a:lstStyle/>
          <a:p>
            <a:fld id="{4F65E0F3-FF11-402E-936B-2D1DC285A156}" type="slidenum">
              <a:rPr lang="ru-RU" smtClean="0"/>
              <a:t>21</a:t>
            </a:fld>
            <a:endParaRPr lang="ru-RU"/>
          </a:p>
        </p:txBody>
      </p:sp>
      <p:sp>
        <p:nvSpPr>
          <p:cNvPr id="4" name="Прямоугольник 3">
            <a:extLst>
              <a:ext uri="{FF2B5EF4-FFF2-40B4-BE49-F238E27FC236}">
                <a16:creationId xmlns:a16="http://schemas.microsoft.com/office/drawing/2014/main" id="{D3D0D6AE-EA9B-4253-8885-DFC4BC8B25AC}"/>
              </a:ext>
            </a:extLst>
          </p:cNvPr>
          <p:cNvSpPr/>
          <p:nvPr/>
        </p:nvSpPr>
        <p:spPr>
          <a:xfrm>
            <a:off x="1555423" y="688158"/>
            <a:ext cx="10378911" cy="6163226"/>
          </a:xfrm>
          <a:prstGeom prst="rect">
            <a:avLst/>
          </a:prstGeom>
        </p:spPr>
        <p:txBody>
          <a:bodyPr wrap="square">
            <a:spAutoFit/>
          </a:bodyPr>
          <a:lstStyle/>
          <a:p>
            <a:r>
              <a:rPr lang="ru-RU" sz="1850" dirty="0">
                <a:solidFill>
                  <a:srgbClr val="FF0000"/>
                </a:solidFill>
              </a:rPr>
              <a:t>8. График работы:</a:t>
            </a:r>
          </a:p>
          <a:p>
            <a:pPr algn="just"/>
            <a:r>
              <a:rPr lang="ru-RU" sz="1850" dirty="0"/>
              <a:t>1) Государственной корпорации - с понедельника по субботу включительно, в соответствии с установленным графиком работы с 9-00 до 20-00 часов без перерыва на обед, за исключением воскресенья и праздничных дней, согласно </a:t>
            </a:r>
            <a:r>
              <a:rPr lang="ru-RU" sz="1850" dirty="0">
                <a:hlinkClick r:id="rId2"/>
              </a:rPr>
              <a:t>трудовому законодательству</a:t>
            </a:r>
            <a:r>
              <a:rPr lang="ru-RU" sz="1850" dirty="0"/>
              <a:t>.</a:t>
            </a:r>
          </a:p>
          <a:p>
            <a:pPr algn="just"/>
            <a:r>
              <a:rPr lang="ru-RU" sz="1850" dirty="0"/>
              <a:t>Прием осуществляется в порядке «электронной» очереди, документов подлежащих апостилированию департаментами юстиции областей, городов </a:t>
            </a:r>
            <a:r>
              <a:rPr lang="ru-RU" sz="1850" dirty="0" err="1"/>
              <a:t>Нур</a:t>
            </a:r>
            <a:r>
              <a:rPr lang="ru-RU" sz="1850" dirty="0"/>
              <a:t>-Султан, Алматы и Шымкент - по принципу территориальности, документов подлежащих апостилированию Министерством - филиалами Государственной корпорацией города </a:t>
            </a:r>
            <a:r>
              <a:rPr lang="ru-RU" sz="1850" dirty="0" err="1"/>
              <a:t>Нур</a:t>
            </a:r>
            <a:r>
              <a:rPr lang="ru-RU" sz="1850" dirty="0"/>
              <a:t>-Султан, без ускоренного обслуживания, возможно бронирование электронной очереди посредством портала;</a:t>
            </a:r>
          </a:p>
          <a:p>
            <a:pPr algn="just"/>
            <a:r>
              <a:rPr lang="ru-RU" sz="1850" dirty="0"/>
              <a:t>2) портала - круглосуточно, за исключением технических перерывов, связанных с проведением ремонтных работ (при обращении услугополучателя после окончания рабочего времени, в выходные и праздничные дни согласно трудовому законодательству Республики Казахстан, прием заявления и выдача результата оказания государственной услуги осуществляется следующим рабочим днем).</a:t>
            </a:r>
          </a:p>
          <a:p>
            <a:r>
              <a:rPr lang="ru-RU" sz="1850" dirty="0"/>
              <a:t>Пункт 9 изложен в редакции </a:t>
            </a:r>
            <a:r>
              <a:rPr lang="ru-RU" sz="1850" dirty="0">
                <a:hlinkClick r:id="rId3"/>
              </a:rPr>
              <a:t>приказа</a:t>
            </a:r>
            <a:r>
              <a:rPr lang="ru-RU" sz="1850" dirty="0"/>
              <a:t> Министра юстиции РК от 30.09.16 г. № 821 (</a:t>
            </a:r>
            <a:r>
              <a:rPr lang="ru-RU" sz="1850" dirty="0">
                <a:hlinkClick r:id="rId4"/>
              </a:rPr>
              <a:t>см. стар. ред.</a:t>
            </a:r>
            <a:r>
              <a:rPr lang="ru-RU" sz="1850" dirty="0"/>
              <a:t>); внесены изменения в соответствии с </a:t>
            </a:r>
            <a:r>
              <a:rPr lang="ru-RU" sz="1850" dirty="0">
                <a:hlinkClick r:id="rId5"/>
              </a:rPr>
              <a:t>приказом</a:t>
            </a:r>
            <a:r>
              <a:rPr lang="ru-RU" sz="1850" dirty="0"/>
              <a:t> Министра юстиции РК от 21.06.17 г. № 766 (</a:t>
            </a:r>
            <a:r>
              <a:rPr lang="ru-RU" sz="1850" dirty="0">
                <a:hlinkClick r:id="rId6"/>
              </a:rPr>
              <a:t>см. стар. ред.</a:t>
            </a:r>
            <a:r>
              <a:rPr lang="ru-RU" sz="1850" dirty="0"/>
              <a:t>); </a:t>
            </a:r>
            <a:r>
              <a:rPr lang="ru-RU" sz="1850" dirty="0">
                <a:hlinkClick r:id="rId7"/>
              </a:rPr>
              <a:t>приказом</a:t>
            </a:r>
            <a:r>
              <a:rPr lang="ru-RU" sz="1850" dirty="0"/>
              <a:t> Министра юстиции РК от 12.04.19 г. № 191 (</a:t>
            </a:r>
            <a:r>
              <a:rPr lang="ru-RU" sz="1850" dirty="0">
                <a:hlinkClick r:id="rId8"/>
              </a:rPr>
              <a:t>см. стар. ред.</a:t>
            </a:r>
            <a:r>
              <a:rPr lang="ru-RU" sz="1850" dirty="0"/>
              <a:t>)</a:t>
            </a:r>
            <a:r>
              <a:rPr lang="ru-RU" sz="2200" dirty="0"/>
              <a:t>* </a:t>
            </a:r>
          </a:p>
          <a:p>
            <a:pPr algn="just"/>
            <a:endParaRPr lang="ru-RU" sz="1050" dirty="0"/>
          </a:p>
          <a:p>
            <a:r>
              <a:rPr lang="ru-RU" sz="1050" dirty="0"/>
              <a:t> * </a:t>
            </a:r>
            <a:r>
              <a:rPr lang="en-US" sz="1050" dirty="0"/>
              <a:t>https://online.zakon.kz/m/document/?doc_id=34284093</a:t>
            </a:r>
            <a:endParaRPr lang="ru-RU" sz="1050" dirty="0"/>
          </a:p>
        </p:txBody>
      </p:sp>
    </p:spTree>
    <p:extLst>
      <p:ext uri="{BB962C8B-B14F-4D97-AF65-F5344CB8AC3E}">
        <p14:creationId xmlns:p14="http://schemas.microsoft.com/office/powerpoint/2010/main" val="909701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7522" y="395926"/>
            <a:ext cx="11164478" cy="782425"/>
          </a:xfrm>
        </p:spPr>
        <p:txBody>
          <a:bodyPr>
            <a:normAutofit fontScale="90000"/>
          </a:bodyPr>
          <a:lstStyle/>
          <a:p>
            <a:pPr algn="r"/>
            <a:r>
              <a:rPr lang="ru-RU" sz="3000" b="1" i="1" dirty="0">
                <a:solidFill>
                  <a:srgbClr val="FF0000"/>
                </a:solidFill>
                <a:latin typeface="+mn-lt"/>
              </a:rPr>
              <a:t>Апостилирование и консульская легализация документов</a:t>
            </a:r>
            <a:r>
              <a:rPr lang="ru-RU" sz="4400" dirty="0">
                <a:latin typeface="+mn-lt"/>
              </a:rPr>
              <a:t>    </a:t>
            </a:r>
            <a:br>
              <a:rPr lang="ru-RU" sz="2700" dirty="0"/>
            </a:br>
            <a:endParaRPr lang="ru-RU" dirty="0"/>
          </a:p>
        </p:txBody>
      </p:sp>
      <p:sp>
        <p:nvSpPr>
          <p:cNvPr id="3" name="Текст 2"/>
          <p:cNvSpPr>
            <a:spLocks noGrp="1"/>
          </p:cNvSpPr>
          <p:nvPr>
            <p:ph type="body" idx="1"/>
          </p:nvPr>
        </p:nvSpPr>
        <p:spPr>
          <a:xfrm>
            <a:off x="1442301" y="719091"/>
            <a:ext cx="10586413" cy="5964513"/>
          </a:xfrm>
        </p:spPr>
        <p:txBody>
          <a:bodyPr>
            <a:normAutofit fontScale="62500" lnSpcReduction="20000"/>
          </a:bodyPr>
          <a:lstStyle/>
          <a:p>
            <a:pPr algn="just"/>
            <a:r>
              <a:rPr lang="ru-RU" sz="2700" dirty="0">
                <a:solidFill>
                  <a:srgbClr val="FF0000"/>
                </a:solidFill>
              </a:rPr>
              <a:t>9. Перечень необходимых документов для оказания государственной услуги при обращении услугополучателя либо его представителя по доверенности в Государственной корпорации:</a:t>
            </a:r>
          </a:p>
          <a:p>
            <a:pPr algn="just"/>
            <a:r>
              <a:rPr lang="ru-RU" sz="2700" dirty="0">
                <a:solidFill>
                  <a:schemeClr val="tx1"/>
                </a:solidFill>
              </a:rPr>
              <a:t>1) заявление на проставление апостиля (далее - заявление) по форме согласно </a:t>
            </a:r>
            <a:r>
              <a:rPr lang="ru-RU" sz="2700" dirty="0">
                <a:solidFill>
                  <a:srgbClr val="FF0000"/>
                </a:solidFill>
                <a:hlinkClick r:id="rId2">
                  <a:extLst>
                    <a:ext uri="{A12FA001-AC4F-418D-AE19-62706E023703}">
                      <ahyp:hlinkClr xmlns:ahyp="http://schemas.microsoft.com/office/drawing/2018/hyperlinkcolor" val="tx"/>
                    </a:ext>
                  </a:extLst>
                </a:hlinkClick>
              </a:rPr>
              <a:t>приложению 2</a:t>
            </a:r>
            <a:r>
              <a:rPr lang="ru-RU" sz="2700" dirty="0">
                <a:solidFill>
                  <a:schemeClr val="tx1"/>
                </a:solidFill>
              </a:rPr>
              <a:t> к настоящему стандарту государственной услуги;</a:t>
            </a:r>
          </a:p>
          <a:p>
            <a:pPr algn="just"/>
            <a:r>
              <a:rPr lang="ru-RU" sz="2700" dirty="0">
                <a:solidFill>
                  <a:schemeClr val="tx1"/>
                </a:solidFill>
              </a:rPr>
              <a:t>2) документ удостоверяющий личность (для идентификации);</a:t>
            </a:r>
          </a:p>
          <a:p>
            <a:pPr algn="just"/>
            <a:r>
              <a:rPr lang="ru-RU" sz="2700" dirty="0">
                <a:solidFill>
                  <a:schemeClr val="tx1"/>
                </a:solidFill>
              </a:rPr>
              <a:t>3) документ, подлежащий апостилированию;</a:t>
            </a:r>
          </a:p>
          <a:p>
            <a:pPr algn="just"/>
            <a:r>
              <a:rPr lang="ru-RU" sz="2700" dirty="0">
                <a:solidFill>
                  <a:schemeClr val="tx1"/>
                </a:solidFill>
              </a:rPr>
              <a:t>4) документ, подтверждающий уплату в бюджет государственной пошлины;</a:t>
            </a:r>
          </a:p>
          <a:p>
            <a:pPr algn="just"/>
            <a:r>
              <a:rPr lang="ru-RU" sz="2700" dirty="0">
                <a:solidFill>
                  <a:schemeClr val="tx1"/>
                </a:solidFill>
              </a:rPr>
              <a:t>5) нотариально удостоверенная доверенность, в случае обращения представителя услугополучателя (доверенности, выданные или засвидетельствованные компетентным учреждением иностранного государства либо специально на то уполномоченным лицом, в пределах его компетенции и по установленной форме скрепленные гербовой печатью иностранного государства, принимаются только после прохождения процедуры специального удостоверения (легализации либо апостилирования);</a:t>
            </a:r>
          </a:p>
          <a:p>
            <a:pPr algn="just"/>
            <a:r>
              <a:rPr lang="ru-RU" sz="2700" dirty="0">
                <a:solidFill>
                  <a:schemeClr val="tx1"/>
                </a:solidFill>
              </a:rPr>
              <a:t>6) образец подписи и оттиска печати выданных документов другими государственными органами.</a:t>
            </a:r>
          </a:p>
          <a:p>
            <a:pPr algn="just"/>
            <a:r>
              <a:rPr lang="ru-RU" sz="2700" dirty="0">
                <a:solidFill>
                  <a:schemeClr val="tx1"/>
                </a:solidFill>
              </a:rPr>
              <a:t>Сведения о документах, удостоверяющих личность услугополучателя, документа подтверждающего оплату услугополучателем в бюджет суммы пошлины (в случае оплаты через ПШЭП) предоставляются услугодателю из соответствующих государственных информационных систем через шлюз «электронного правительства, а также свидетельств о регистрации актов гражданского состояния, если регистрация была произведена после 2008 года на территории РК, услугодатель и работник Государственной корпорации получает из соответствующих государственных информационных систем через шлюз «электронного правительства».*</a:t>
            </a:r>
          </a:p>
          <a:p>
            <a:pPr algn="just"/>
            <a:r>
              <a:rPr lang="ru-RU" sz="1100" b="1" dirty="0">
                <a:solidFill>
                  <a:schemeClr val="tx2"/>
                </a:solidFill>
              </a:rPr>
              <a:t> </a:t>
            </a:r>
            <a:r>
              <a:rPr lang="ru-RU" sz="1100" dirty="0"/>
              <a:t>* </a:t>
            </a:r>
            <a:r>
              <a:rPr lang="en-US" sz="1100" dirty="0"/>
              <a:t>https://online.zakon.kz/m/document/?doc_id=34284093</a:t>
            </a:r>
            <a:endParaRPr lang="ru-RU" sz="1100" b="1" dirty="0"/>
          </a:p>
        </p:txBody>
      </p:sp>
      <p:sp>
        <p:nvSpPr>
          <p:cNvPr id="4" name="Номер слайда 3">
            <a:extLst>
              <a:ext uri="{FF2B5EF4-FFF2-40B4-BE49-F238E27FC236}">
                <a16:creationId xmlns:a16="http://schemas.microsoft.com/office/drawing/2014/main" id="{C90D7516-E9B9-4641-959B-639C3F80620D}"/>
              </a:ext>
            </a:extLst>
          </p:cNvPr>
          <p:cNvSpPr>
            <a:spLocks noGrp="1"/>
          </p:cNvSpPr>
          <p:nvPr>
            <p:ph type="sldNum" sz="quarter" idx="12"/>
          </p:nvPr>
        </p:nvSpPr>
        <p:spPr/>
        <p:txBody>
          <a:bodyPr/>
          <a:lstStyle/>
          <a:p>
            <a:fld id="{4F65E0F3-FF11-402E-936B-2D1DC285A156}" type="slidenum">
              <a:rPr lang="ru-RU" smtClean="0"/>
              <a:t>22</a:t>
            </a:fld>
            <a:endParaRPr lang="ru-RU"/>
          </a:p>
        </p:txBody>
      </p:sp>
    </p:spTree>
    <p:extLst>
      <p:ext uri="{BB962C8B-B14F-4D97-AF65-F5344CB8AC3E}">
        <p14:creationId xmlns:p14="http://schemas.microsoft.com/office/powerpoint/2010/main" val="2650698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B20543-058C-4A2B-BC4E-2ED03E0900F1}"/>
              </a:ext>
            </a:extLst>
          </p:cNvPr>
          <p:cNvSpPr>
            <a:spLocks noGrp="1"/>
          </p:cNvSpPr>
          <p:nvPr>
            <p:ph type="title"/>
          </p:nvPr>
        </p:nvSpPr>
        <p:spPr>
          <a:xfrm>
            <a:off x="967666" y="609600"/>
            <a:ext cx="11017188" cy="517864"/>
          </a:xfrm>
        </p:spPr>
        <p:txBody>
          <a:bodyPr>
            <a:normAutofit/>
          </a:bodyPr>
          <a:lstStyle/>
          <a:p>
            <a:pPr algn="r"/>
            <a:r>
              <a:rPr lang="ru-RU" sz="2700" b="1" i="1" dirty="0">
                <a:solidFill>
                  <a:srgbClr val="FF0000"/>
                </a:solidFill>
              </a:rPr>
              <a:t>Апостилирование и консульская легализация документов</a:t>
            </a:r>
            <a:r>
              <a:rPr lang="ru-RU" sz="2700" dirty="0"/>
              <a:t>  </a:t>
            </a:r>
          </a:p>
        </p:txBody>
      </p:sp>
      <p:sp>
        <p:nvSpPr>
          <p:cNvPr id="3" name="Текст 2">
            <a:extLst>
              <a:ext uri="{FF2B5EF4-FFF2-40B4-BE49-F238E27FC236}">
                <a16:creationId xmlns:a16="http://schemas.microsoft.com/office/drawing/2014/main" id="{D94736E1-A238-40D9-9E1F-28BDA816C858}"/>
              </a:ext>
            </a:extLst>
          </p:cNvPr>
          <p:cNvSpPr>
            <a:spLocks noGrp="1"/>
          </p:cNvSpPr>
          <p:nvPr>
            <p:ph type="body" idx="1"/>
          </p:nvPr>
        </p:nvSpPr>
        <p:spPr>
          <a:xfrm>
            <a:off x="1482571" y="1127465"/>
            <a:ext cx="10599938" cy="5388746"/>
          </a:xfrm>
        </p:spPr>
        <p:txBody>
          <a:bodyPr>
            <a:normAutofit fontScale="77500" lnSpcReduction="20000"/>
          </a:bodyPr>
          <a:lstStyle/>
          <a:p>
            <a:pPr algn="just"/>
            <a:r>
              <a:rPr lang="ru-RU" b="1" dirty="0">
                <a:solidFill>
                  <a:srgbClr val="FF0000"/>
                </a:solidFill>
              </a:rPr>
              <a:t>При обращении через портал:</a:t>
            </a:r>
          </a:p>
          <a:p>
            <a:pPr algn="just"/>
            <a:r>
              <a:rPr lang="ru-RU" dirty="0">
                <a:solidFill>
                  <a:schemeClr val="tx1"/>
                </a:solidFill>
              </a:rPr>
              <a:t>1) электронное заявление, удостоверенное ЭЦП услугополучателя или удостоверенный одноразовым паролем, в случае регистрации и подключения абонентского номера услугополучателя, предоставленного оператором сотовой связи, к учетной записи портала;</a:t>
            </a:r>
          </a:p>
          <a:p>
            <a:pPr algn="just"/>
            <a:r>
              <a:rPr lang="ru-RU" dirty="0">
                <a:solidFill>
                  <a:schemeClr val="tx1"/>
                </a:solidFill>
              </a:rPr>
              <a:t>2) документ, подлежащий апостилированию в виде сканированной копии прикрепляется к электронному запросу.</a:t>
            </a:r>
          </a:p>
          <a:p>
            <a:pPr algn="just"/>
            <a:r>
              <a:rPr lang="ru-RU" dirty="0">
                <a:solidFill>
                  <a:schemeClr val="tx1"/>
                </a:solidFill>
              </a:rPr>
              <a:t>При оказании государственной услуги услугополучатель представляет письменное согласие на использование сведений, составляющих охраняемую законом тайну, содержащихся в информационных системах, если иные не предусмотрены законами Республики Казахстан. На портале прием электронного запроса осуществляется в «личном кабинете» услугополучателя. Документы представляются в виде электронных копий документов, удостоверенных ЭЦП услугополучателя.</a:t>
            </a:r>
          </a:p>
          <a:p>
            <a:pPr algn="just"/>
            <a:r>
              <a:rPr lang="ru-RU" b="1" dirty="0">
                <a:solidFill>
                  <a:srgbClr val="FF0000"/>
                </a:solidFill>
              </a:rPr>
              <a:t>При подаче услугополучателем, документов, указанных в </a:t>
            </a:r>
            <a:r>
              <a:rPr lang="ru-RU" b="1" dirty="0">
                <a:solidFill>
                  <a:srgbClr val="FF0000"/>
                </a:solidFill>
                <a:hlinkClick r:id="rId2">
                  <a:extLst>
                    <a:ext uri="{A12FA001-AC4F-418D-AE19-62706E023703}">
                      <ahyp:hlinkClr xmlns:ahyp="http://schemas.microsoft.com/office/drawing/2018/hyperlinkcolor" val="tx"/>
                    </a:ext>
                  </a:extLst>
                </a:hlinkClick>
              </a:rPr>
              <a:t>пункте 9</a:t>
            </a:r>
            <a:r>
              <a:rPr lang="ru-RU" b="1" dirty="0">
                <a:solidFill>
                  <a:srgbClr val="FF0000"/>
                </a:solidFill>
              </a:rPr>
              <a:t> настоящего стандарта подтверждением принятия заявления:</a:t>
            </a:r>
          </a:p>
          <a:p>
            <a:pPr algn="just"/>
            <a:r>
              <a:rPr lang="ru-RU" dirty="0">
                <a:solidFill>
                  <a:schemeClr val="tx1"/>
                </a:solidFill>
              </a:rPr>
              <a:t>1) через портал - в «личном кабинете» услугополучателя отображается статус о принятии запроса и о порядке получения результата оказания государственной услуги;</a:t>
            </a:r>
          </a:p>
          <a:p>
            <a:pPr algn="just"/>
            <a:r>
              <a:rPr lang="ru-RU" dirty="0">
                <a:solidFill>
                  <a:schemeClr val="tx1"/>
                </a:solidFill>
              </a:rPr>
              <a:t>2) в Государственной корпорации выдается расписка с указанием: номера и даты приема запроса, вида запрашиваемой государственной услуги, количества и название приложенных документов, даты (времени) и места выдачи документов, фамилии, имени, отчества работника Государственной корпорации, принявшего заявление на оформление документов, фамилии, имени, отчества (при его наличии) услугополучателя, фамилии, имени, отчества (при его наличии) уполномоченного представителя и их контактных телефонов.</a:t>
            </a:r>
          </a:p>
          <a:p>
            <a:pPr algn="just"/>
            <a:r>
              <a:rPr lang="ru-RU" dirty="0">
                <a:solidFill>
                  <a:schemeClr val="tx1"/>
                </a:solidFill>
              </a:rPr>
              <a:t>Выдача готовых документов в Государственной корпорации осуществляется на основании расписки, при предъявлении удостоверения личности услугополучателя (либо его представителя по нотариально заверенной доверенности).*</a:t>
            </a:r>
          </a:p>
          <a:p>
            <a:r>
              <a:rPr lang="ru-RU" sz="1400" dirty="0"/>
              <a:t>* </a:t>
            </a:r>
            <a:r>
              <a:rPr lang="en-US" sz="1400" dirty="0"/>
              <a:t>https://online.zakon.kz/m/document/?doc_id=34284093</a:t>
            </a:r>
            <a:endParaRPr lang="ru-RU" sz="1400" dirty="0"/>
          </a:p>
        </p:txBody>
      </p:sp>
      <p:sp>
        <p:nvSpPr>
          <p:cNvPr id="4" name="Номер слайда 3">
            <a:extLst>
              <a:ext uri="{FF2B5EF4-FFF2-40B4-BE49-F238E27FC236}">
                <a16:creationId xmlns:a16="http://schemas.microsoft.com/office/drawing/2014/main" id="{CD06F6D5-5219-4D58-AE39-8D3A35469403}"/>
              </a:ext>
            </a:extLst>
          </p:cNvPr>
          <p:cNvSpPr>
            <a:spLocks noGrp="1"/>
          </p:cNvSpPr>
          <p:nvPr>
            <p:ph type="sldNum" sz="quarter" idx="12"/>
          </p:nvPr>
        </p:nvSpPr>
        <p:spPr/>
        <p:txBody>
          <a:bodyPr/>
          <a:lstStyle/>
          <a:p>
            <a:fld id="{4F65E0F3-FF11-402E-936B-2D1DC285A156}" type="slidenum">
              <a:rPr lang="ru-RU" smtClean="0"/>
              <a:t>23</a:t>
            </a:fld>
            <a:endParaRPr lang="ru-RU"/>
          </a:p>
        </p:txBody>
      </p:sp>
    </p:spTree>
    <p:extLst>
      <p:ext uri="{BB962C8B-B14F-4D97-AF65-F5344CB8AC3E}">
        <p14:creationId xmlns:p14="http://schemas.microsoft.com/office/powerpoint/2010/main" val="1368759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70E1CF-E592-492D-9D13-86B3C8093A7C}"/>
              </a:ext>
            </a:extLst>
          </p:cNvPr>
          <p:cNvSpPr>
            <a:spLocks noGrp="1"/>
          </p:cNvSpPr>
          <p:nvPr>
            <p:ph type="title"/>
          </p:nvPr>
        </p:nvSpPr>
        <p:spPr>
          <a:xfrm>
            <a:off x="1311579" y="106532"/>
            <a:ext cx="10753173" cy="568171"/>
          </a:xfrm>
        </p:spPr>
        <p:txBody>
          <a:bodyPr>
            <a:normAutofit fontScale="90000"/>
          </a:bodyPr>
          <a:lstStyle/>
          <a:p>
            <a:r>
              <a:rPr lang="ru-RU" sz="3000" b="1" i="1" dirty="0">
                <a:solidFill>
                  <a:srgbClr val="FF0000"/>
                </a:solidFill>
              </a:rPr>
              <a:t>Апостилирование и консульская легализация документов</a:t>
            </a:r>
            <a:r>
              <a:rPr lang="ru-RU" dirty="0"/>
              <a:t>  </a:t>
            </a:r>
          </a:p>
        </p:txBody>
      </p:sp>
      <p:sp>
        <p:nvSpPr>
          <p:cNvPr id="3" name="Текст 2">
            <a:extLst>
              <a:ext uri="{FF2B5EF4-FFF2-40B4-BE49-F238E27FC236}">
                <a16:creationId xmlns:a16="http://schemas.microsoft.com/office/drawing/2014/main" id="{B00EF135-679C-45BF-AA27-E2C4556BEDCF}"/>
              </a:ext>
            </a:extLst>
          </p:cNvPr>
          <p:cNvSpPr>
            <a:spLocks noGrp="1"/>
          </p:cNvSpPr>
          <p:nvPr>
            <p:ph type="body" idx="1"/>
          </p:nvPr>
        </p:nvSpPr>
        <p:spPr>
          <a:xfrm>
            <a:off x="1811045" y="852256"/>
            <a:ext cx="10164932" cy="5712780"/>
          </a:xfrm>
        </p:spPr>
        <p:txBody>
          <a:bodyPr>
            <a:normAutofit fontScale="85000" lnSpcReduction="20000"/>
          </a:bodyPr>
          <a:lstStyle/>
          <a:p>
            <a:pPr algn="just"/>
            <a:r>
              <a:rPr lang="ru-RU" dirty="0">
                <a:solidFill>
                  <a:schemeClr val="tx1"/>
                </a:solidFill>
              </a:rPr>
              <a:t>Государственная корпорация обеспечивает хранение результата в течение одного месяца, после чего передает их услугодателю для дальнейшего хранения. При обращении услугополучателя по истечении одного месяца, по запросу Государственной корпорации услугодатель в течение одного рабочего дня направляет готовые документы в Государственной корпорации для выдачи услугополучателю.</a:t>
            </a:r>
          </a:p>
          <a:p>
            <a:pPr algn="just"/>
            <a:r>
              <a:rPr lang="ru-RU" dirty="0">
                <a:solidFill>
                  <a:schemeClr val="tx1"/>
                </a:solidFill>
              </a:rPr>
              <a:t>При обращении представителя юридического лица представляется доверенность от имени юридического лица выданная за подписью его руководителя или иного лица, уполномоченного на это его учредительными документами и скрепленная печатью этой организации, если данное лицо в соответствии с законодательством Республики Казахстан должно иметь печать.</a:t>
            </a:r>
          </a:p>
          <a:p>
            <a:pPr algn="just"/>
            <a:r>
              <a:rPr lang="ru-RU" dirty="0">
                <a:solidFill>
                  <a:schemeClr val="tx1"/>
                </a:solidFill>
              </a:rPr>
              <a:t>В случае изменения анкетных данных услугополучателя, дополнительно прилагаются подтверждающие документы (выданные или засвидетельствованные компетентным учреждением иностранного государства либо специально на то уполномоченным лицом, в пределах его компетенции и по установленной форме скрепленные гербовой печатью иностранного государства, принимаются только после прохождения процедуры специального удостоверения (легализации либо апостилирования), а также при обращении наследников, представляются подтверждающие документы.</a:t>
            </a:r>
          </a:p>
          <a:p>
            <a:pPr algn="just"/>
            <a:r>
              <a:rPr lang="ru-RU" dirty="0">
                <a:solidFill>
                  <a:schemeClr val="tx1"/>
                </a:solidFill>
              </a:rPr>
              <a:t>Стандарт государственной услуги дополнен пунктом 9-1 в соответствии с </a:t>
            </a:r>
            <a:r>
              <a:rPr lang="ru-RU" dirty="0">
                <a:solidFill>
                  <a:schemeClr val="tx1"/>
                </a:solidFill>
                <a:hlinkClick r:id="rId2">
                  <a:extLst>
                    <a:ext uri="{A12FA001-AC4F-418D-AE19-62706E023703}">
                      <ahyp:hlinkClr xmlns:ahyp="http://schemas.microsoft.com/office/drawing/2018/hyperlinkcolor" val="tx"/>
                    </a:ext>
                  </a:extLst>
                </a:hlinkClick>
              </a:rPr>
              <a:t>приказом</a:t>
            </a:r>
            <a:r>
              <a:rPr lang="ru-RU" dirty="0">
                <a:solidFill>
                  <a:schemeClr val="tx1"/>
                </a:solidFill>
              </a:rPr>
              <a:t> Министра юстиции РК от 27.12.17 г. № 1640</a:t>
            </a:r>
          </a:p>
          <a:p>
            <a:pPr algn="just"/>
            <a:r>
              <a:rPr lang="ru-RU" dirty="0">
                <a:solidFill>
                  <a:schemeClr val="tx1"/>
                </a:solidFill>
              </a:rPr>
              <a:t>9-1. По желанию услугополучателя работник Государственной корпорации заверяет электронную копию документа, указанного в </a:t>
            </a:r>
            <a:r>
              <a:rPr lang="ru-RU" dirty="0">
                <a:solidFill>
                  <a:srgbClr val="FF0000"/>
                </a:solidFill>
                <a:hlinkClick r:id="rId3">
                  <a:extLst>
                    <a:ext uri="{A12FA001-AC4F-418D-AE19-62706E023703}">
                      <ahyp:hlinkClr xmlns:ahyp="http://schemas.microsoft.com/office/drawing/2018/hyperlinkcolor" val="tx"/>
                    </a:ext>
                  </a:extLst>
                </a:hlinkClick>
              </a:rPr>
              <a:t>подпункте 5) пункта 9</a:t>
            </a:r>
            <a:r>
              <a:rPr lang="ru-RU" dirty="0">
                <a:solidFill>
                  <a:srgbClr val="FF0000"/>
                </a:solidFill>
              </a:rPr>
              <a:t>,</a:t>
            </a:r>
            <a:r>
              <a:rPr lang="ru-RU" dirty="0">
                <a:solidFill>
                  <a:schemeClr val="tx1"/>
                </a:solidFill>
              </a:rPr>
              <a:t> с представленного услугополучателем оригинала документа, после чего возвращает оригинал услугополучателю.</a:t>
            </a:r>
          </a:p>
          <a:p>
            <a:pPr algn="just"/>
            <a:r>
              <a:rPr lang="ru-RU" dirty="0">
                <a:solidFill>
                  <a:schemeClr val="tx1"/>
                </a:solidFill>
              </a:rPr>
              <a:t>Пункт 10 изложен в редакции</a:t>
            </a:r>
            <a:r>
              <a:rPr lang="ru-RU" dirty="0"/>
              <a:t> </a:t>
            </a:r>
            <a:r>
              <a:rPr lang="ru-RU" dirty="0">
                <a:hlinkClick r:id="rId4"/>
              </a:rPr>
              <a:t>приказа</a:t>
            </a:r>
            <a:r>
              <a:rPr lang="ru-RU" dirty="0"/>
              <a:t> </a:t>
            </a:r>
            <a:r>
              <a:rPr lang="ru-RU" dirty="0">
                <a:solidFill>
                  <a:schemeClr val="tx1"/>
                </a:solidFill>
              </a:rPr>
              <a:t>Министра юстиции РК от 30.09.16 г. № 821 </a:t>
            </a:r>
            <a:r>
              <a:rPr lang="ru-RU" dirty="0"/>
              <a:t>(</a:t>
            </a:r>
            <a:r>
              <a:rPr lang="ru-RU" dirty="0">
                <a:hlinkClick r:id="rId5"/>
              </a:rPr>
              <a:t>см. стар. ред.</a:t>
            </a:r>
            <a:r>
              <a:rPr lang="ru-RU" dirty="0"/>
              <a:t>); </a:t>
            </a:r>
            <a:r>
              <a:rPr lang="ru-RU" dirty="0">
                <a:solidFill>
                  <a:schemeClr val="tx1"/>
                </a:solidFill>
              </a:rPr>
              <a:t>внесены изменения в соответствии с </a:t>
            </a:r>
            <a:r>
              <a:rPr lang="ru-RU" dirty="0">
                <a:solidFill>
                  <a:schemeClr val="tx1"/>
                </a:solidFill>
                <a:hlinkClick r:id="rId6">
                  <a:extLst>
                    <a:ext uri="{A12FA001-AC4F-418D-AE19-62706E023703}">
                      <ahyp:hlinkClr xmlns:ahyp="http://schemas.microsoft.com/office/drawing/2018/hyperlinkcolor" val="tx"/>
                    </a:ext>
                  </a:extLst>
                </a:hlinkClick>
              </a:rPr>
              <a:t>приказом</a:t>
            </a:r>
            <a:r>
              <a:rPr lang="ru-RU" dirty="0">
                <a:solidFill>
                  <a:schemeClr val="tx1"/>
                </a:solidFill>
              </a:rPr>
              <a:t> Министра юстиции РК от 21.06.17 г. № 766 </a:t>
            </a:r>
            <a:r>
              <a:rPr lang="ru-RU" dirty="0"/>
              <a:t>(</a:t>
            </a:r>
            <a:r>
              <a:rPr lang="ru-RU" dirty="0">
                <a:hlinkClick r:id="rId7"/>
              </a:rPr>
              <a:t>см. стар. ред.</a:t>
            </a:r>
            <a:r>
              <a:rPr lang="ru-RU" dirty="0"/>
              <a:t>); </a:t>
            </a:r>
            <a:r>
              <a:rPr lang="ru-RU" dirty="0">
                <a:hlinkClick r:id="rId8"/>
              </a:rPr>
              <a:t>приказом</a:t>
            </a:r>
            <a:r>
              <a:rPr lang="ru-RU" dirty="0"/>
              <a:t> </a:t>
            </a:r>
            <a:r>
              <a:rPr lang="ru-RU" dirty="0">
                <a:solidFill>
                  <a:schemeClr val="tx1"/>
                </a:solidFill>
              </a:rPr>
              <a:t>Министра юстиции РК от 05.12.18 г. № 1576 </a:t>
            </a:r>
            <a:r>
              <a:rPr lang="ru-RU" dirty="0"/>
              <a:t>(</a:t>
            </a:r>
            <a:r>
              <a:rPr lang="ru-RU" dirty="0">
                <a:hlinkClick r:id="rId9"/>
              </a:rPr>
              <a:t>см. стар. ред.</a:t>
            </a:r>
            <a:r>
              <a:rPr lang="ru-RU" dirty="0"/>
              <a:t>)*</a:t>
            </a:r>
          </a:p>
          <a:p>
            <a:r>
              <a:rPr lang="ru-RU" sz="1200" dirty="0"/>
              <a:t>* </a:t>
            </a:r>
            <a:r>
              <a:rPr lang="en-US" sz="1200" dirty="0"/>
              <a:t>https://online.zakon.kz/m/document/?doc_id=34284093</a:t>
            </a:r>
            <a:endParaRPr lang="ru-RU" sz="1200" dirty="0"/>
          </a:p>
          <a:p>
            <a:endParaRPr lang="ru-RU" dirty="0"/>
          </a:p>
        </p:txBody>
      </p:sp>
      <p:sp>
        <p:nvSpPr>
          <p:cNvPr id="4" name="Номер слайда 3">
            <a:extLst>
              <a:ext uri="{FF2B5EF4-FFF2-40B4-BE49-F238E27FC236}">
                <a16:creationId xmlns:a16="http://schemas.microsoft.com/office/drawing/2014/main" id="{5C8B4650-1A02-4DD7-8628-BCC7C95DF34E}"/>
              </a:ext>
            </a:extLst>
          </p:cNvPr>
          <p:cNvSpPr>
            <a:spLocks noGrp="1"/>
          </p:cNvSpPr>
          <p:nvPr>
            <p:ph type="sldNum" sz="quarter" idx="12"/>
          </p:nvPr>
        </p:nvSpPr>
        <p:spPr/>
        <p:txBody>
          <a:bodyPr/>
          <a:lstStyle/>
          <a:p>
            <a:fld id="{4F65E0F3-FF11-402E-936B-2D1DC285A156}" type="slidenum">
              <a:rPr lang="ru-RU" smtClean="0"/>
              <a:t>24</a:t>
            </a:fld>
            <a:endParaRPr lang="ru-RU"/>
          </a:p>
        </p:txBody>
      </p:sp>
    </p:spTree>
    <p:extLst>
      <p:ext uri="{BB962C8B-B14F-4D97-AF65-F5344CB8AC3E}">
        <p14:creationId xmlns:p14="http://schemas.microsoft.com/office/powerpoint/2010/main" val="1487463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CCBFA1-8253-4846-AE11-69A81A61A9B7}"/>
              </a:ext>
            </a:extLst>
          </p:cNvPr>
          <p:cNvSpPr>
            <a:spLocks noGrp="1"/>
          </p:cNvSpPr>
          <p:nvPr>
            <p:ph type="title"/>
          </p:nvPr>
        </p:nvSpPr>
        <p:spPr>
          <a:xfrm>
            <a:off x="1311579" y="1"/>
            <a:ext cx="10770930" cy="834500"/>
          </a:xfrm>
        </p:spPr>
        <p:txBody>
          <a:bodyPr>
            <a:noAutofit/>
          </a:bodyPr>
          <a:lstStyle/>
          <a:p>
            <a:pPr algn="r"/>
            <a:r>
              <a:rPr lang="ru-RU" sz="2700" b="1" i="1" dirty="0">
                <a:solidFill>
                  <a:srgbClr val="FF0000"/>
                </a:solidFill>
              </a:rPr>
              <a:t>Апостилирование и консульская легализация документов</a:t>
            </a:r>
            <a:r>
              <a:rPr lang="ru-RU" sz="2700" dirty="0"/>
              <a:t>  </a:t>
            </a:r>
          </a:p>
        </p:txBody>
      </p:sp>
      <p:sp>
        <p:nvSpPr>
          <p:cNvPr id="3" name="Текст 2">
            <a:extLst>
              <a:ext uri="{FF2B5EF4-FFF2-40B4-BE49-F238E27FC236}">
                <a16:creationId xmlns:a16="http://schemas.microsoft.com/office/drawing/2014/main" id="{D5EF30E5-EDA7-4DE4-AE8D-A308A41F36DC}"/>
              </a:ext>
            </a:extLst>
          </p:cNvPr>
          <p:cNvSpPr>
            <a:spLocks noGrp="1"/>
          </p:cNvSpPr>
          <p:nvPr>
            <p:ph type="body" idx="1"/>
          </p:nvPr>
        </p:nvSpPr>
        <p:spPr>
          <a:xfrm>
            <a:off x="1695636" y="834501"/>
            <a:ext cx="10138298" cy="5637320"/>
          </a:xfrm>
        </p:spPr>
        <p:txBody>
          <a:bodyPr>
            <a:normAutofit fontScale="92500" lnSpcReduction="10000"/>
          </a:bodyPr>
          <a:lstStyle/>
          <a:p>
            <a:pPr algn="just"/>
            <a:r>
              <a:rPr lang="ru-RU" b="1" dirty="0">
                <a:solidFill>
                  <a:srgbClr val="FF0000"/>
                </a:solidFill>
              </a:rPr>
              <a:t>10. Услугодатель отказывает в оказании государственных услуг по следующим основаниям:</a:t>
            </a:r>
          </a:p>
          <a:p>
            <a:pPr algn="just"/>
            <a:r>
              <a:rPr lang="ru-RU" dirty="0">
                <a:solidFill>
                  <a:schemeClr val="tx1"/>
                </a:solidFill>
              </a:rPr>
              <a:t>1) установление недостоверности документов, представленных услугополучателем для получения государственной услуги, и (или) данных (сведений), содержащихся в них;</a:t>
            </a:r>
          </a:p>
          <a:p>
            <a:pPr algn="just"/>
            <a:r>
              <a:rPr lang="ru-RU" dirty="0">
                <a:solidFill>
                  <a:schemeClr val="tx1"/>
                </a:solidFill>
              </a:rPr>
              <a:t>2) отсутствие документов, несоответствие представленных материалов, данных и сведений, необходимых для оказания государственной услуги, требованиям, установленным </a:t>
            </a:r>
            <a:r>
              <a:rPr lang="ru-RU" dirty="0">
                <a:solidFill>
                  <a:srgbClr val="FF0000"/>
                </a:solidFill>
                <a:hlinkClick r:id="rId2">
                  <a:extLst>
                    <a:ext uri="{A12FA001-AC4F-418D-AE19-62706E023703}">
                      <ahyp:hlinkClr xmlns:ahyp="http://schemas.microsoft.com/office/drawing/2018/hyperlinkcolor" val="tx"/>
                    </a:ext>
                  </a:extLst>
                </a:hlinkClick>
              </a:rPr>
              <a:t>Конвенцией</a:t>
            </a:r>
            <a:r>
              <a:rPr lang="ru-RU" dirty="0">
                <a:solidFill>
                  <a:schemeClr val="tx1"/>
                </a:solidFill>
              </a:rPr>
              <a:t>, отменяющей требование легализации иностранных официальных документов, совершенной в городе Гааге 5 октября 1961 года;</a:t>
            </a:r>
          </a:p>
          <a:p>
            <a:pPr algn="just"/>
            <a:r>
              <a:rPr lang="ru-RU" dirty="0">
                <a:solidFill>
                  <a:schemeClr val="tx1"/>
                </a:solidFill>
              </a:rPr>
              <a:t>3) отрицательный ответ уполномоченного государственного органа на запрос о согласовании, который требуется для оказания государственной услуги, а также отрицательное заключение экспертизы, исследования либо проверки;</a:t>
            </a:r>
          </a:p>
          <a:p>
            <a:pPr algn="just"/>
            <a:r>
              <a:rPr lang="ru-RU" dirty="0">
                <a:solidFill>
                  <a:schemeClr val="tx1"/>
                </a:solidFill>
              </a:rPr>
              <a:t>4) в отношении услугополучателя имеется вступившее в законную силу решение суда, на основании которого услугополучатель лишен специального права, связанного с получением государственной услуги.</a:t>
            </a:r>
          </a:p>
          <a:p>
            <a:pPr algn="just"/>
            <a:r>
              <a:rPr lang="ru-RU" dirty="0">
                <a:solidFill>
                  <a:schemeClr val="tx1"/>
                </a:solidFill>
              </a:rPr>
              <a:t>В случае предоставления услугополучателем неполного пакета документов согласно перечню, предусмотренному пунктом 9 настоящего стандарта государственной услуги, и (или) документов с истекшим сроком действия работник Государственной корпорации отказывает в приеме заявления и выдает расписку об отказе в приеме документов по форме, согласно </a:t>
            </a:r>
            <a:r>
              <a:rPr lang="ru-RU" dirty="0">
                <a:solidFill>
                  <a:schemeClr val="tx1"/>
                </a:solidFill>
                <a:hlinkClick r:id="rId3">
                  <a:extLst>
                    <a:ext uri="{A12FA001-AC4F-418D-AE19-62706E023703}">
                      <ahyp:hlinkClr xmlns:ahyp="http://schemas.microsoft.com/office/drawing/2018/hyperlinkcolor" val="tx"/>
                    </a:ext>
                  </a:extLst>
                </a:hlinkClick>
              </a:rPr>
              <a:t>приложению 3</a:t>
            </a:r>
            <a:r>
              <a:rPr lang="ru-RU" dirty="0">
                <a:solidFill>
                  <a:schemeClr val="tx1"/>
                </a:solidFill>
              </a:rPr>
              <a:t> к настоящему стандарту государственной услуги.*</a:t>
            </a:r>
          </a:p>
          <a:p>
            <a:r>
              <a:rPr lang="ru-RU" sz="1100" dirty="0"/>
              <a:t>* </a:t>
            </a:r>
            <a:r>
              <a:rPr lang="en-US" sz="1100" dirty="0"/>
              <a:t>https://online.zakon.kz/m/document/?doc_id=34284093</a:t>
            </a:r>
            <a:endParaRPr lang="ru-RU" sz="1100" dirty="0"/>
          </a:p>
        </p:txBody>
      </p:sp>
      <p:sp>
        <p:nvSpPr>
          <p:cNvPr id="4" name="Номер слайда 3">
            <a:extLst>
              <a:ext uri="{FF2B5EF4-FFF2-40B4-BE49-F238E27FC236}">
                <a16:creationId xmlns:a16="http://schemas.microsoft.com/office/drawing/2014/main" id="{91B09FD2-36A0-42AD-B282-E59DA8C18578}"/>
              </a:ext>
            </a:extLst>
          </p:cNvPr>
          <p:cNvSpPr>
            <a:spLocks noGrp="1"/>
          </p:cNvSpPr>
          <p:nvPr>
            <p:ph type="sldNum" sz="quarter" idx="12"/>
          </p:nvPr>
        </p:nvSpPr>
        <p:spPr/>
        <p:txBody>
          <a:bodyPr/>
          <a:lstStyle/>
          <a:p>
            <a:fld id="{4F65E0F3-FF11-402E-936B-2D1DC285A156}" type="slidenum">
              <a:rPr lang="ru-RU" smtClean="0"/>
              <a:t>25</a:t>
            </a:fld>
            <a:endParaRPr lang="ru-RU"/>
          </a:p>
        </p:txBody>
      </p:sp>
    </p:spTree>
    <p:extLst>
      <p:ext uri="{BB962C8B-B14F-4D97-AF65-F5344CB8AC3E}">
        <p14:creationId xmlns:p14="http://schemas.microsoft.com/office/powerpoint/2010/main" val="3404002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CFC91D-B578-4842-AE19-F037E750BC61}"/>
              </a:ext>
            </a:extLst>
          </p:cNvPr>
          <p:cNvSpPr>
            <a:spLocks noGrp="1"/>
          </p:cNvSpPr>
          <p:nvPr>
            <p:ph type="title"/>
          </p:nvPr>
        </p:nvSpPr>
        <p:spPr>
          <a:xfrm>
            <a:off x="1311579" y="319597"/>
            <a:ext cx="10762052" cy="550416"/>
          </a:xfrm>
        </p:spPr>
        <p:txBody>
          <a:bodyPr>
            <a:noAutofit/>
          </a:bodyPr>
          <a:lstStyle/>
          <a:p>
            <a:r>
              <a:rPr lang="ru-RU" sz="2700" b="1" i="1" dirty="0">
                <a:solidFill>
                  <a:srgbClr val="FF0000"/>
                </a:solidFill>
              </a:rPr>
              <a:t>Апостилирование и консульская легализация документов</a:t>
            </a:r>
            <a:r>
              <a:rPr lang="ru-RU" sz="2700" dirty="0"/>
              <a:t>  </a:t>
            </a:r>
          </a:p>
        </p:txBody>
      </p:sp>
      <p:sp>
        <p:nvSpPr>
          <p:cNvPr id="3" name="Текст 2">
            <a:extLst>
              <a:ext uri="{FF2B5EF4-FFF2-40B4-BE49-F238E27FC236}">
                <a16:creationId xmlns:a16="http://schemas.microsoft.com/office/drawing/2014/main" id="{56A94C29-B75C-4F52-85A7-E0C11C3C67B3}"/>
              </a:ext>
            </a:extLst>
          </p:cNvPr>
          <p:cNvSpPr>
            <a:spLocks noGrp="1"/>
          </p:cNvSpPr>
          <p:nvPr>
            <p:ph type="body" idx="1"/>
          </p:nvPr>
        </p:nvSpPr>
        <p:spPr>
          <a:xfrm>
            <a:off x="1642370" y="639193"/>
            <a:ext cx="10218196" cy="5899212"/>
          </a:xfrm>
        </p:spPr>
        <p:txBody>
          <a:bodyPr>
            <a:normAutofit fontScale="77500" lnSpcReduction="20000"/>
          </a:bodyPr>
          <a:lstStyle/>
          <a:p>
            <a:pPr algn="just"/>
            <a:r>
              <a:rPr lang="ru-RU" b="1" dirty="0">
                <a:solidFill>
                  <a:srgbClr val="FF0000"/>
                </a:solidFill>
              </a:rPr>
              <a:t>Глава 3. Порядок обжалования решений, действий (бездействия) центральных государственных органов, а также услугодателей и (или) должностных лиц по вопросам оказания государственных услуг</a:t>
            </a:r>
          </a:p>
          <a:p>
            <a:pPr algn="just"/>
            <a:r>
              <a:rPr lang="ru-RU" dirty="0">
                <a:solidFill>
                  <a:schemeClr val="tx1"/>
                </a:solidFill>
              </a:rPr>
              <a:t> Пункт 11 изложен в редакции </a:t>
            </a:r>
            <a:r>
              <a:rPr lang="ru-RU" dirty="0">
                <a:solidFill>
                  <a:schemeClr val="tx1"/>
                </a:solidFill>
                <a:hlinkClick r:id="rId2">
                  <a:extLst>
                    <a:ext uri="{A12FA001-AC4F-418D-AE19-62706E023703}">
                      <ahyp:hlinkClr xmlns:ahyp="http://schemas.microsoft.com/office/drawing/2018/hyperlinkcolor" val="tx"/>
                    </a:ext>
                  </a:extLst>
                </a:hlinkClick>
              </a:rPr>
              <a:t>приказа</a:t>
            </a:r>
            <a:r>
              <a:rPr lang="ru-RU" dirty="0">
                <a:solidFill>
                  <a:schemeClr val="tx1"/>
                </a:solidFill>
              </a:rPr>
              <a:t> Министра юстиции РК от 30.09.16 г. № 821 (</a:t>
            </a:r>
            <a:r>
              <a:rPr lang="ru-RU" dirty="0">
                <a:solidFill>
                  <a:schemeClr val="tx1"/>
                </a:solidFill>
                <a:hlinkClick r:id="rId3">
                  <a:extLst>
                    <a:ext uri="{A12FA001-AC4F-418D-AE19-62706E023703}">
                      <ahyp:hlinkClr xmlns:ahyp="http://schemas.microsoft.com/office/drawing/2018/hyperlinkcolor" val="tx"/>
                    </a:ext>
                  </a:extLst>
                </a:hlinkClick>
              </a:rPr>
              <a:t>см. стар. ред.</a:t>
            </a:r>
            <a:r>
              <a:rPr lang="ru-RU" dirty="0">
                <a:solidFill>
                  <a:schemeClr val="tx1"/>
                </a:solidFill>
              </a:rPr>
              <a:t>); внесены изменения в соответствии с </a:t>
            </a:r>
            <a:r>
              <a:rPr lang="ru-RU" dirty="0">
                <a:solidFill>
                  <a:schemeClr val="tx1"/>
                </a:solidFill>
                <a:hlinkClick r:id="rId4">
                  <a:extLst>
                    <a:ext uri="{A12FA001-AC4F-418D-AE19-62706E023703}">
                      <ahyp:hlinkClr xmlns:ahyp="http://schemas.microsoft.com/office/drawing/2018/hyperlinkcolor" val="tx"/>
                    </a:ext>
                  </a:extLst>
                </a:hlinkClick>
              </a:rPr>
              <a:t>приказом</a:t>
            </a:r>
            <a:r>
              <a:rPr lang="ru-RU" dirty="0">
                <a:solidFill>
                  <a:schemeClr val="tx1"/>
                </a:solidFill>
              </a:rPr>
              <a:t> Министра юстиции РК от 21.06.17 г. № 766 (</a:t>
            </a:r>
            <a:r>
              <a:rPr lang="ru-RU" dirty="0">
                <a:solidFill>
                  <a:schemeClr val="tx1"/>
                </a:solidFill>
                <a:hlinkClick r:id="rId5">
                  <a:extLst>
                    <a:ext uri="{A12FA001-AC4F-418D-AE19-62706E023703}">
                      <ahyp:hlinkClr xmlns:ahyp="http://schemas.microsoft.com/office/drawing/2018/hyperlinkcolor" val="tx"/>
                    </a:ext>
                  </a:extLst>
                </a:hlinkClick>
              </a:rPr>
              <a:t>см. стар. ред.</a:t>
            </a:r>
            <a:r>
              <a:rPr lang="ru-RU" dirty="0">
                <a:solidFill>
                  <a:schemeClr val="tx1"/>
                </a:solidFill>
              </a:rPr>
              <a:t>)</a:t>
            </a:r>
          </a:p>
          <a:p>
            <a:pPr algn="just"/>
            <a:r>
              <a:rPr lang="ru-RU" dirty="0">
                <a:solidFill>
                  <a:schemeClr val="tx1"/>
                </a:solidFill>
              </a:rPr>
              <a:t>11. Обжалование решений, действий (бездействия) услугодателя и (или) его должностных лиц по вопросам оказания государственных услуг: жалоба подается на имя руководителя услугодателя по адресам, указанным в </a:t>
            </a:r>
            <a:r>
              <a:rPr lang="ru-RU" dirty="0">
                <a:solidFill>
                  <a:schemeClr val="tx1"/>
                </a:solidFill>
                <a:hlinkClick r:id="rId6">
                  <a:extLst>
                    <a:ext uri="{A12FA001-AC4F-418D-AE19-62706E023703}">
                      <ahyp:hlinkClr xmlns:ahyp="http://schemas.microsoft.com/office/drawing/2018/hyperlinkcolor" val="tx"/>
                    </a:ext>
                  </a:extLst>
                </a:hlinkClick>
              </a:rPr>
              <a:t>пункте 14</a:t>
            </a:r>
            <a:r>
              <a:rPr lang="ru-RU" dirty="0">
                <a:solidFill>
                  <a:schemeClr val="tx1"/>
                </a:solidFill>
              </a:rPr>
              <a:t> настоящего стандарта государственной услуги.</a:t>
            </a:r>
          </a:p>
          <a:p>
            <a:pPr algn="just"/>
            <a:r>
              <a:rPr lang="ru-RU" dirty="0">
                <a:solidFill>
                  <a:schemeClr val="tx1"/>
                </a:solidFill>
              </a:rPr>
              <a:t>Жалоба на действия (бездействие) должностных лиц, а также на решения субъекта подается вышестоящему должностному лицу или субъекту в порядке подчиненности не позднее трех месяцев с момента, когда физическому или юридическому лицу стало известно о совершении действия либо принятии решения соответствующим субъектом или должностным лицом. Пропущенный для обжалования срок не является основанием для субъекта или должностного лица к отказу в рассмотрении жалобы. Причины пропуска срока выясняются при рассмотрении жалобы по существу и могут являться одним из оснований к отказу в удовлетворении жалобы.</a:t>
            </a:r>
          </a:p>
          <a:p>
            <a:pPr algn="just"/>
            <a:r>
              <a:rPr lang="ru-RU" dirty="0">
                <a:solidFill>
                  <a:schemeClr val="tx1"/>
                </a:solidFill>
              </a:rPr>
              <a:t>В случае несогласия с результатами оказанной государственной услуги услугополучатель может обратиться с жалобой в уполномоченный орган по оценке и контролю за качеством оказания государственных услуг.</a:t>
            </a:r>
          </a:p>
          <a:p>
            <a:pPr algn="just"/>
            <a:r>
              <a:rPr lang="ru-RU" dirty="0">
                <a:solidFill>
                  <a:schemeClr val="tx1"/>
                </a:solidFill>
              </a:rPr>
              <a:t>Жалоба услугополучателя, поступившая в адрес уполномоченного органа по оценке и контролю за качеством оказания государственных услуг, подлежит рассмотрению в течение 15 (пятнадцати) рабочих дней со дня ее регистрации.</a:t>
            </a:r>
          </a:p>
          <a:p>
            <a:pPr algn="just"/>
            <a:r>
              <a:rPr lang="ru-RU" dirty="0">
                <a:solidFill>
                  <a:schemeClr val="tx1"/>
                </a:solidFill>
              </a:rPr>
              <a:t>В случаях несогласия с результатами оказанной государственной услуги, услугополучатель может обратиться в суд в установленном законодательством Республики Казахстан порядке.</a:t>
            </a:r>
          </a:p>
          <a:p>
            <a:pPr algn="just"/>
            <a:r>
              <a:rPr lang="ru-RU" dirty="0">
                <a:solidFill>
                  <a:schemeClr val="tx1"/>
                </a:solidFill>
              </a:rPr>
              <a:t>Жалоба подается в письменной форме по почте, посредством веб-портала «электронного правительства», либо нарочно через канцелярию услугодателя, Министерства.*</a:t>
            </a:r>
          </a:p>
          <a:p>
            <a:r>
              <a:rPr lang="ru-RU" sz="1300" dirty="0"/>
              <a:t>* </a:t>
            </a:r>
            <a:r>
              <a:rPr lang="en-US" sz="1300" dirty="0"/>
              <a:t>https://online.zakon.kz/m/document/?doc_id=34284093</a:t>
            </a:r>
            <a:endParaRPr lang="ru-RU" sz="1300" dirty="0"/>
          </a:p>
        </p:txBody>
      </p:sp>
      <p:sp>
        <p:nvSpPr>
          <p:cNvPr id="4" name="Номер слайда 3">
            <a:extLst>
              <a:ext uri="{FF2B5EF4-FFF2-40B4-BE49-F238E27FC236}">
                <a16:creationId xmlns:a16="http://schemas.microsoft.com/office/drawing/2014/main" id="{0EBAECAD-D5FE-4312-AE69-B2F8FC90C64C}"/>
              </a:ext>
            </a:extLst>
          </p:cNvPr>
          <p:cNvSpPr>
            <a:spLocks noGrp="1"/>
          </p:cNvSpPr>
          <p:nvPr>
            <p:ph type="sldNum" sz="quarter" idx="12"/>
          </p:nvPr>
        </p:nvSpPr>
        <p:spPr/>
        <p:txBody>
          <a:bodyPr/>
          <a:lstStyle/>
          <a:p>
            <a:fld id="{4F65E0F3-FF11-402E-936B-2D1DC285A156}" type="slidenum">
              <a:rPr lang="ru-RU" smtClean="0"/>
              <a:t>26</a:t>
            </a:fld>
            <a:endParaRPr lang="ru-RU"/>
          </a:p>
        </p:txBody>
      </p:sp>
    </p:spTree>
    <p:extLst>
      <p:ext uri="{BB962C8B-B14F-4D97-AF65-F5344CB8AC3E}">
        <p14:creationId xmlns:p14="http://schemas.microsoft.com/office/powerpoint/2010/main" val="1289973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BE9B97-08CD-4313-B6D7-E00741484F57}"/>
              </a:ext>
            </a:extLst>
          </p:cNvPr>
          <p:cNvSpPr>
            <a:spLocks noGrp="1"/>
          </p:cNvSpPr>
          <p:nvPr>
            <p:ph type="title"/>
          </p:nvPr>
        </p:nvSpPr>
        <p:spPr>
          <a:xfrm>
            <a:off x="1233996" y="310718"/>
            <a:ext cx="10848513" cy="816746"/>
          </a:xfrm>
        </p:spPr>
        <p:txBody>
          <a:bodyPr>
            <a:noAutofit/>
          </a:bodyPr>
          <a:lstStyle/>
          <a:p>
            <a:r>
              <a:rPr lang="ru-RU" sz="2700" b="1" i="1" dirty="0">
                <a:solidFill>
                  <a:srgbClr val="FF0000"/>
                </a:solidFill>
              </a:rPr>
              <a:t>Апостилирование и консульская легализация документов</a:t>
            </a:r>
            <a:r>
              <a:rPr lang="ru-RU" sz="2700" dirty="0"/>
              <a:t>  </a:t>
            </a:r>
          </a:p>
        </p:txBody>
      </p:sp>
      <p:sp>
        <p:nvSpPr>
          <p:cNvPr id="3" name="Текст 2">
            <a:extLst>
              <a:ext uri="{FF2B5EF4-FFF2-40B4-BE49-F238E27FC236}">
                <a16:creationId xmlns:a16="http://schemas.microsoft.com/office/drawing/2014/main" id="{A7120C03-DB2A-4570-8CA9-6EFA09FF396E}"/>
              </a:ext>
            </a:extLst>
          </p:cNvPr>
          <p:cNvSpPr>
            <a:spLocks noGrp="1"/>
          </p:cNvSpPr>
          <p:nvPr>
            <p:ph type="body" idx="1"/>
          </p:nvPr>
        </p:nvSpPr>
        <p:spPr>
          <a:xfrm>
            <a:off x="1624614" y="932155"/>
            <a:ext cx="10235953" cy="5615127"/>
          </a:xfrm>
        </p:spPr>
        <p:txBody>
          <a:bodyPr>
            <a:normAutofit fontScale="85000" lnSpcReduction="20000"/>
          </a:bodyPr>
          <a:lstStyle/>
          <a:p>
            <a:pPr algn="just"/>
            <a:r>
              <a:rPr lang="ru-RU" sz="1900" dirty="0">
                <a:solidFill>
                  <a:schemeClr val="tx1"/>
                </a:solidFill>
              </a:rPr>
              <a:t>В жалобе физического лица указывается его фамилия, имя, отчество (при его наличии), почтовый адрес, контактный телефон.</a:t>
            </a:r>
          </a:p>
          <a:p>
            <a:pPr algn="just"/>
            <a:r>
              <a:rPr lang="ru-RU" sz="1900" dirty="0">
                <a:solidFill>
                  <a:schemeClr val="tx1"/>
                </a:solidFill>
              </a:rPr>
              <a:t>Подтверждением принятия жалобы является ее регистрация (штамп, входящий номер и дата) в канцелярии услугодателя с указанием фамилии и инициалов лица, принявшего жалобу, срока и места получения ответа на поданную жалобу.</a:t>
            </a:r>
          </a:p>
          <a:p>
            <a:pPr algn="just"/>
            <a:r>
              <a:rPr lang="ru-RU" sz="1900" dirty="0">
                <a:solidFill>
                  <a:schemeClr val="tx1"/>
                </a:solidFill>
              </a:rPr>
              <a:t>Подтверждением принятия жалобы в Государственной корпорации, Министерстве, поступившей как нарочно, так и почтой, является ее регистрация (штамп, входящий номер и дата регистрации проставляются на втором экземпляре жалобы или сопроводительном письме к жалобе).</a:t>
            </a:r>
          </a:p>
          <a:p>
            <a:pPr algn="just"/>
            <a:r>
              <a:rPr lang="ru-RU" sz="1900" dirty="0">
                <a:solidFill>
                  <a:schemeClr val="tx1"/>
                </a:solidFill>
              </a:rPr>
              <a:t>При обращении через портал информацию о порядке обжалования можно получить по телефону Единого контакт-центра 1414, 8 800 080 7777.</a:t>
            </a:r>
          </a:p>
          <a:p>
            <a:pPr algn="just"/>
            <a:r>
              <a:rPr lang="ru-RU" sz="1900" dirty="0">
                <a:solidFill>
                  <a:schemeClr val="tx1"/>
                </a:solidFill>
              </a:rPr>
              <a:t>При отправке жалобы через портал услугополучателю из «личного кабинета» доступна информация об обращении, которая обновляется в ходе обработки обращения услугодателем (отметки о доставке, регистрации, исполнении, ответ о рассмотрении или отказе в рассмотрении).</a:t>
            </a:r>
          </a:p>
          <a:p>
            <a:pPr algn="just"/>
            <a:r>
              <a:rPr lang="ru-RU" sz="1900" dirty="0">
                <a:solidFill>
                  <a:schemeClr val="tx1"/>
                </a:solidFill>
              </a:rPr>
              <a:t>Жалоба услугополучателя, поступившая в адрес услугодателя или Государственной корпорации, подлежит рассмотрению в течение пяти рабочих дней со дня ее регистрации. Мотивированный ответ о результатах рассмотрения жалобы направляется услогуполучателю по почте, посредством веб-портала «электронного правительства», либо выдается нарочно в канцелярии услугодателя или Государственной корпорации.</a:t>
            </a:r>
          </a:p>
          <a:p>
            <a:pPr algn="just"/>
            <a:r>
              <a:rPr lang="ru-RU" sz="1900" dirty="0">
                <a:solidFill>
                  <a:schemeClr val="tx1"/>
                </a:solidFill>
              </a:rPr>
              <a:t>12. В случаях несогласия с результатами оказанной государственной услуги, услугополучатель может обратиться в суд в установленном </a:t>
            </a:r>
            <a:r>
              <a:rPr lang="ru-RU" sz="1900" dirty="0">
                <a:hlinkClick r:id="rId2"/>
              </a:rPr>
              <a:t>законодательством</a:t>
            </a:r>
            <a:r>
              <a:rPr lang="ru-RU" sz="1900" dirty="0"/>
              <a:t> </a:t>
            </a:r>
            <a:r>
              <a:rPr lang="ru-RU" sz="1900" dirty="0">
                <a:solidFill>
                  <a:schemeClr val="tx1"/>
                </a:solidFill>
              </a:rPr>
              <a:t>Республики Казахстан порядке.*</a:t>
            </a:r>
          </a:p>
          <a:p>
            <a:r>
              <a:rPr lang="ru-RU" sz="1200" dirty="0"/>
              <a:t>* </a:t>
            </a:r>
            <a:r>
              <a:rPr lang="en-US" sz="1200" dirty="0"/>
              <a:t>https://online.zakon.kz/m/document/?doc_id=34284093</a:t>
            </a:r>
            <a:endParaRPr lang="ru-RU" sz="1200" dirty="0"/>
          </a:p>
        </p:txBody>
      </p:sp>
      <p:sp>
        <p:nvSpPr>
          <p:cNvPr id="4" name="Номер слайда 3">
            <a:extLst>
              <a:ext uri="{FF2B5EF4-FFF2-40B4-BE49-F238E27FC236}">
                <a16:creationId xmlns:a16="http://schemas.microsoft.com/office/drawing/2014/main" id="{1188146A-7543-4AAB-8969-45CC40E10272}"/>
              </a:ext>
            </a:extLst>
          </p:cNvPr>
          <p:cNvSpPr>
            <a:spLocks noGrp="1"/>
          </p:cNvSpPr>
          <p:nvPr>
            <p:ph type="sldNum" sz="quarter" idx="12"/>
          </p:nvPr>
        </p:nvSpPr>
        <p:spPr/>
        <p:txBody>
          <a:bodyPr/>
          <a:lstStyle/>
          <a:p>
            <a:fld id="{4F65E0F3-FF11-402E-936B-2D1DC285A156}" type="slidenum">
              <a:rPr lang="ru-RU" smtClean="0"/>
              <a:t>27</a:t>
            </a:fld>
            <a:endParaRPr lang="ru-RU"/>
          </a:p>
        </p:txBody>
      </p:sp>
    </p:spTree>
    <p:extLst>
      <p:ext uri="{BB962C8B-B14F-4D97-AF65-F5344CB8AC3E}">
        <p14:creationId xmlns:p14="http://schemas.microsoft.com/office/powerpoint/2010/main" val="281754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19753" y="195944"/>
            <a:ext cx="10746557" cy="740227"/>
          </a:xfrm>
        </p:spPr>
        <p:txBody>
          <a:bodyPr>
            <a:noAutofit/>
          </a:bodyPr>
          <a:lstStyle/>
          <a:p>
            <a:r>
              <a:rPr lang="ru-RU" sz="2700" b="1" i="1" dirty="0">
                <a:solidFill>
                  <a:srgbClr val="FF0000"/>
                </a:solidFill>
              </a:rPr>
              <a:t>Апостилирование и консульская легализация документов</a:t>
            </a:r>
            <a:r>
              <a:rPr lang="ru-RU" sz="2700" dirty="0"/>
              <a:t>  </a:t>
            </a:r>
            <a:endParaRPr lang="ru-RU" sz="2700" b="1" dirty="0">
              <a:solidFill>
                <a:srgbClr val="FF0000"/>
              </a:solidFill>
            </a:endParaRPr>
          </a:p>
        </p:txBody>
      </p:sp>
      <p:sp>
        <p:nvSpPr>
          <p:cNvPr id="5" name="Объект 4"/>
          <p:cNvSpPr>
            <a:spLocks noGrp="1"/>
          </p:cNvSpPr>
          <p:nvPr>
            <p:ph idx="1"/>
          </p:nvPr>
        </p:nvSpPr>
        <p:spPr>
          <a:xfrm>
            <a:off x="650450" y="292231"/>
            <a:ext cx="11415860" cy="6369825"/>
          </a:xfrm>
        </p:spPr>
        <p:txBody>
          <a:bodyPr>
            <a:normAutofit lnSpcReduction="10000"/>
          </a:bodyPr>
          <a:lstStyle/>
          <a:p>
            <a:pPr marL="0" lvl="0" indent="0" algn="ctr">
              <a:buNone/>
            </a:pPr>
            <a:endParaRPr lang="ru-RU" b="1" i="1" dirty="0">
              <a:solidFill>
                <a:srgbClr val="FF0000"/>
              </a:solidFill>
            </a:endParaRPr>
          </a:p>
          <a:p>
            <a:pPr marL="0" lvl="0" indent="0" algn="ctr">
              <a:buNone/>
            </a:pPr>
            <a:r>
              <a:rPr lang="ru-RU" sz="2400" b="1" i="1" dirty="0">
                <a:solidFill>
                  <a:srgbClr val="FF0000"/>
                </a:solidFill>
              </a:rPr>
              <a:t>Как узнать: нужна консульская легализация или Апостиль?</a:t>
            </a:r>
            <a:endParaRPr lang="ru-RU" sz="2400" b="1" dirty="0">
              <a:solidFill>
                <a:srgbClr val="FF0000"/>
              </a:solidFill>
            </a:endParaRPr>
          </a:p>
          <a:p>
            <a:pPr algn="just"/>
            <a:r>
              <a:rPr lang="ru-RU" sz="2100" dirty="0">
                <a:solidFill>
                  <a:schemeClr val="tx1"/>
                </a:solidFill>
              </a:rPr>
              <a:t>В любом случае самым важным источником достоверной информации является организация, в которую должен представляться легализованный документ, так как иногда даже в пределах одного государства разные органы предъявляют разные требования к легализации иностранных документов. Поэтому вам необходимо</a:t>
            </a:r>
            <a:r>
              <a:rPr lang="ru-RU" sz="2100" b="1" dirty="0">
                <a:solidFill>
                  <a:schemeClr val="tx1"/>
                </a:solidFill>
              </a:rPr>
              <a:t> </a:t>
            </a:r>
            <a:r>
              <a:rPr lang="ru-RU" sz="2100" dirty="0">
                <a:solidFill>
                  <a:schemeClr val="tx1"/>
                </a:solidFill>
              </a:rPr>
              <a:t>уточнять требования к виду легализации в органе, в который собираетесь подавать легализованный документ.</a:t>
            </a:r>
          </a:p>
          <a:p>
            <a:pPr algn="just"/>
            <a:r>
              <a:rPr lang="ru-RU" sz="2100" b="1" dirty="0">
                <a:solidFill>
                  <a:schemeClr val="tx1"/>
                </a:solidFill>
              </a:rPr>
              <a:t>Если страна</a:t>
            </a:r>
            <a:r>
              <a:rPr lang="ru-RU" sz="2100" dirty="0">
                <a:solidFill>
                  <a:schemeClr val="tx1"/>
                </a:solidFill>
              </a:rPr>
              <a:t>, в которой предполагается использовать документ, </a:t>
            </a:r>
            <a:r>
              <a:rPr lang="ru-RU" sz="2100" b="1" dirty="0">
                <a:solidFill>
                  <a:schemeClr val="tx1"/>
                </a:solidFill>
              </a:rPr>
              <a:t>является участницей Гаагской конвенции 1961 года</a:t>
            </a:r>
            <a:r>
              <a:rPr lang="ru-RU" sz="2100" dirty="0">
                <a:solidFill>
                  <a:schemeClr val="tx1"/>
                </a:solidFill>
              </a:rPr>
              <a:t> - значит нужен </a:t>
            </a:r>
            <a:r>
              <a:rPr lang="ru-RU" sz="2100" b="1" dirty="0">
                <a:solidFill>
                  <a:schemeClr val="tx1"/>
                </a:solidFill>
              </a:rPr>
              <a:t>штамп «Апостиль». </a:t>
            </a:r>
          </a:p>
          <a:p>
            <a:pPr algn="just"/>
            <a:r>
              <a:rPr lang="ru-RU" sz="2100" b="1" dirty="0">
                <a:solidFill>
                  <a:schemeClr val="tx1"/>
                </a:solidFill>
              </a:rPr>
              <a:t>Если же страна</a:t>
            </a:r>
            <a:r>
              <a:rPr lang="ru-RU" sz="2100" dirty="0">
                <a:solidFill>
                  <a:schemeClr val="tx1"/>
                </a:solidFill>
              </a:rPr>
              <a:t>, в которую вы готовите документ, </a:t>
            </a:r>
            <a:r>
              <a:rPr lang="ru-RU" sz="2100" b="1" dirty="0">
                <a:solidFill>
                  <a:schemeClr val="tx1"/>
                </a:solidFill>
              </a:rPr>
              <a:t>не является участницей Гаагской конвенции</a:t>
            </a:r>
            <a:r>
              <a:rPr lang="ru-RU" sz="2100" dirty="0">
                <a:solidFill>
                  <a:schemeClr val="tx1"/>
                </a:solidFill>
              </a:rPr>
              <a:t>, необходима </a:t>
            </a:r>
            <a:r>
              <a:rPr lang="ru-RU" sz="2100" b="1" dirty="0">
                <a:solidFill>
                  <a:schemeClr val="tx1"/>
                </a:solidFill>
              </a:rPr>
              <a:t>консульская легализация</a:t>
            </a:r>
            <a:r>
              <a:rPr lang="ru-RU" sz="2100" dirty="0">
                <a:solidFill>
                  <a:schemeClr val="tx1"/>
                </a:solidFill>
              </a:rPr>
              <a:t>. Это более сложная процедура, включающая в себя удостоверение документа в органах Министерства юстиции РК (сектор легализации), органах МИД РК, а затем в дипломатическом представительстве или консульском учреждении того государства, на территории которого предполагается его использование. При этом документ будет иметь юридическую силу на территории только той страны, отметка консульства которой на нем стоит.</a:t>
            </a:r>
            <a:r>
              <a:rPr lang="ru-RU" sz="2100" b="1" dirty="0">
                <a:solidFill>
                  <a:schemeClr val="tx1"/>
                </a:solidFill>
              </a:rPr>
              <a:t>*</a:t>
            </a:r>
          </a:p>
          <a:p>
            <a:pPr marL="0" indent="0">
              <a:buNone/>
            </a:pPr>
            <a:r>
              <a:rPr lang="ru-RU" sz="1000" dirty="0">
                <a:solidFill>
                  <a:schemeClr val="tx2"/>
                </a:solidFill>
              </a:rPr>
              <a:t>            * </a:t>
            </a:r>
            <a:r>
              <a:rPr lang="en-US" sz="1000" dirty="0">
                <a:solidFill>
                  <a:schemeClr val="tx2"/>
                </a:solidFill>
              </a:rPr>
              <a:t>https://egov.kz/cms/ru/articles/apostille</a:t>
            </a:r>
            <a:endParaRPr lang="ru-RU" sz="1000" dirty="0"/>
          </a:p>
        </p:txBody>
      </p:sp>
      <p:sp>
        <p:nvSpPr>
          <p:cNvPr id="2" name="Номер слайда 1">
            <a:extLst>
              <a:ext uri="{FF2B5EF4-FFF2-40B4-BE49-F238E27FC236}">
                <a16:creationId xmlns:a16="http://schemas.microsoft.com/office/drawing/2014/main" id="{5C5C1ABE-4CB4-4B29-9DB9-CF8085168144}"/>
              </a:ext>
            </a:extLst>
          </p:cNvPr>
          <p:cNvSpPr>
            <a:spLocks noGrp="1"/>
          </p:cNvSpPr>
          <p:nvPr>
            <p:ph type="sldNum" sz="quarter" idx="12"/>
          </p:nvPr>
        </p:nvSpPr>
        <p:spPr/>
        <p:txBody>
          <a:bodyPr/>
          <a:lstStyle/>
          <a:p>
            <a:fld id="{4F65E0F3-FF11-402E-936B-2D1DC285A156}" type="slidenum">
              <a:rPr lang="ru-RU" smtClean="0"/>
              <a:t>28</a:t>
            </a:fld>
            <a:endParaRPr lang="ru-RU"/>
          </a:p>
        </p:txBody>
      </p:sp>
    </p:spTree>
    <p:extLst>
      <p:ext uri="{BB962C8B-B14F-4D97-AF65-F5344CB8AC3E}">
        <p14:creationId xmlns:p14="http://schemas.microsoft.com/office/powerpoint/2010/main" val="927943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5740" y="113122"/>
            <a:ext cx="10689996" cy="546754"/>
          </a:xfrm>
        </p:spPr>
        <p:txBody>
          <a:bodyPr>
            <a:noAutofit/>
          </a:bodyPr>
          <a:lstStyle/>
          <a:p>
            <a:pPr algn="ctr"/>
            <a:r>
              <a:rPr lang="ru-RU" sz="2700" b="1" i="1" dirty="0">
                <a:solidFill>
                  <a:srgbClr val="FF0000"/>
                </a:solidFill>
              </a:rPr>
              <a:t>Апостилирование и консульская легализация документов</a:t>
            </a:r>
            <a:r>
              <a:rPr lang="ru-RU" sz="2700" dirty="0"/>
              <a:t>  </a:t>
            </a:r>
            <a:endParaRPr lang="ru-RU" sz="2700" b="1" dirty="0">
              <a:solidFill>
                <a:srgbClr val="FF0000"/>
              </a:solidFill>
              <a:ea typeface="Arial Unicode MS" panose="020B0604020202020204" pitchFamily="34" charset="-128"/>
              <a:cs typeface="Arial Unicode MS" panose="020B0604020202020204" pitchFamily="34" charset="-128"/>
            </a:endParaRPr>
          </a:p>
        </p:txBody>
      </p:sp>
      <p:sp>
        <p:nvSpPr>
          <p:cNvPr id="3" name="Объект 2"/>
          <p:cNvSpPr>
            <a:spLocks noGrp="1"/>
          </p:cNvSpPr>
          <p:nvPr>
            <p:ph idx="1"/>
          </p:nvPr>
        </p:nvSpPr>
        <p:spPr>
          <a:xfrm>
            <a:off x="1536569" y="659876"/>
            <a:ext cx="10388338" cy="5817124"/>
          </a:xfrm>
        </p:spPr>
        <p:txBody>
          <a:bodyPr>
            <a:normAutofit/>
          </a:bodyPr>
          <a:lstStyle/>
          <a:p>
            <a:pPr marL="0" indent="0">
              <a:buNone/>
            </a:pPr>
            <a:r>
              <a:rPr lang="ru-RU" sz="1600" b="1" dirty="0">
                <a:solidFill>
                  <a:srgbClr val="FF0000"/>
                </a:solidFill>
              </a:rPr>
              <a:t>Страны Гаагской Конвенции от 5 октября 1961 года о легализации документов (Apostille)</a:t>
            </a:r>
          </a:p>
          <a:p>
            <a:pPr marL="0" indent="0" algn="ctr">
              <a:buNone/>
            </a:pPr>
            <a:r>
              <a:rPr lang="ru-RU" sz="1600" b="1" dirty="0"/>
              <a:t>Список стран и территорий, подписавших Гаагскую Конвенцию от 5 октября 1961 года                 о легализации документов (Apostille): </a:t>
            </a:r>
          </a:p>
          <a:p>
            <a:pPr marL="0" indent="0" algn="just">
              <a:buNone/>
            </a:pPr>
            <a:endParaRPr lang="ru-RU" sz="1400" b="1" dirty="0">
              <a:solidFill>
                <a:schemeClr val="tx2"/>
              </a:solidFill>
            </a:endParaRPr>
          </a:p>
          <a:p>
            <a:pPr marL="0" indent="0">
              <a:buNone/>
            </a:pPr>
            <a:endParaRPr lang="ru-RU" dirty="0"/>
          </a:p>
        </p:txBody>
      </p:sp>
      <p:sp>
        <p:nvSpPr>
          <p:cNvPr id="4" name="Номер слайда 3">
            <a:extLst>
              <a:ext uri="{FF2B5EF4-FFF2-40B4-BE49-F238E27FC236}">
                <a16:creationId xmlns:a16="http://schemas.microsoft.com/office/drawing/2014/main" id="{4B9372FF-39AD-4E5C-AEA8-49C54C84C90E}"/>
              </a:ext>
            </a:extLst>
          </p:cNvPr>
          <p:cNvSpPr>
            <a:spLocks noGrp="1"/>
          </p:cNvSpPr>
          <p:nvPr>
            <p:ph type="sldNum" sz="quarter" idx="12"/>
          </p:nvPr>
        </p:nvSpPr>
        <p:spPr/>
        <p:txBody>
          <a:bodyPr/>
          <a:lstStyle/>
          <a:p>
            <a:fld id="{4F65E0F3-FF11-402E-936B-2D1DC285A156}" type="slidenum">
              <a:rPr lang="ru-RU" smtClean="0"/>
              <a:t>29</a:t>
            </a:fld>
            <a:endParaRPr lang="ru-RU"/>
          </a:p>
        </p:txBody>
      </p:sp>
      <p:graphicFrame>
        <p:nvGraphicFramePr>
          <p:cNvPr id="9" name="Таблица 8">
            <a:extLst>
              <a:ext uri="{FF2B5EF4-FFF2-40B4-BE49-F238E27FC236}">
                <a16:creationId xmlns:a16="http://schemas.microsoft.com/office/drawing/2014/main" id="{B0AF421F-6274-472C-97C7-E19DD43408EF}"/>
              </a:ext>
            </a:extLst>
          </p:cNvPr>
          <p:cNvGraphicFramePr>
            <a:graphicFrameLocks noGrp="1"/>
          </p:cNvGraphicFramePr>
          <p:nvPr>
            <p:extLst>
              <p:ext uri="{D42A27DB-BD31-4B8C-83A1-F6EECF244321}">
                <p14:modId xmlns:p14="http://schemas.microsoft.com/office/powerpoint/2010/main" val="323699787"/>
              </p:ext>
            </p:extLst>
          </p:nvPr>
        </p:nvGraphicFramePr>
        <p:xfrm>
          <a:off x="531812" y="1752600"/>
          <a:ext cx="11543925" cy="5071872"/>
        </p:xfrm>
        <a:graphic>
          <a:graphicData uri="http://schemas.openxmlformats.org/drawingml/2006/table">
            <a:tbl>
              <a:tblPr/>
              <a:tblGrid>
                <a:gridCol w="2758143">
                  <a:extLst>
                    <a:ext uri="{9D8B030D-6E8A-4147-A177-3AD203B41FA5}">
                      <a16:colId xmlns:a16="http://schemas.microsoft.com/office/drawing/2014/main" val="2517253111"/>
                    </a:ext>
                  </a:extLst>
                </a:gridCol>
                <a:gridCol w="4270342">
                  <a:extLst>
                    <a:ext uri="{9D8B030D-6E8A-4147-A177-3AD203B41FA5}">
                      <a16:colId xmlns:a16="http://schemas.microsoft.com/office/drawing/2014/main" val="2923963377"/>
                    </a:ext>
                  </a:extLst>
                </a:gridCol>
                <a:gridCol w="4515440">
                  <a:extLst>
                    <a:ext uri="{9D8B030D-6E8A-4147-A177-3AD203B41FA5}">
                      <a16:colId xmlns:a16="http://schemas.microsoft.com/office/drawing/2014/main" val="3817580911"/>
                    </a:ext>
                  </a:extLst>
                </a:gridCol>
              </a:tblGrid>
              <a:tr h="4901404">
                <a:tc>
                  <a:txBody>
                    <a:bodyPr/>
                    <a:lstStyle/>
                    <a:p>
                      <a:pPr rtl="0">
                        <a:lnSpc>
                          <a:spcPct val="115000"/>
                        </a:lnSpc>
                      </a:pPr>
                      <a:r>
                        <a:rPr lang="ru-RU" sz="2200" dirty="0">
                          <a:solidFill>
                            <a:srgbClr val="FF0000"/>
                          </a:solidFill>
                          <a:effectLst/>
                          <a:latin typeface="+mj-lt"/>
                        </a:rPr>
                        <a:t>Австралия</a:t>
                      </a:r>
                    </a:p>
                    <a:p>
                      <a:pPr rtl="0">
                        <a:lnSpc>
                          <a:spcPct val="115000"/>
                        </a:lnSpc>
                      </a:pPr>
                      <a:r>
                        <a:rPr lang="ru-RU" sz="2200" dirty="0">
                          <a:solidFill>
                            <a:srgbClr val="FF0000"/>
                          </a:solidFill>
                          <a:effectLst/>
                          <a:latin typeface="+mj-lt"/>
                        </a:rPr>
                        <a:t>Австрия</a:t>
                      </a:r>
                    </a:p>
                    <a:p>
                      <a:pPr rtl="0">
                        <a:lnSpc>
                          <a:spcPct val="115000"/>
                        </a:lnSpc>
                      </a:pPr>
                      <a:r>
                        <a:rPr lang="ru-RU" sz="2200" dirty="0">
                          <a:solidFill>
                            <a:srgbClr val="FF0000"/>
                          </a:solidFill>
                          <a:effectLst/>
                          <a:latin typeface="+mj-lt"/>
                        </a:rPr>
                        <a:t>Азербайджан</a:t>
                      </a:r>
                    </a:p>
                    <a:p>
                      <a:pPr rtl="0">
                        <a:lnSpc>
                          <a:spcPct val="115000"/>
                        </a:lnSpc>
                      </a:pPr>
                      <a:r>
                        <a:rPr lang="ru-RU" sz="2200" dirty="0">
                          <a:solidFill>
                            <a:srgbClr val="FF0000"/>
                          </a:solidFill>
                          <a:effectLst/>
                          <a:latin typeface="+mj-lt"/>
                        </a:rPr>
                        <a:t>Албания</a:t>
                      </a:r>
                    </a:p>
                    <a:p>
                      <a:pPr rtl="0">
                        <a:lnSpc>
                          <a:spcPct val="115000"/>
                        </a:lnSpc>
                      </a:pPr>
                      <a:r>
                        <a:rPr lang="ru-RU" sz="2200" dirty="0">
                          <a:solidFill>
                            <a:srgbClr val="FF0000"/>
                          </a:solidFill>
                          <a:effectLst/>
                          <a:latin typeface="+mj-lt"/>
                        </a:rPr>
                        <a:t>Андорра</a:t>
                      </a:r>
                    </a:p>
                    <a:p>
                      <a:pPr rtl="0">
                        <a:lnSpc>
                          <a:spcPct val="115000"/>
                        </a:lnSpc>
                      </a:pPr>
                      <a:r>
                        <a:rPr lang="ru-RU" sz="2200" dirty="0">
                          <a:solidFill>
                            <a:srgbClr val="FF0000"/>
                          </a:solidFill>
                          <a:effectLst/>
                          <a:latin typeface="+mj-lt"/>
                        </a:rPr>
                        <a:t>Антигуа и Барбуда</a:t>
                      </a:r>
                    </a:p>
                    <a:p>
                      <a:pPr rtl="0">
                        <a:lnSpc>
                          <a:spcPct val="115000"/>
                        </a:lnSpc>
                      </a:pPr>
                      <a:r>
                        <a:rPr lang="ru-RU" sz="2200" dirty="0">
                          <a:solidFill>
                            <a:srgbClr val="FF0000"/>
                          </a:solidFill>
                          <a:effectLst/>
                          <a:latin typeface="+mj-lt"/>
                        </a:rPr>
                        <a:t>Аргентина</a:t>
                      </a:r>
                    </a:p>
                    <a:p>
                      <a:pPr rtl="0">
                        <a:lnSpc>
                          <a:spcPct val="115000"/>
                        </a:lnSpc>
                      </a:pPr>
                      <a:r>
                        <a:rPr lang="ru-RU" sz="2200" dirty="0">
                          <a:solidFill>
                            <a:srgbClr val="FF0000"/>
                          </a:solidFill>
                          <a:effectLst/>
                          <a:latin typeface="+mj-lt"/>
                        </a:rPr>
                        <a:t>Армения</a:t>
                      </a:r>
                    </a:p>
                    <a:p>
                      <a:pPr marL="0" marR="0" lvl="0" indent="0" algn="l" defTabSz="457200" rtl="0" eaLnBrk="1" fontAlgn="auto" latinLnBrk="0" hangingPunct="1">
                        <a:lnSpc>
                          <a:spcPct val="115000"/>
                        </a:lnSpc>
                        <a:spcBef>
                          <a:spcPts val="0"/>
                        </a:spcBef>
                        <a:spcAft>
                          <a:spcPts val="0"/>
                        </a:spcAft>
                        <a:buClrTx/>
                        <a:buSzTx/>
                        <a:buFontTx/>
                        <a:buNone/>
                        <a:tabLst/>
                        <a:defRPr/>
                      </a:pPr>
                      <a:r>
                        <a:rPr lang="ru-RU" sz="2200" dirty="0">
                          <a:solidFill>
                            <a:srgbClr val="FF0000"/>
                          </a:solidFill>
                          <a:effectLst/>
                          <a:latin typeface="+mj-lt"/>
                        </a:rPr>
                        <a:t>Аруба (Нид.)</a:t>
                      </a:r>
                    </a:p>
                    <a:p>
                      <a:pPr rtl="0">
                        <a:lnSpc>
                          <a:spcPct val="115000"/>
                        </a:lnSpc>
                      </a:pPr>
                      <a:r>
                        <a:rPr lang="ru-RU" sz="2200" dirty="0">
                          <a:solidFill>
                            <a:srgbClr val="FF0000"/>
                          </a:solidFill>
                          <a:effectLst/>
                          <a:latin typeface="+mj-lt"/>
                        </a:rPr>
                        <a:t>Багамы</a:t>
                      </a:r>
                    </a:p>
                    <a:p>
                      <a:pPr rtl="0">
                        <a:lnSpc>
                          <a:spcPct val="115000"/>
                        </a:lnSpc>
                      </a:pPr>
                      <a:r>
                        <a:rPr lang="ru-RU" sz="2200" dirty="0">
                          <a:solidFill>
                            <a:srgbClr val="FF0000"/>
                          </a:solidFill>
                          <a:effectLst/>
                          <a:latin typeface="+mj-lt"/>
                        </a:rPr>
                        <a:t>Барбадос</a:t>
                      </a:r>
                    </a:p>
                    <a:p>
                      <a:pPr marL="0" marR="0" lvl="0" indent="0" algn="l" defTabSz="457200" rtl="0" eaLnBrk="1" fontAlgn="auto" latinLnBrk="0" hangingPunct="1">
                        <a:lnSpc>
                          <a:spcPct val="115000"/>
                        </a:lnSpc>
                        <a:spcBef>
                          <a:spcPts val="0"/>
                        </a:spcBef>
                        <a:spcAft>
                          <a:spcPts val="0"/>
                        </a:spcAft>
                        <a:buClrTx/>
                        <a:buSzTx/>
                        <a:buFontTx/>
                        <a:buNone/>
                        <a:tabLst/>
                        <a:defRPr/>
                      </a:pPr>
                      <a:r>
                        <a:rPr lang="ru-RU" sz="2200" dirty="0">
                          <a:solidFill>
                            <a:srgbClr val="FF0000"/>
                          </a:solidFill>
                          <a:effectLst/>
                          <a:latin typeface="+mj-lt"/>
                        </a:rPr>
                        <a:t>Бахрейн</a:t>
                      </a:r>
                    </a:p>
                    <a:p>
                      <a:pPr marL="0" marR="0" lvl="0" indent="0" algn="l" defTabSz="457200" rtl="0" eaLnBrk="1" fontAlgn="auto" latinLnBrk="0" hangingPunct="1">
                        <a:lnSpc>
                          <a:spcPct val="115000"/>
                        </a:lnSpc>
                        <a:spcBef>
                          <a:spcPts val="0"/>
                        </a:spcBef>
                        <a:spcAft>
                          <a:spcPts val="0"/>
                        </a:spcAft>
                        <a:buClrTx/>
                        <a:buSzTx/>
                        <a:buFontTx/>
                        <a:buNone/>
                        <a:tabLst/>
                        <a:defRPr/>
                      </a:pPr>
                      <a:r>
                        <a:rPr lang="ru-RU" sz="2200" dirty="0">
                          <a:solidFill>
                            <a:srgbClr val="FF0000"/>
                          </a:solidFill>
                          <a:effectLst/>
                          <a:latin typeface="+mj-lt"/>
                        </a:rPr>
                        <a:t>Белиз</a:t>
                      </a:r>
                    </a:p>
                  </a:txBody>
                  <a:tcPr marL="38100" marR="38100" marT="38100" marB="3810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a:lnSpc>
                          <a:spcPct val="115000"/>
                        </a:lnSpc>
                      </a:pPr>
                      <a:r>
                        <a:rPr lang="ru-RU" sz="2200" dirty="0">
                          <a:solidFill>
                            <a:srgbClr val="FF0000"/>
                          </a:solidFill>
                          <a:effectLst/>
                          <a:latin typeface="+mj-lt"/>
                        </a:rPr>
                        <a:t>Белоруссия</a:t>
                      </a:r>
                    </a:p>
                    <a:p>
                      <a:pPr rtl="0">
                        <a:lnSpc>
                          <a:spcPct val="115000"/>
                        </a:lnSpc>
                      </a:pPr>
                      <a:r>
                        <a:rPr lang="ru-RU" sz="2200" dirty="0">
                          <a:solidFill>
                            <a:srgbClr val="FF0000"/>
                          </a:solidFill>
                          <a:effectLst/>
                          <a:latin typeface="+mj-lt"/>
                        </a:rPr>
                        <a:t>Бельгия</a:t>
                      </a:r>
                    </a:p>
                    <a:p>
                      <a:pPr rtl="0">
                        <a:lnSpc>
                          <a:spcPct val="115000"/>
                        </a:lnSpc>
                      </a:pPr>
                      <a:r>
                        <a:rPr lang="ru-RU" sz="2200" dirty="0">
                          <a:solidFill>
                            <a:srgbClr val="FF0000"/>
                          </a:solidFill>
                          <a:effectLst/>
                          <a:latin typeface="+mj-lt"/>
                        </a:rPr>
                        <a:t>Бермудские о-ва (Брит.)</a:t>
                      </a:r>
                    </a:p>
                    <a:p>
                      <a:pPr rtl="0">
                        <a:lnSpc>
                          <a:spcPct val="115000"/>
                        </a:lnSpc>
                      </a:pPr>
                      <a:r>
                        <a:rPr lang="ru-RU" sz="2200" dirty="0">
                          <a:solidFill>
                            <a:srgbClr val="FF0000"/>
                          </a:solidFill>
                          <a:effectLst/>
                          <a:latin typeface="+mj-lt"/>
                        </a:rPr>
                        <a:t>Болгария</a:t>
                      </a:r>
                    </a:p>
                    <a:p>
                      <a:pPr rtl="0">
                        <a:lnSpc>
                          <a:spcPct val="115000"/>
                        </a:lnSpc>
                      </a:pPr>
                      <a:r>
                        <a:rPr lang="ru-RU" sz="2200" dirty="0">
                          <a:solidFill>
                            <a:srgbClr val="FF0000"/>
                          </a:solidFill>
                          <a:effectLst/>
                          <a:latin typeface="+mj-lt"/>
                        </a:rPr>
                        <a:t>Босния и Герцеговина</a:t>
                      </a:r>
                    </a:p>
                    <a:p>
                      <a:pPr marL="0" marR="0" lvl="0" indent="0" algn="l" defTabSz="457200" rtl="0" eaLnBrk="1" fontAlgn="auto" latinLnBrk="0" hangingPunct="1">
                        <a:lnSpc>
                          <a:spcPct val="115000"/>
                        </a:lnSpc>
                        <a:spcBef>
                          <a:spcPts val="0"/>
                        </a:spcBef>
                        <a:spcAft>
                          <a:spcPts val="0"/>
                        </a:spcAft>
                        <a:buClrTx/>
                        <a:buSzTx/>
                        <a:buFontTx/>
                        <a:buNone/>
                        <a:tabLst/>
                        <a:defRPr/>
                      </a:pPr>
                      <a:r>
                        <a:rPr lang="ru-RU" sz="2200" dirty="0">
                          <a:solidFill>
                            <a:srgbClr val="FF0000"/>
                          </a:solidFill>
                          <a:effectLst/>
                          <a:latin typeface="+mj-lt"/>
                        </a:rPr>
                        <a:t>Ботсвана</a:t>
                      </a:r>
                    </a:p>
                    <a:p>
                      <a:pPr rtl="0">
                        <a:lnSpc>
                          <a:spcPct val="115000"/>
                        </a:lnSpc>
                      </a:pPr>
                      <a:r>
                        <a:rPr lang="ru-RU" sz="2200" dirty="0">
                          <a:solidFill>
                            <a:srgbClr val="FF0000"/>
                          </a:solidFill>
                          <a:effectLst/>
                          <a:latin typeface="+mj-lt"/>
                        </a:rPr>
                        <a:t>Британская Антарктическая территория (Брит.)</a:t>
                      </a:r>
                    </a:p>
                    <a:p>
                      <a:pPr rtl="0">
                        <a:lnSpc>
                          <a:spcPct val="115000"/>
                        </a:lnSpc>
                      </a:pPr>
                      <a:r>
                        <a:rPr lang="ru-RU" sz="2200" b="0" i="0" u="none" strike="noStrike" dirty="0">
                          <a:solidFill>
                            <a:srgbClr val="FF0000"/>
                          </a:solidFill>
                          <a:effectLst/>
                          <a:latin typeface="+mj-lt"/>
                        </a:rPr>
                        <a:t>Британские Виргинские о-ва (Брит.)</a:t>
                      </a:r>
                      <a:r>
                        <a:rPr lang="ru-RU" sz="2200" dirty="0">
                          <a:solidFill>
                            <a:srgbClr val="FF0000"/>
                          </a:solidFill>
                          <a:effectLst/>
                          <a:latin typeface="+mj-lt"/>
                        </a:rPr>
                        <a:t> </a:t>
                      </a:r>
                    </a:p>
                    <a:p>
                      <a:pPr rtl="0">
                        <a:lnSpc>
                          <a:spcPct val="115000"/>
                        </a:lnSpc>
                      </a:pPr>
                      <a:r>
                        <a:rPr lang="ru-RU" sz="2200" dirty="0">
                          <a:solidFill>
                            <a:srgbClr val="FF0000"/>
                          </a:solidFill>
                          <a:effectLst/>
                          <a:latin typeface="+mj-lt"/>
                        </a:rPr>
                        <a:t>Бруней Дарусалам</a:t>
                      </a:r>
                    </a:p>
                    <a:p>
                      <a:pPr rtl="0">
                        <a:lnSpc>
                          <a:spcPct val="115000"/>
                        </a:lnSpc>
                      </a:pPr>
                      <a:r>
                        <a:rPr lang="ru-RU" sz="2200" dirty="0">
                          <a:solidFill>
                            <a:srgbClr val="FF0000"/>
                          </a:solidFill>
                          <a:effectLst/>
                          <a:latin typeface="+mj-lt"/>
                        </a:rPr>
                        <a:t>Бурунди</a:t>
                      </a:r>
                    </a:p>
                    <a:p>
                      <a:pPr rtl="0">
                        <a:lnSpc>
                          <a:spcPct val="115000"/>
                        </a:lnSpc>
                      </a:pPr>
                      <a:r>
                        <a:rPr lang="ru-RU" sz="2200" dirty="0">
                          <a:solidFill>
                            <a:srgbClr val="FF0000"/>
                          </a:solidFill>
                          <a:effectLst/>
                          <a:latin typeface="+mj-lt"/>
                        </a:rPr>
                        <a:t>Вануату</a:t>
                      </a:r>
                      <a:endParaRPr lang="ru-RU" sz="2200" b="0" i="0" u="none" strike="noStrike" dirty="0">
                        <a:solidFill>
                          <a:srgbClr val="FF0000"/>
                        </a:solidFill>
                        <a:effectLst/>
                        <a:latin typeface="+mj-lt"/>
                      </a:endParaRPr>
                    </a:p>
                  </a:txBody>
                  <a:tcPr marL="38100" marR="38100" marT="38100" marB="3810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a:lnSpc>
                          <a:spcPct val="115000"/>
                        </a:lnSpc>
                      </a:pPr>
                      <a:r>
                        <a:rPr lang="ru-RU" sz="2200" dirty="0">
                          <a:solidFill>
                            <a:srgbClr val="FF0000"/>
                          </a:solidFill>
                          <a:effectLst/>
                          <a:latin typeface="+mj-lt"/>
                        </a:rPr>
                        <a:t>Великобритания и подчиненные ей территории</a:t>
                      </a:r>
                    </a:p>
                    <a:p>
                      <a:pPr rtl="0">
                        <a:lnSpc>
                          <a:spcPct val="115000"/>
                        </a:lnSpc>
                      </a:pPr>
                      <a:r>
                        <a:rPr lang="ru-RU" sz="2200" dirty="0">
                          <a:solidFill>
                            <a:srgbClr val="FF0000"/>
                          </a:solidFill>
                          <a:effectLst/>
                          <a:latin typeface="+mj-lt"/>
                        </a:rPr>
                        <a:t>Венгрия</a:t>
                      </a:r>
                    </a:p>
                    <a:p>
                      <a:pPr algn="l" rtl="0">
                        <a:lnSpc>
                          <a:spcPct val="115000"/>
                        </a:lnSpc>
                      </a:pPr>
                      <a:r>
                        <a:rPr lang="ru-RU" sz="2200" b="0" i="0" u="none" strike="noStrike" dirty="0">
                          <a:solidFill>
                            <a:srgbClr val="FF0000"/>
                          </a:solidFill>
                          <a:effectLst/>
                          <a:latin typeface="+mj-lt"/>
                        </a:rPr>
                        <a:t>Венесуэла</a:t>
                      </a:r>
                    </a:p>
                    <a:p>
                      <a:pPr rtl="0">
                        <a:lnSpc>
                          <a:spcPct val="115000"/>
                        </a:lnSpc>
                      </a:pPr>
                      <a:r>
                        <a:rPr lang="ru-RU" sz="2200" dirty="0">
                          <a:solidFill>
                            <a:srgbClr val="FF0000"/>
                          </a:solidFill>
                          <a:effectLst/>
                          <a:latin typeface="+mj-lt"/>
                        </a:rPr>
                        <a:t>Виргинские о-ва (США)</a:t>
                      </a:r>
                    </a:p>
                    <a:p>
                      <a:pPr algn="l" rtl="0">
                        <a:lnSpc>
                          <a:spcPct val="115000"/>
                        </a:lnSpc>
                      </a:pPr>
                      <a:r>
                        <a:rPr lang="ru-RU" sz="2200" b="0" i="0" u="none" strike="noStrike" dirty="0">
                          <a:solidFill>
                            <a:srgbClr val="FF0000"/>
                          </a:solidFill>
                          <a:effectLst/>
                          <a:latin typeface="+mj-lt"/>
                        </a:rPr>
                        <a:t>Восточное Самоа (США)</a:t>
                      </a:r>
                    </a:p>
                    <a:p>
                      <a:pPr rtl="0"/>
                      <a:r>
                        <a:rPr lang="ru-RU" sz="2200" dirty="0">
                          <a:solidFill>
                            <a:srgbClr val="FF0000"/>
                          </a:solidFill>
                          <a:effectLst/>
                        </a:rPr>
                        <a:t>Гваделупа (Фр.)</a:t>
                      </a:r>
                    </a:p>
                    <a:p>
                      <a:pPr rtl="0"/>
                      <a:r>
                        <a:rPr lang="ru-RU" sz="2200" dirty="0">
                          <a:solidFill>
                            <a:srgbClr val="FF0000"/>
                          </a:solidFill>
                          <a:effectLst/>
                        </a:rPr>
                        <a:t>Гвиана (Фр.)</a:t>
                      </a:r>
                    </a:p>
                    <a:p>
                      <a:pPr rtl="0"/>
                      <a:r>
                        <a:rPr lang="ru-RU" sz="2200" dirty="0">
                          <a:solidFill>
                            <a:srgbClr val="FF0000"/>
                          </a:solidFill>
                          <a:effectLst/>
                        </a:rPr>
                        <a:t>Германия</a:t>
                      </a:r>
                    </a:p>
                    <a:p>
                      <a:pPr rtl="0"/>
                      <a:r>
                        <a:rPr lang="ru-RU" sz="2200" dirty="0">
                          <a:solidFill>
                            <a:srgbClr val="FF0000"/>
                          </a:solidFill>
                          <a:effectLst/>
                        </a:rPr>
                        <a:t>Гернси (Брит.)</a:t>
                      </a:r>
                    </a:p>
                    <a:p>
                      <a:pPr rtl="0"/>
                      <a:r>
                        <a:rPr lang="ru-RU" sz="2200" dirty="0">
                          <a:solidFill>
                            <a:srgbClr val="FF0000"/>
                          </a:solidFill>
                          <a:effectLst/>
                        </a:rPr>
                        <a:t>Гибралтар (Брит.)</a:t>
                      </a:r>
                    </a:p>
                    <a:p>
                      <a:pPr rtl="0"/>
                      <a:r>
                        <a:rPr lang="ru-RU" sz="2200" b="0" i="0" u="none" strike="noStrike" kern="1200" dirty="0">
                          <a:solidFill>
                            <a:srgbClr val="FF0000"/>
                          </a:solidFill>
                          <a:effectLst/>
                          <a:latin typeface="+mn-lt"/>
                          <a:ea typeface="+mn-ea"/>
                          <a:cs typeface="+mn-cs"/>
                        </a:rPr>
                        <a:t>Гондурас</a:t>
                      </a:r>
                      <a:endParaRPr lang="ru-RU" sz="2200" b="0" i="0" u="none" strike="noStrike" dirty="0">
                        <a:solidFill>
                          <a:srgbClr val="FF0000"/>
                        </a:solidFill>
                        <a:effectLst/>
                      </a:endParaRPr>
                    </a:p>
                    <a:p>
                      <a:pPr rtl="0"/>
                      <a:r>
                        <a:rPr lang="ru-RU" sz="2200" b="0" i="0" u="none" strike="noStrike" kern="1200" dirty="0">
                          <a:solidFill>
                            <a:srgbClr val="FF0000"/>
                          </a:solidFill>
                          <a:effectLst/>
                          <a:latin typeface="+mn-lt"/>
                          <a:ea typeface="+mn-ea"/>
                          <a:cs typeface="+mn-cs"/>
                        </a:rPr>
                        <a:t>Гонконг (особый адм. район </a:t>
                      </a:r>
                    </a:p>
                    <a:p>
                      <a:pPr rtl="0"/>
                      <a:r>
                        <a:rPr lang="ru-RU" sz="2200" b="0" i="0" u="none" strike="noStrike" kern="1200" dirty="0">
                          <a:solidFill>
                            <a:srgbClr val="FF0000"/>
                          </a:solidFill>
                          <a:effectLst/>
                          <a:latin typeface="+mn-lt"/>
                          <a:ea typeface="+mn-ea"/>
                          <a:cs typeface="+mn-cs"/>
                        </a:rPr>
                        <a:t>Китая Сянган)*</a:t>
                      </a:r>
                      <a:endParaRPr lang="ru-RU" sz="2200" b="0" i="0" u="none" strike="noStrike" dirty="0">
                        <a:solidFill>
                          <a:srgbClr val="FF0000"/>
                        </a:solidFill>
                        <a:effectLst/>
                        <a:latin typeface="+mj-lt"/>
                      </a:endParaRPr>
                    </a:p>
                  </a:txBody>
                  <a:tcPr marL="38100" marR="38100" marT="38100" marB="3810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077740"/>
                  </a:ext>
                </a:extLst>
              </a:tr>
            </a:tbl>
          </a:graphicData>
        </a:graphic>
      </p:graphicFrame>
    </p:spTree>
    <p:extLst>
      <p:ext uri="{BB962C8B-B14F-4D97-AF65-F5344CB8AC3E}">
        <p14:creationId xmlns:p14="http://schemas.microsoft.com/office/powerpoint/2010/main" val="369076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0008" y="131975"/>
            <a:ext cx="10435471" cy="707011"/>
          </a:xfrm>
        </p:spPr>
        <p:txBody>
          <a:bodyPr>
            <a:noAutofit/>
          </a:bodyPr>
          <a:lstStyle/>
          <a:p>
            <a:pPr algn="ctr"/>
            <a:r>
              <a:rPr lang="ru-RU" sz="2700" b="1" dirty="0">
                <a:solidFill>
                  <a:srgbClr val="FF0000"/>
                </a:solidFill>
              </a:rPr>
              <a:t>Апостилирование и консульская легализация документов</a:t>
            </a:r>
            <a:endParaRPr lang="ru-RU" sz="2700" b="1" dirty="0">
              <a:solidFill>
                <a:srgbClr val="FF0000"/>
              </a:solidFill>
              <a:latin typeface="Arial Black" panose="020B0A04020102020204" pitchFamily="34" charset="0"/>
              <a:ea typeface="Arial Unicode MS" panose="020B0604020202020204" pitchFamily="34" charset="-128"/>
              <a:cs typeface="Arial Unicode MS" panose="020B0604020202020204" pitchFamily="34" charset="-128"/>
            </a:endParaRPr>
          </a:p>
        </p:txBody>
      </p:sp>
      <p:sp>
        <p:nvSpPr>
          <p:cNvPr id="4" name="Объект 3">
            <a:extLst>
              <a:ext uri="{FF2B5EF4-FFF2-40B4-BE49-F238E27FC236}">
                <a16:creationId xmlns:a16="http://schemas.microsoft.com/office/drawing/2014/main" id="{B32C2C2E-36F6-4432-B6BB-C963E2BE5D30}"/>
              </a:ext>
            </a:extLst>
          </p:cNvPr>
          <p:cNvSpPr>
            <a:spLocks noGrp="1"/>
          </p:cNvSpPr>
          <p:nvPr>
            <p:ph idx="1"/>
          </p:nvPr>
        </p:nvSpPr>
        <p:spPr>
          <a:xfrm>
            <a:off x="622169" y="716436"/>
            <a:ext cx="11569831" cy="6141563"/>
          </a:xfrm>
        </p:spPr>
        <p:txBody>
          <a:bodyPr>
            <a:normAutofit fontScale="62500" lnSpcReduction="20000"/>
          </a:bodyPr>
          <a:lstStyle/>
          <a:p>
            <a:pPr marL="0" indent="0" algn="ctr">
              <a:buNone/>
            </a:pPr>
            <a:r>
              <a:rPr lang="ru-RU" sz="4200" b="1" dirty="0">
                <a:solidFill>
                  <a:srgbClr val="FF0000"/>
                </a:solidFill>
              </a:rPr>
              <a:t>Форма Апостиля:</a:t>
            </a:r>
          </a:p>
          <a:p>
            <a:pPr marL="0" indent="0" algn="ctr">
              <a:buNone/>
            </a:pPr>
            <a:r>
              <a:rPr lang="ru-RU" sz="2900" b="1" dirty="0">
                <a:solidFill>
                  <a:schemeClr val="tx1"/>
                </a:solidFill>
              </a:rPr>
              <a:t>       </a:t>
            </a:r>
            <a:r>
              <a:rPr lang="ru-RU" sz="3800" b="1" dirty="0">
                <a:solidFill>
                  <a:schemeClr val="tx1"/>
                </a:solidFill>
              </a:rPr>
              <a:t>Текст Апостиля должен содержать следующие реквизиты: </a:t>
            </a:r>
          </a:p>
          <a:p>
            <a:r>
              <a:rPr lang="ru-RU" sz="3800" b="1" dirty="0">
                <a:solidFill>
                  <a:schemeClr val="tx1"/>
                </a:solidFill>
              </a:rPr>
              <a:t>Наименование государства, выдавшего Апостиль</a:t>
            </a:r>
          </a:p>
          <a:p>
            <a:r>
              <a:rPr lang="ru-RU" sz="3800" b="1" dirty="0">
                <a:solidFill>
                  <a:schemeClr val="tx1"/>
                </a:solidFill>
              </a:rPr>
              <a:t>Фамилия лица, подписавшего удостоверяемый Апостилем документ</a:t>
            </a:r>
          </a:p>
          <a:p>
            <a:r>
              <a:rPr lang="ru-RU" sz="3800" b="1" dirty="0">
                <a:solidFill>
                  <a:schemeClr val="tx1"/>
                </a:solidFill>
              </a:rPr>
              <a:t>Должность лица, подписавшего удостоверяемый Апостилем документ</a:t>
            </a:r>
          </a:p>
          <a:p>
            <a:r>
              <a:rPr lang="ru-RU" sz="3800" b="1" dirty="0">
                <a:solidFill>
                  <a:schemeClr val="tx1"/>
                </a:solidFill>
              </a:rPr>
              <a:t>Наименование учреждения, печатью/штампом которого скреплён документ, удостоверяемый Апостилем</a:t>
            </a:r>
          </a:p>
          <a:p>
            <a:r>
              <a:rPr lang="ru-RU" sz="3800" b="1" dirty="0">
                <a:solidFill>
                  <a:schemeClr val="tx1"/>
                </a:solidFill>
              </a:rPr>
              <a:t>Название города, в котором проставлен Апостиль</a:t>
            </a:r>
          </a:p>
          <a:p>
            <a:r>
              <a:rPr lang="ru-RU" sz="3800" b="1" dirty="0">
                <a:solidFill>
                  <a:schemeClr val="tx1"/>
                </a:solidFill>
              </a:rPr>
              <a:t>Дата проставления Апостиля</a:t>
            </a:r>
          </a:p>
          <a:p>
            <a:r>
              <a:rPr lang="ru-RU" sz="3800" b="1" dirty="0">
                <a:solidFill>
                  <a:schemeClr val="tx1"/>
                </a:solidFill>
              </a:rPr>
              <a:t>Название органа, проставившего Апостиль</a:t>
            </a:r>
          </a:p>
          <a:p>
            <a:r>
              <a:rPr lang="ru-RU" sz="3800" b="1" dirty="0">
                <a:solidFill>
                  <a:schemeClr val="tx1"/>
                </a:solidFill>
              </a:rPr>
              <a:t>Номер Апостиля</a:t>
            </a:r>
          </a:p>
          <a:p>
            <a:r>
              <a:rPr lang="ru-RU" sz="3800" b="1" dirty="0">
                <a:solidFill>
                  <a:schemeClr val="tx1"/>
                </a:solidFill>
              </a:rPr>
              <a:t>Печать/штамп учреждения, проставившего Апостиль</a:t>
            </a:r>
          </a:p>
          <a:p>
            <a:r>
              <a:rPr lang="ru-RU" sz="3800" b="1" dirty="0">
                <a:solidFill>
                  <a:schemeClr val="tx1"/>
                </a:solidFill>
              </a:rPr>
              <a:t>Подпись должностного лица, проставившего Апостиль*</a:t>
            </a:r>
          </a:p>
          <a:p>
            <a:pPr marL="0" indent="0" algn="just">
              <a:buNone/>
            </a:pPr>
            <a:r>
              <a:rPr lang="en-US" sz="1600" b="1" dirty="0">
                <a:solidFill>
                  <a:schemeClr val="tx2"/>
                </a:solidFill>
              </a:rPr>
              <a:t>               </a:t>
            </a:r>
            <a:r>
              <a:rPr lang="ru-RU" sz="1600" b="1" dirty="0">
                <a:solidFill>
                  <a:schemeClr val="tx2"/>
                </a:solidFill>
              </a:rPr>
              <a:t>*</a:t>
            </a:r>
            <a:r>
              <a:rPr lang="en-US" sz="1600" b="1" dirty="0">
                <a:solidFill>
                  <a:schemeClr val="tx2"/>
                </a:solidFill>
              </a:rPr>
              <a:t> https://ru.wikipedia. org/wiki/</a:t>
            </a:r>
            <a:r>
              <a:rPr lang="ru-RU" sz="1600" b="1" dirty="0">
                <a:solidFill>
                  <a:schemeClr val="tx2"/>
                </a:solidFill>
              </a:rPr>
              <a:t>Апостиль</a:t>
            </a:r>
            <a:endParaRPr lang="ru-RU" sz="1600" dirty="0"/>
          </a:p>
          <a:p>
            <a:pPr algn="just"/>
            <a:endParaRPr lang="ru-RU" sz="800" b="1" dirty="0">
              <a:solidFill>
                <a:schemeClr val="tx1"/>
              </a:solidFill>
            </a:endParaRPr>
          </a:p>
          <a:p>
            <a:pPr marL="0" indent="0">
              <a:buNone/>
            </a:pPr>
            <a:endParaRPr lang="ru-RU" dirty="0"/>
          </a:p>
        </p:txBody>
      </p:sp>
      <p:sp>
        <p:nvSpPr>
          <p:cNvPr id="3" name="Номер слайда 2">
            <a:extLst>
              <a:ext uri="{FF2B5EF4-FFF2-40B4-BE49-F238E27FC236}">
                <a16:creationId xmlns:a16="http://schemas.microsoft.com/office/drawing/2014/main" id="{3F8E5D55-658C-490D-B8B4-683955E95A30}"/>
              </a:ext>
            </a:extLst>
          </p:cNvPr>
          <p:cNvSpPr>
            <a:spLocks noGrp="1"/>
          </p:cNvSpPr>
          <p:nvPr>
            <p:ph type="sldNum" sz="quarter" idx="12"/>
          </p:nvPr>
        </p:nvSpPr>
        <p:spPr/>
        <p:txBody>
          <a:bodyPr/>
          <a:lstStyle/>
          <a:p>
            <a:fld id="{4F65E0F3-FF11-402E-936B-2D1DC285A156}" type="slidenum">
              <a:rPr lang="ru-RU" smtClean="0"/>
              <a:t>3</a:t>
            </a:fld>
            <a:endParaRPr lang="ru-RU"/>
          </a:p>
        </p:txBody>
      </p:sp>
    </p:spTree>
    <p:extLst>
      <p:ext uri="{BB962C8B-B14F-4D97-AF65-F5344CB8AC3E}">
        <p14:creationId xmlns:p14="http://schemas.microsoft.com/office/powerpoint/2010/main" val="4202925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6887" y="216816"/>
            <a:ext cx="10972800" cy="570966"/>
          </a:xfrm>
        </p:spPr>
        <p:txBody>
          <a:bodyPr>
            <a:noAutofit/>
          </a:bodyPr>
          <a:lstStyle/>
          <a:p>
            <a:pPr algn="ctr"/>
            <a:r>
              <a:rPr lang="ru-RU" sz="2700" b="1" i="1" dirty="0">
                <a:solidFill>
                  <a:srgbClr val="FF0000"/>
                </a:solidFill>
              </a:rPr>
              <a:t>Апостилирование и консульская легализация документов</a:t>
            </a:r>
            <a:r>
              <a:rPr lang="ru-RU" sz="2700" dirty="0"/>
              <a:t>  </a:t>
            </a:r>
            <a:endParaRPr lang="ru-RU" sz="2700" b="1" dirty="0">
              <a:solidFill>
                <a:srgbClr val="C00000"/>
              </a:solidFill>
            </a:endParaRPr>
          </a:p>
        </p:txBody>
      </p:sp>
      <p:sp>
        <p:nvSpPr>
          <p:cNvPr id="3" name="Объект 2"/>
          <p:cNvSpPr>
            <a:spLocks noGrp="1"/>
          </p:cNvSpPr>
          <p:nvPr>
            <p:ph idx="1"/>
          </p:nvPr>
        </p:nvSpPr>
        <p:spPr>
          <a:xfrm>
            <a:off x="1140822" y="787783"/>
            <a:ext cx="10972799" cy="5591246"/>
          </a:xfrm>
        </p:spPr>
        <p:txBody>
          <a:bodyPr>
            <a:normAutofit/>
          </a:bodyPr>
          <a:lstStyle/>
          <a:p>
            <a:pPr marL="0" indent="0">
              <a:buNone/>
            </a:pPr>
            <a:r>
              <a:rPr lang="ru-RU" b="1" dirty="0">
                <a:solidFill>
                  <a:srgbClr val="FF0000"/>
                </a:solidFill>
              </a:rPr>
              <a:t>     Страны Гаагской Конвенции от 5 октября 1961 года о легализации документов (Apostille)</a:t>
            </a:r>
          </a:p>
          <a:p>
            <a:pPr marL="0" indent="0" algn="ctr">
              <a:buNone/>
            </a:pPr>
            <a:r>
              <a:rPr lang="ru-RU" b="1" dirty="0"/>
              <a:t>Список стран и территорий, подписавших Гаагскую Конвенцию от 5 октября 1961 года                 о легализации документов (Apostille): </a:t>
            </a:r>
          </a:p>
          <a:p>
            <a:pPr marL="0" indent="0" algn="just">
              <a:buNone/>
            </a:pPr>
            <a:endParaRPr lang="ru-RU" b="1" dirty="0"/>
          </a:p>
          <a:p>
            <a:pPr marL="0" indent="0">
              <a:buNone/>
            </a:pPr>
            <a:endParaRPr lang="ru-RU" dirty="0"/>
          </a:p>
        </p:txBody>
      </p:sp>
      <p:sp>
        <p:nvSpPr>
          <p:cNvPr id="4" name="Номер слайда 3">
            <a:extLst>
              <a:ext uri="{FF2B5EF4-FFF2-40B4-BE49-F238E27FC236}">
                <a16:creationId xmlns:a16="http://schemas.microsoft.com/office/drawing/2014/main" id="{B8509FEE-6407-49A0-B740-5EC4B2A88349}"/>
              </a:ext>
            </a:extLst>
          </p:cNvPr>
          <p:cNvSpPr>
            <a:spLocks noGrp="1"/>
          </p:cNvSpPr>
          <p:nvPr>
            <p:ph type="sldNum" sz="quarter" idx="12"/>
          </p:nvPr>
        </p:nvSpPr>
        <p:spPr/>
        <p:txBody>
          <a:bodyPr/>
          <a:lstStyle/>
          <a:p>
            <a:fld id="{4F65E0F3-FF11-402E-936B-2D1DC285A156}" type="slidenum">
              <a:rPr lang="ru-RU" smtClean="0"/>
              <a:t>30</a:t>
            </a:fld>
            <a:endParaRPr lang="ru-RU" dirty="0"/>
          </a:p>
        </p:txBody>
      </p:sp>
      <p:graphicFrame>
        <p:nvGraphicFramePr>
          <p:cNvPr id="5" name="Таблица 4">
            <a:extLst>
              <a:ext uri="{FF2B5EF4-FFF2-40B4-BE49-F238E27FC236}">
                <a16:creationId xmlns:a16="http://schemas.microsoft.com/office/drawing/2014/main" id="{7C9B1501-331B-4A60-BBF9-A37D77BAB09D}"/>
              </a:ext>
            </a:extLst>
          </p:cNvPr>
          <p:cNvGraphicFramePr>
            <a:graphicFrameLocks noGrp="1"/>
          </p:cNvGraphicFramePr>
          <p:nvPr>
            <p:extLst>
              <p:ext uri="{D42A27DB-BD31-4B8C-83A1-F6EECF244321}">
                <p14:modId xmlns:p14="http://schemas.microsoft.com/office/powerpoint/2010/main" val="1859254950"/>
              </p:ext>
            </p:extLst>
          </p:nvPr>
        </p:nvGraphicFramePr>
        <p:xfrm>
          <a:off x="531811" y="1809947"/>
          <a:ext cx="11388045" cy="5140924"/>
        </p:xfrm>
        <a:graphic>
          <a:graphicData uri="http://schemas.openxmlformats.org/drawingml/2006/table">
            <a:tbl>
              <a:tblPr/>
              <a:tblGrid>
                <a:gridCol w="4162737">
                  <a:extLst>
                    <a:ext uri="{9D8B030D-6E8A-4147-A177-3AD203B41FA5}">
                      <a16:colId xmlns:a16="http://schemas.microsoft.com/office/drawing/2014/main" val="1690273760"/>
                    </a:ext>
                  </a:extLst>
                </a:gridCol>
                <a:gridCol w="3733015">
                  <a:extLst>
                    <a:ext uri="{9D8B030D-6E8A-4147-A177-3AD203B41FA5}">
                      <a16:colId xmlns:a16="http://schemas.microsoft.com/office/drawing/2014/main" val="3478321619"/>
                    </a:ext>
                  </a:extLst>
                </a:gridCol>
                <a:gridCol w="3492293">
                  <a:extLst>
                    <a:ext uri="{9D8B030D-6E8A-4147-A177-3AD203B41FA5}">
                      <a16:colId xmlns:a16="http://schemas.microsoft.com/office/drawing/2014/main" val="908441419"/>
                    </a:ext>
                  </a:extLst>
                </a:gridCol>
              </a:tblGrid>
              <a:tr h="5140924">
                <a:tc>
                  <a:txBody>
                    <a:bodyPr/>
                    <a:lstStyle/>
                    <a:p>
                      <a:pPr rtl="0">
                        <a:lnSpc>
                          <a:spcPct val="115000"/>
                        </a:lnSpc>
                      </a:pPr>
                      <a:r>
                        <a:rPr lang="ru-RU" sz="2200" dirty="0">
                          <a:solidFill>
                            <a:srgbClr val="FF0000"/>
                          </a:solidFill>
                          <a:effectLst/>
                          <a:latin typeface="+mj-lt"/>
                        </a:rPr>
                        <a:t>Гренада</a:t>
                      </a:r>
                    </a:p>
                    <a:p>
                      <a:pPr rtl="0">
                        <a:lnSpc>
                          <a:spcPct val="115000"/>
                        </a:lnSpc>
                      </a:pPr>
                      <a:r>
                        <a:rPr lang="ru-RU" sz="2200" dirty="0">
                          <a:solidFill>
                            <a:srgbClr val="FF0000"/>
                          </a:solidFill>
                          <a:effectLst/>
                          <a:latin typeface="+mj-lt"/>
                        </a:rPr>
                        <a:t>Греция</a:t>
                      </a:r>
                    </a:p>
                    <a:p>
                      <a:pPr rtl="0">
                        <a:lnSpc>
                          <a:spcPct val="115000"/>
                        </a:lnSpc>
                      </a:pPr>
                      <a:r>
                        <a:rPr lang="ru-RU" sz="2200" dirty="0">
                          <a:solidFill>
                            <a:srgbClr val="FF0000"/>
                          </a:solidFill>
                          <a:effectLst/>
                          <a:latin typeface="+mj-lt"/>
                        </a:rPr>
                        <a:t>Грузия</a:t>
                      </a:r>
                    </a:p>
                    <a:p>
                      <a:pPr rtl="0">
                        <a:lnSpc>
                          <a:spcPct val="115000"/>
                        </a:lnSpc>
                      </a:pPr>
                      <a:r>
                        <a:rPr lang="ru-RU" sz="2200" dirty="0">
                          <a:solidFill>
                            <a:srgbClr val="FF0000"/>
                          </a:solidFill>
                          <a:effectLst/>
                          <a:latin typeface="+mj-lt"/>
                        </a:rPr>
                        <a:t>Гуам (США)</a:t>
                      </a:r>
                    </a:p>
                    <a:p>
                      <a:pPr rtl="0">
                        <a:lnSpc>
                          <a:spcPct val="115000"/>
                        </a:lnSpc>
                      </a:pPr>
                      <a:r>
                        <a:rPr lang="ru-RU" sz="2200" dirty="0">
                          <a:solidFill>
                            <a:srgbClr val="FF0000"/>
                          </a:solidFill>
                          <a:effectLst/>
                          <a:latin typeface="+mj-lt"/>
                        </a:rPr>
                        <a:t>Дания</a:t>
                      </a:r>
                    </a:p>
                    <a:p>
                      <a:pPr rtl="0">
                        <a:lnSpc>
                          <a:spcPct val="115000"/>
                        </a:lnSpc>
                      </a:pPr>
                      <a:r>
                        <a:rPr lang="ru-RU" sz="2200" dirty="0">
                          <a:solidFill>
                            <a:srgbClr val="FF0000"/>
                          </a:solidFill>
                          <a:effectLst/>
                          <a:latin typeface="+mj-lt"/>
                        </a:rPr>
                        <a:t>Джерси (Брит.)</a:t>
                      </a:r>
                    </a:p>
                    <a:p>
                      <a:pPr algn="l" rtl="0">
                        <a:lnSpc>
                          <a:spcPct val="115000"/>
                        </a:lnSpc>
                      </a:pPr>
                      <a:r>
                        <a:rPr lang="ru-RU" sz="2200" b="0" i="0" u="none" strike="noStrike" dirty="0">
                          <a:solidFill>
                            <a:srgbClr val="FF0000"/>
                          </a:solidFill>
                          <a:effectLst/>
                          <a:latin typeface="+mj-lt"/>
                        </a:rPr>
                        <a:t>Доминика</a:t>
                      </a:r>
                    </a:p>
                    <a:p>
                      <a:pPr rtl="0">
                        <a:lnSpc>
                          <a:spcPct val="115000"/>
                        </a:lnSpc>
                      </a:pPr>
                      <a:r>
                        <a:rPr lang="ru-RU" sz="2200" dirty="0">
                          <a:solidFill>
                            <a:srgbClr val="FF0000"/>
                          </a:solidFill>
                          <a:effectLst/>
                          <a:latin typeface="+mj-lt"/>
                        </a:rPr>
                        <a:t>Доминиканская Республика</a:t>
                      </a:r>
                    </a:p>
                    <a:p>
                      <a:pPr rtl="0">
                        <a:lnSpc>
                          <a:spcPct val="115000"/>
                        </a:lnSpc>
                      </a:pPr>
                      <a:r>
                        <a:rPr lang="ru-RU" sz="2200" dirty="0">
                          <a:solidFill>
                            <a:srgbClr val="FF0000"/>
                          </a:solidFill>
                          <a:effectLst/>
                          <a:latin typeface="+mj-lt"/>
                        </a:rPr>
                        <a:t>Израиль</a:t>
                      </a:r>
                    </a:p>
                    <a:p>
                      <a:pPr rtl="0">
                        <a:lnSpc>
                          <a:spcPct val="115000"/>
                        </a:lnSpc>
                      </a:pPr>
                      <a:r>
                        <a:rPr lang="ru-RU" sz="2200" dirty="0">
                          <a:solidFill>
                            <a:srgbClr val="FF0000"/>
                          </a:solidFill>
                          <a:effectLst/>
                          <a:latin typeface="+mj-lt"/>
                        </a:rPr>
                        <a:t>Индия</a:t>
                      </a:r>
                    </a:p>
                    <a:p>
                      <a:pPr algn="l" rtl="0">
                        <a:lnSpc>
                          <a:spcPct val="115000"/>
                        </a:lnSpc>
                      </a:pPr>
                      <a:r>
                        <a:rPr lang="ru-RU" sz="2200" b="0" i="0" u="none" strike="noStrike" dirty="0">
                          <a:solidFill>
                            <a:srgbClr val="FF0000"/>
                          </a:solidFill>
                          <a:effectLst/>
                          <a:latin typeface="+mj-lt"/>
                        </a:rPr>
                        <a:t>Ирландия</a:t>
                      </a:r>
                    </a:p>
                    <a:p>
                      <a:pPr algn="l" rtl="0">
                        <a:lnSpc>
                          <a:spcPct val="115000"/>
                        </a:lnSpc>
                      </a:pPr>
                      <a:r>
                        <a:rPr lang="ru-RU" sz="2200" b="0" i="0" u="none" strike="noStrike" dirty="0">
                          <a:solidFill>
                            <a:srgbClr val="FF0000"/>
                          </a:solidFill>
                          <a:effectLst/>
                          <a:latin typeface="+mj-lt"/>
                        </a:rPr>
                        <a:t>Исландия</a:t>
                      </a:r>
                    </a:p>
                    <a:p>
                      <a:pPr algn="l" rtl="0">
                        <a:lnSpc>
                          <a:spcPct val="115000"/>
                        </a:lnSpc>
                      </a:pPr>
                      <a:r>
                        <a:rPr lang="ru-RU" sz="2200" b="0" i="0" u="none" strike="noStrike" dirty="0">
                          <a:solidFill>
                            <a:srgbClr val="FF0000"/>
                          </a:solidFill>
                          <a:effectLst/>
                          <a:latin typeface="+mj-lt"/>
                        </a:rPr>
                        <a:t>Испания</a:t>
                      </a:r>
                    </a:p>
                  </a:txBody>
                  <a:tcPr marL="29605" marR="29605" marT="29605" marB="2960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a:lnSpc>
                          <a:spcPct val="115000"/>
                        </a:lnSpc>
                      </a:pPr>
                      <a:r>
                        <a:rPr lang="ru-RU" sz="2200" dirty="0">
                          <a:solidFill>
                            <a:srgbClr val="FF0000"/>
                          </a:solidFill>
                          <a:effectLst/>
                          <a:latin typeface="+mj-lt"/>
                        </a:rPr>
                        <a:t>Италия</a:t>
                      </a:r>
                    </a:p>
                    <a:p>
                      <a:pPr rtl="0">
                        <a:lnSpc>
                          <a:spcPct val="115000"/>
                        </a:lnSpc>
                      </a:pPr>
                      <a:r>
                        <a:rPr lang="ru-RU" sz="2200" dirty="0">
                          <a:solidFill>
                            <a:srgbClr val="FF0000"/>
                          </a:solidFill>
                          <a:effectLst/>
                          <a:latin typeface="+mj-lt"/>
                        </a:rPr>
                        <a:t>Кабо-Верде</a:t>
                      </a:r>
                    </a:p>
                    <a:p>
                      <a:pPr rtl="0">
                        <a:lnSpc>
                          <a:spcPct val="115000"/>
                        </a:lnSpc>
                      </a:pPr>
                      <a:r>
                        <a:rPr lang="ru-RU" sz="2200" dirty="0">
                          <a:solidFill>
                            <a:srgbClr val="FF0000"/>
                          </a:solidFill>
                          <a:effectLst/>
                          <a:latin typeface="+mj-lt"/>
                        </a:rPr>
                        <a:t>Казахстан</a:t>
                      </a:r>
                    </a:p>
                    <a:p>
                      <a:pPr rtl="0">
                        <a:lnSpc>
                          <a:spcPct val="115000"/>
                        </a:lnSpc>
                      </a:pPr>
                      <a:r>
                        <a:rPr lang="ru-RU" sz="2200" dirty="0">
                          <a:solidFill>
                            <a:srgbClr val="FF0000"/>
                          </a:solidFill>
                          <a:effectLst/>
                          <a:latin typeface="+mj-lt"/>
                        </a:rPr>
                        <a:t>Кипр</a:t>
                      </a:r>
                    </a:p>
                    <a:p>
                      <a:pPr rtl="0">
                        <a:lnSpc>
                          <a:spcPct val="115000"/>
                        </a:lnSpc>
                      </a:pPr>
                      <a:r>
                        <a:rPr lang="ru-RU" sz="2200" dirty="0">
                          <a:solidFill>
                            <a:srgbClr val="FF0000"/>
                          </a:solidFill>
                          <a:effectLst/>
                          <a:latin typeface="+mj-lt"/>
                        </a:rPr>
                        <a:t>Кыргызстан</a:t>
                      </a:r>
                    </a:p>
                    <a:p>
                      <a:pPr rtl="0">
                        <a:lnSpc>
                          <a:spcPct val="115000"/>
                        </a:lnSpc>
                      </a:pPr>
                      <a:r>
                        <a:rPr lang="ru-RU" sz="2200" dirty="0">
                          <a:solidFill>
                            <a:srgbClr val="FF0000"/>
                          </a:solidFill>
                          <a:effectLst/>
                          <a:latin typeface="+mj-lt"/>
                        </a:rPr>
                        <a:t>Колумбия</a:t>
                      </a:r>
                    </a:p>
                    <a:p>
                      <a:pPr algn="l" rtl="0">
                        <a:lnSpc>
                          <a:spcPct val="115000"/>
                        </a:lnSpc>
                      </a:pPr>
                      <a:r>
                        <a:rPr lang="ru-RU" sz="2200" b="0" i="0" u="none" strike="noStrike" dirty="0">
                          <a:solidFill>
                            <a:srgbClr val="FF0000"/>
                          </a:solidFill>
                          <a:effectLst/>
                          <a:latin typeface="+mj-lt"/>
                        </a:rPr>
                        <a:t>Корейская Республика</a:t>
                      </a:r>
                    </a:p>
                    <a:p>
                      <a:pPr algn="l" rtl="0">
                        <a:lnSpc>
                          <a:spcPct val="115000"/>
                        </a:lnSpc>
                      </a:pPr>
                      <a:r>
                        <a:rPr lang="ru-RU" sz="2200" b="0" i="0" u="none" strike="noStrike" dirty="0">
                          <a:solidFill>
                            <a:srgbClr val="FF0000"/>
                          </a:solidFill>
                          <a:effectLst/>
                          <a:latin typeface="+mj-lt"/>
                        </a:rPr>
                        <a:t>Косово</a:t>
                      </a:r>
                    </a:p>
                    <a:p>
                      <a:pPr rtl="0">
                        <a:lnSpc>
                          <a:spcPct val="115000"/>
                        </a:lnSpc>
                      </a:pPr>
                      <a:r>
                        <a:rPr lang="ru-RU" sz="2200" dirty="0">
                          <a:solidFill>
                            <a:srgbClr val="FF0000"/>
                          </a:solidFill>
                          <a:effectLst/>
                          <a:latin typeface="+mj-lt"/>
                        </a:rPr>
                        <a:t>Коста-Рика</a:t>
                      </a:r>
                    </a:p>
                    <a:p>
                      <a:pPr rtl="0">
                        <a:lnSpc>
                          <a:spcPct val="115000"/>
                        </a:lnSpc>
                      </a:pPr>
                      <a:r>
                        <a:rPr lang="ru-RU" sz="2200" dirty="0">
                          <a:solidFill>
                            <a:srgbClr val="FF0000"/>
                          </a:solidFill>
                          <a:effectLst/>
                          <a:latin typeface="+mj-lt"/>
                        </a:rPr>
                        <a:t>Латвия</a:t>
                      </a:r>
                    </a:p>
                    <a:p>
                      <a:pPr algn="l" rtl="0">
                        <a:lnSpc>
                          <a:spcPct val="115000"/>
                        </a:lnSpc>
                      </a:pPr>
                      <a:r>
                        <a:rPr lang="ru-RU" sz="2200" b="0" i="0" u="none" strike="noStrike" dirty="0">
                          <a:solidFill>
                            <a:srgbClr val="FF0000"/>
                          </a:solidFill>
                          <a:effectLst/>
                          <a:latin typeface="+mj-lt"/>
                        </a:rPr>
                        <a:t>Лесото</a:t>
                      </a:r>
                    </a:p>
                    <a:p>
                      <a:pPr rtl="0">
                        <a:lnSpc>
                          <a:spcPct val="115000"/>
                        </a:lnSpc>
                      </a:pPr>
                      <a:r>
                        <a:rPr lang="ru-RU" sz="2200" dirty="0">
                          <a:solidFill>
                            <a:srgbClr val="FF0000"/>
                          </a:solidFill>
                          <a:effectLst/>
                          <a:latin typeface="+mj-lt"/>
                        </a:rPr>
                        <a:t>Либерия</a:t>
                      </a:r>
                    </a:p>
                    <a:p>
                      <a:pPr rtl="0">
                        <a:lnSpc>
                          <a:spcPct val="115000"/>
                        </a:lnSpc>
                      </a:pPr>
                      <a:r>
                        <a:rPr lang="ru-RU" sz="2200" dirty="0">
                          <a:solidFill>
                            <a:srgbClr val="FF0000"/>
                          </a:solidFill>
                          <a:effectLst/>
                          <a:latin typeface="+mj-lt"/>
                        </a:rPr>
                        <a:t>Литва</a:t>
                      </a:r>
                    </a:p>
                  </a:txBody>
                  <a:tcPr marL="29605" marR="29605" marT="29605" marB="2960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a:lnSpc>
                          <a:spcPct val="115000"/>
                        </a:lnSpc>
                      </a:pPr>
                      <a:r>
                        <a:rPr lang="ru-RU" sz="2200" b="0" i="0" u="none" strike="noStrike" dirty="0">
                          <a:solidFill>
                            <a:srgbClr val="FF0000"/>
                          </a:solidFill>
                          <a:effectLst/>
                          <a:latin typeface="+mj-lt"/>
                        </a:rPr>
                        <a:t>Лихтенштейн</a:t>
                      </a:r>
                    </a:p>
                    <a:p>
                      <a:pPr algn="l" rtl="0">
                        <a:lnSpc>
                          <a:spcPct val="115000"/>
                        </a:lnSpc>
                      </a:pPr>
                      <a:r>
                        <a:rPr lang="ru-RU" sz="2200" b="0" i="0" u="none" strike="noStrike" dirty="0">
                          <a:solidFill>
                            <a:srgbClr val="FF0000"/>
                          </a:solidFill>
                          <a:effectLst/>
                          <a:latin typeface="+mj-lt"/>
                        </a:rPr>
                        <a:t>Люксембург</a:t>
                      </a:r>
                    </a:p>
                    <a:p>
                      <a:pPr rtl="0">
                        <a:lnSpc>
                          <a:spcPct val="115000"/>
                        </a:lnSpc>
                      </a:pPr>
                      <a:r>
                        <a:rPr lang="ru-RU" sz="2200" dirty="0">
                          <a:solidFill>
                            <a:srgbClr val="FF0000"/>
                          </a:solidFill>
                          <a:effectLst/>
                          <a:latin typeface="+mj-lt"/>
                        </a:rPr>
                        <a:t>Маврикий</a:t>
                      </a:r>
                    </a:p>
                    <a:p>
                      <a:pPr rtl="0">
                        <a:lnSpc>
                          <a:spcPct val="115000"/>
                        </a:lnSpc>
                      </a:pPr>
                      <a:r>
                        <a:rPr lang="ru-RU" sz="2200" dirty="0">
                          <a:solidFill>
                            <a:srgbClr val="FF0000"/>
                          </a:solidFill>
                          <a:effectLst/>
                          <a:latin typeface="+mj-lt"/>
                        </a:rPr>
                        <a:t>Майотта</a:t>
                      </a:r>
                    </a:p>
                    <a:p>
                      <a:pPr rtl="0">
                        <a:lnSpc>
                          <a:spcPct val="115000"/>
                        </a:lnSpc>
                      </a:pPr>
                      <a:r>
                        <a:rPr lang="ru-RU" sz="2200" dirty="0">
                          <a:solidFill>
                            <a:srgbClr val="FF0000"/>
                          </a:solidFill>
                          <a:effectLst/>
                          <a:latin typeface="+mj-lt"/>
                        </a:rPr>
                        <a:t>Maкao (особый адм. район Китая Аомынь)</a:t>
                      </a:r>
                    </a:p>
                    <a:p>
                      <a:pPr rtl="0">
                        <a:lnSpc>
                          <a:spcPct val="115000"/>
                        </a:lnSpc>
                      </a:pPr>
                      <a:r>
                        <a:rPr lang="ru-RU" sz="2200" dirty="0">
                          <a:solidFill>
                            <a:srgbClr val="FF0000"/>
                          </a:solidFill>
                          <a:effectLst/>
                          <a:latin typeface="+mj-lt"/>
                        </a:rPr>
                        <a:t>Македония</a:t>
                      </a:r>
                    </a:p>
                    <a:p>
                      <a:pPr rtl="0">
                        <a:lnSpc>
                          <a:spcPct val="115000"/>
                        </a:lnSpc>
                      </a:pPr>
                      <a:r>
                        <a:rPr lang="ru-RU" sz="2200" dirty="0">
                          <a:solidFill>
                            <a:srgbClr val="FF0000"/>
                          </a:solidFill>
                          <a:effectLst/>
                          <a:latin typeface="+mj-lt"/>
                        </a:rPr>
                        <a:t>Малави</a:t>
                      </a:r>
                    </a:p>
                    <a:p>
                      <a:pPr rtl="0">
                        <a:lnSpc>
                          <a:spcPct val="115000"/>
                        </a:lnSpc>
                      </a:pPr>
                      <a:r>
                        <a:rPr lang="ru-RU" sz="2200" dirty="0">
                          <a:solidFill>
                            <a:srgbClr val="FF0000"/>
                          </a:solidFill>
                          <a:effectLst/>
                          <a:latin typeface="+mj-lt"/>
                        </a:rPr>
                        <a:t>Мальта</a:t>
                      </a:r>
                    </a:p>
                    <a:p>
                      <a:pPr algn="l" rtl="0">
                        <a:lnSpc>
                          <a:spcPct val="115000"/>
                        </a:lnSpc>
                      </a:pPr>
                      <a:r>
                        <a:rPr lang="ru-RU" sz="2200" b="0" i="0" u="none" strike="noStrike" dirty="0">
                          <a:solidFill>
                            <a:srgbClr val="FF0000"/>
                          </a:solidFill>
                          <a:effectLst/>
                          <a:latin typeface="+mj-lt"/>
                        </a:rPr>
                        <a:t>Маршалловы острова</a:t>
                      </a:r>
                    </a:p>
                    <a:p>
                      <a:pPr rtl="0">
                        <a:lnSpc>
                          <a:spcPct val="115000"/>
                        </a:lnSpc>
                      </a:pPr>
                      <a:r>
                        <a:rPr lang="ru-RU" sz="2200" dirty="0">
                          <a:solidFill>
                            <a:srgbClr val="FF0000"/>
                          </a:solidFill>
                          <a:effectLst/>
                          <a:latin typeface="+mj-lt"/>
                        </a:rPr>
                        <a:t>Мексика</a:t>
                      </a:r>
                    </a:p>
                    <a:p>
                      <a:pPr rtl="0">
                        <a:lnSpc>
                          <a:spcPct val="115000"/>
                        </a:lnSpc>
                      </a:pPr>
                      <a:r>
                        <a:rPr lang="ru-RU" sz="2200" dirty="0">
                          <a:solidFill>
                            <a:srgbClr val="FF0000"/>
                          </a:solidFill>
                          <a:effectLst/>
                          <a:latin typeface="+mj-lt"/>
                        </a:rPr>
                        <a:t>Молдова</a:t>
                      </a:r>
                    </a:p>
                    <a:p>
                      <a:pPr rtl="0">
                        <a:lnSpc>
                          <a:spcPct val="115000"/>
                        </a:lnSpc>
                      </a:pPr>
                      <a:r>
                        <a:rPr lang="ru-RU" sz="2200" dirty="0">
                          <a:solidFill>
                            <a:srgbClr val="FF0000"/>
                          </a:solidFill>
                          <a:effectLst/>
                          <a:latin typeface="+mj-lt"/>
                        </a:rPr>
                        <a:t>Монако*</a:t>
                      </a:r>
                    </a:p>
                  </a:txBody>
                  <a:tcPr marL="29605" marR="29605" marT="29605" marB="29605">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147098"/>
                  </a:ext>
                </a:extLst>
              </a:tr>
            </a:tbl>
          </a:graphicData>
        </a:graphic>
      </p:graphicFrame>
    </p:spTree>
    <p:extLst>
      <p:ext uri="{BB962C8B-B14F-4D97-AF65-F5344CB8AC3E}">
        <p14:creationId xmlns:p14="http://schemas.microsoft.com/office/powerpoint/2010/main" val="1767157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4021" y="122548"/>
            <a:ext cx="10633435" cy="527901"/>
          </a:xfrm>
        </p:spPr>
        <p:txBody>
          <a:bodyPr>
            <a:normAutofit fontScale="90000"/>
          </a:bodyPr>
          <a:lstStyle/>
          <a:p>
            <a:pPr algn="ctr"/>
            <a:r>
              <a:rPr lang="ru-RU" dirty="0"/>
              <a:t> </a:t>
            </a:r>
            <a:r>
              <a:rPr lang="ru-RU" sz="3000" b="1" i="1" dirty="0">
                <a:solidFill>
                  <a:srgbClr val="FF0000"/>
                </a:solidFill>
              </a:rPr>
              <a:t>Апостилирование и консульская легализация документов</a:t>
            </a:r>
            <a:endParaRPr lang="ru-RU" sz="3000" b="1" dirty="0">
              <a:solidFill>
                <a:srgbClr val="C00000"/>
              </a:solidFill>
            </a:endParaRPr>
          </a:p>
        </p:txBody>
      </p:sp>
      <p:sp>
        <p:nvSpPr>
          <p:cNvPr id="3" name="Объект 2"/>
          <p:cNvSpPr>
            <a:spLocks noGrp="1"/>
          </p:cNvSpPr>
          <p:nvPr>
            <p:ph idx="1"/>
          </p:nvPr>
        </p:nvSpPr>
        <p:spPr>
          <a:xfrm>
            <a:off x="876693" y="650449"/>
            <a:ext cx="11170763" cy="5992293"/>
          </a:xfrm>
        </p:spPr>
        <p:txBody>
          <a:bodyPr>
            <a:normAutofit/>
          </a:bodyPr>
          <a:lstStyle/>
          <a:p>
            <a:pPr marL="0" indent="0">
              <a:buNone/>
            </a:pPr>
            <a:r>
              <a:rPr lang="ru-RU" b="1" dirty="0">
                <a:solidFill>
                  <a:srgbClr val="FF0000"/>
                </a:solidFill>
              </a:rPr>
              <a:t>        Страны Гаагской Конвенции от 5 октября 1961 года о легализации документов (Apostille)</a:t>
            </a:r>
          </a:p>
          <a:p>
            <a:pPr marL="0" indent="0" algn="ctr">
              <a:buNone/>
            </a:pPr>
            <a:r>
              <a:rPr lang="ru-RU" b="1" dirty="0"/>
              <a:t>         Список стран и территорий, подписавших Гаагскую Конвенцию от 5 октября 1961 года               о легализации документов (Apostille): </a:t>
            </a:r>
          </a:p>
          <a:p>
            <a:pPr marL="0" indent="0">
              <a:buNone/>
            </a:pPr>
            <a:endParaRPr lang="ru-RU" sz="2400" dirty="0"/>
          </a:p>
          <a:p>
            <a:pPr marL="0" indent="0">
              <a:buNone/>
            </a:pPr>
            <a:endParaRPr lang="ru-RU" sz="2400" dirty="0"/>
          </a:p>
          <a:p>
            <a:pPr marL="457200" indent="-457200">
              <a:buAutoNum type="arabicPeriod"/>
            </a:pPr>
            <a:endParaRPr lang="ru-RU" sz="2400" dirty="0"/>
          </a:p>
          <a:p>
            <a:pPr marL="0" indent="0">
              <a:buNone/>
            </a:pPr>
            <a:endParaRPr lang="ru-RU" sz="2400" b="1" dirty="0"/>
          </a:p>
        </p:txBody>
      </p:sp>
      <p:sp>
        <p:nvSpPr>
          <p:cNvPr id="4" name="Номер слайда 3">
            <a:extLst>
              <a:ext uri="{FF2B5EF4-FFF2-40B4-BE49-F238E27FC236}">
                <a16:creationId xmlns:a16="http://schemas.microsoft.com/office/drawing/2014/main" id="{FF0822BE-962C-477C-ABF1-C9AFC109A251}"/>
              </a:ext>
            </a:extLst>
          </p:cNvPr>
          <p:cNvSpPr>
            <a:spLocks noGrp="1"/>
          </p:cNvSpPr>
          <p:nvPr>
            <p:ph type="sldNum" sz="quarter" idx="12"/>
          </p:nvPr>
        </p:nvSpPr>
        <p:spPr/>
        <p:txBody>
          <a:bodyPr/>
          <a:lstStyle/>
          <a:p>
            <a:fld id="{4F65E0F3-FF11-402E-936B-2D1DC285A156}" type="slidenum">
              <a:rPr lang="ru-RU" smtClean="0"/>
              <a:t>31</a:t>
            </a:fld>
            <a:endParaRPr lang="ru-RU" dirty="0"/>
          </a:p>
        </p:txBody>
      </p:sp>
      <p:graphicFrame>
        <p:nvGraphicFramePr>
          <p:cNvPr id="6" name="Таблица 5">
            <a:extLst>
              <a:ext uri="{FF2B5EF4-FFF2-40B4-BE49-F238E27FC236}">
                <a16:creationId xmlns:a16="http://schemas.microsoft.com/office/drawing/2014/main" id="{1E747659-442F-48EF-83A2-8B289EC21CAB}"/>
              </a:ext>
            </a:extLst>
          </p:cNvPr>
          <p:cNvGraphicFramePr>
            <a:graphicFrameLocks noGrp="1"/>
          </p:cNvGraphicFramePr>
          <p:nvPr>
            <p:extLst>
              <p:ext uri="{D42A27DB-BD31-4B8C-83A1-F6EECF244321}">
                <p14:modId xmlns:p14="http://schemas.microsoft.com/office/powerpoint/2010/main" val="867709961"/>
              </p:ext>
            </p:extLst>
          </p:nvPr>
        </p:nvGraphicFramePr>
        <p:xfrm>
          <a:off x="531812" y="1649692"/>
          <a:ext cx="11515643" cy="5316716"/>
        </p:xfrm>
        <a:graphic>
          <a:graphicData uri="http://schemas.openxmlformats.org/drawingml/2006/table">
            <a:tbl>
              <a:tblPr/>
              <a:tblGrid>
                <a:gridCol w="3776397">
                  <a:extLst>
                    <a:ext uri="{9D8B030D-6E8A-4147-A177-3AD203B41FA5}">
                      <a16:colId xmlns:a16="http://schemas.microsoft.com/office/drawing/2014/main" val="3283598194"/>
                    </a:ext>
                  </a:extLst>
                </a:gridCol>
                <a:gridCol w="3869623">
                  <a:extLst>
                    <a:ext uri="{9D8B030D-6E8A-4147-A177-3AD203B41FA5}">
                      <a16:colId xmlns:a16="http://schemas.microsoft.com/office/drawing/2014/main" val="511982862"/>
                    </a:ext>
                  </a:extLst>
                </a:gridCol>
                <a:gridCol w="3869623">
                  <a:extLst>
                    <a:ext uri="{9D8B030D-6E8A-4147-A177-3AD203B41FA5}">
                      <a16:colId xmlns:a16="http://schemas.microsoft.com/office/drawing/2014/main" val="1363057044"/>
                    </a:ext>
                  </a:extLst>
                </a:gridCol>
              </a:tblGrid>
              <a:tr h="5316716">
                <a:tc>
                  <a:txBody>
                    <a:bodyPr/>
                    <a:lstStyle/>
                    <a:p>
                      <a:pPr algn="l" rtl="0">
                        <a:lnSpc>
                          <a:spcPct val="115000"/>
                        </a:lnSpc>
                      </a:pPr>
                      <a:r>
                        <a:rPr lang="ru-RU" sz="2000" b="0" i="0" u="none" strike="noStrike" dirty="0">
                          <a:solidFill>
                            <a:srgbClr val="FF0000"/>
                          </a:solidFill>
                          <a:effectLst/>
                          <a:latin typeface="+mj-lt"/>
                        </a:rPr>
                        <a:t>Монголия</a:t>
                      </a:r>
                    </a:p>
                    <a:p>
                      <a:pPr rtl="0">
                        <a:lnSpc>
                          <a:spcPct val="115000"/>
                        </a:lnSpc>
                      </a:pPr>
                      <a:r>
                        <a:rPr lang="ru-RU" sz="2000" dirty="0">
                          <a:solidFill>
                            <a:srgbClr val="FF0000"/>
                          </a:solidFill>
                          <a:effectLst/>
                          <a:latin typeface="+mj-lt"/>
                        </a:rPr>
                        <a:t>Монтсеррат (Брит.)</a:t>
                      </a:r>
                    </a:p>
                    <a:p>
                      <a:pPr rtl="0">
                        <a:lnSpc>
                          <a:spcPct val="115000"/>
                        </a:lnSpc>
                      </a:pPr>
                      <a:r>
                        <a:rPr lang="ru-RU" sz="2000" dirty="0">
                          <a:solidFill>
                            <a:srgbClr val="FF0000"/>
                          </a:solidFill>
                          <a:effectLst/>
                          <a:latin typeface="+mj-lt"/>
                        </a:rPr>
                        <a:t>Марокко</a:t>
                      </a:r>
                    </a:p>
                    <a:p>
                      <a:pPr rtl="0">
                        <a:lnSpc>
                          <a:spcPct val="115000"/>
                        </a:lnSpc>
                      </a:pPr>
                      <a:r>
                        <a:rPr lang="ru-RU" sz="2000" dirty="0">
                          <a:solidFill>
                            <a:srgbClr val="FF0000"/>
                          </a:solidFill>
                          <a:effectLst/>
                          <a:latin typeface="+mj-lt"/>
                        </a:rPr>
                        <a:t>Мэн, остров (Брит.)</a:t>
                      </a:r>
                    </a:p>
                    <a:p>
                      <a:pPr rtl="0">
                        <a:lnSpc>
                          <a:spcPct val="115000"/>
                        </a:lnSpc>
                      </a:pPr>
                      <a:r>
                        <a:rPr lang="ru-RU" sz="2000" dirty="0">
                          <a:solidFill>
                            <a:srgbClr val="FF0000"/>
                          </a:solidFill>
                          <a:effectLst/>
                          <a:latin typeface="+mj-lt"/>
                        </a:rPr>
                        <a:t>Намибия</a:t>
                      </a:r>
                    </a:p>
                    <a:p>
                      <a:pPr rtl="0">
                        <a:lnSpc>
                          <a:spcPct val="115000"/>
                        </a:lnSpc>
                      </a:pPr>
                      <a:r>
                        <a:rPr lang="ru-RU" sz="2000" dirty="0">
                          <a:solidFill>
                            <a:srgbClr val="FF0000"/>
                          </a:solidFill>
                          <a:effectLst/>
                          <a:latin typeface="+mj-lt"/>
                        </a:rPr>
                        <a:t>Нидерландские Антильские о-ва (Нид.)</a:t>
                      </a:r>
                    </a:p>
                    <a:p>
                      <a:pPr rtl="0">
                        <a:lnSpc>
                          <a:spcPct val="115000"/>
                        </a:lnSpc>
                      </a:pPr>
                      <a:r>
                        <a:rPr lang="ru-RU" sz="2000" dirty="0">
                          <a:solidFill>
                            <a:srgbClr val="FF0000"/>
                          </a:solidFill>
                          <a:effectLst/>
                          <a:latin typeface="+mj-lt"/>
                        </a:rPr>
                        <a:t>Нидерланды</a:t>
                      </a:r>
                    </a:p>
                    <a:p>
                      <a:pPr rtl="0">
                        <a:lnSpc>
                          <a:spcPct val="115000"/>
                        </a:lnSpc>
                      </a:pPr>
                      <a:r>
                        <a:rPr lang="ru-RU" sz="2000" dirty="0">
                          <a:solidFill>
                            <a:srgbClr val="FF0000"/>
                          </a:solidFill>
                          <a:effectLst/>
                          <a:latin typeface="+mj-lt"/>
                        </a:rPr>
                        <a:t>Никарагуа</a:t>
                      </a:r>
                    </a:p>
                    <a:p>
                      <a:pPr rtl="0">
                        <a:lnSpc>
                          <a:spcPct val="115000"/>
                        </a:lnSpc>
                      </a:pPr>
                      <a:r>
                        <a:rPr lang="ru-RU" sz="2000" dirty="0">
                          <a:solidFill>
                            <a:srgbClr val="FF0000"/>
                          </a:solidFill>
                          <a:effectLst/>
                          <a:latin typeface="+mj-lt"/>
                        </a:rPr>
                        <a:t>Ниуэ</a:t>
                      </a:r>
                    </a:p>
                    <a:p>
                      <a:pPr rtl="0">
                        <a:lnSpc>
                          <a:spcPct val="115000"/>
                        </a:lnSpc>
                      </a:pPr>
                      <a:r>
                        <a:rPr lang="ru-RU" sz="2000" dirty="0">
                          <a:solidFill>
                            <a:srgbClr val="FF0000"/>
                          </a:solidFill>
                          <a:effectLst/>
                          <a:latin typeface="+mj-lt"/>
                        </a:rPr>
                        <a:t>Новая Зеландия</a:t>
                      </a:r>
                    </a:p>
                    <a:p>
                      <a:pPr rtl="0">
                        <a:lnSpc>
                          <a:spcPct val="115000"/>
                        </a:lnSpc>
                      </a:pPr>
                      <a:r>
                        <a:rPr lang="ru-RU" sz="2000" dirty="0">
                          <a:solidFill>
                            <a:srgbClr val="FF0000"/>
                          </a:solidFill>
                          <a:effectLst/>
                          <a:latin typeface="+mj-lt"/>
                        </a:rPr>
                        <a:t>Новая Каледония (Фр.)</a:t>
                      </a:r>
                    </a:p>
                    <a:p>
                      <a:pPr rtl="0">
                        <a:lnSpc>
                          <a:spcPct val="115000"/>
                        </a:lnSpc>
                      </a:pPr>
                      <a:r>
                        <a:rPr lang="ru-RU" sz="2000" dirty="0">
                          <a:solidFill>
                            <a:srgbClr val="FF0000"/>
                          </a:solidFill>
                          <a:effectLst/>
                          <a:latin typeface="+mj-lt"/>
                        </a:rPr>
                        <a:t>Норвегия</a:t>
                      </a:r>
                    </a:p>
                    <a:p>
                      <a:pPr rtl="0">
                        <a:lnSpc>
                          <a:spcPct val="115000"/>
                        </a:lnSpc>
                      </a:pPr>
                      <a:r>
                        <a:rPr lang="ru-RU" sz="2000" dirty="0">
                          <a:solidFill>
                            <a:srgbClr val="FF0000"/>
                          </a:solidFill>
                          <a:effectLst/>
                          <a:latin typeface="+mj-lt"/>
                        </a:rPr>
                        <a:t>Оман</a:t>
                      </a:r>
                    </a:p>
                    <a:p>
                      <a:pPr algn="l" rtl="0">
                        <a:lnSpc>
                          <a:spcPct val="115000"/>
                        </a:lnSpc>
                      </a:pPr>
                      <a:r>
                        <a:rPr lang="ru-RU" sz="2000" b="0" i="0" u="none" strike="noStrike" dirty="0">
                          <a:solidFill>
                            <a:srgbClr val="FF0000"/>
                          </a:solidFill>
                          <a:effectLst/>
                          <a:latin typeface="+mj-lt"/>
                        </a:rPr>
                        <a:t>Острова Кука</a:t>
                      </a:r>
                    </a:p>
                  </a:txBody>
                  <a:tcPr marL="28470" marR="28470" marT="28470" marB="2847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a:lnSpc>
                          <a:spcPct val="115000"/>
                        </a:lnSpc>
                      </a:pPr>
                      <a:r>
                        <a:rPr lang="ru-RU" sz="2000" b="0" i="0" u="none" strike="noStrike" dirty="0">
                          <a:solidFill>
                            <a:srgbClr val="FF0000"/>
                          </a:solidFill>
                          <a:effectLst/>
                          <a:latin typeface="+mj-lt"/>
                        </a:rPr>
                        <a:t>Панама</a:t>
                      </a:r>
                      <a:endParaRPr lang="ru-RU" sz="2000" dirty="0">
                        <a:solidFill>
                          <a:srgbClr val="FF0000"/>
                        </a:solidFill>
                        <a:effectLst/>
                        <a:latin typeface="+mj-lt"/>
                      </a:endParaRPr>
                    </a:p>
                    <a:p>
                      <a:pPr rtl="0">
                        <a:lnSpc>
                          <a:spcPct val="115000"/>
                        </a:lnSpc>
                      </a:pPr>
                      <a:r>
                        <a:rPr lang="ru-RU" sz="2000" dirty="0">
                          <a:solidFill>
                            <a:srgbClr val="FF0000"/>
                          </a:solidFill>
                          <a:effectLst/>
                          <a:latin typeface="+mj-lt"/>
                        </a:rPr>
                        <a:t>Парагвай</a:t>
                      </a:r>
                    </a:p>
                    <a:p>
                      <a:pPr rtl="0">
                        <a:lnSpc>
                          <a:spcPct val="115000"/>
                        </a:lnSpc>
                      </a:pPr>
                      <a:r>
                        <a:rPr lang="ru-RU" sz="2000" dirty="0">
                          <a:solidFill>
                            <a:srgbClr val="FF0000"/>
                          </a:solidFill>
                          <a:effectLst/>
                          <a:latin typeface="+mj-lt"/>
                        </a:rPr>
                        <a:t>Перу</a:t>
                      </a:r>
                    </a:p>
                    <a:p>
                      <a:pPr rtl="0">
                        <a:lnSpc>
                          <a:spcPct val="115000"/>
                        </a:lnSpc>
                      </a:pPr>
                      <a:r>
                        <a:rPr lang="ru-RU" sz="2000" dirty="0">
                          <a:solidFill>
                            <a:srgbClr val="FF0000"/>
                          </a:solidFill>
                          <a:effectLst/>
                          <a:latin typeface="+mj-lt"/>
                        </a:rPr>
                        <a:t>Польша</a:t>
                      </a:r>
                    </a:p>
                    <a:p>
                      <a:pPr rtl="0">
                        <a:lnSpc>
                          <a:spcPct val="115000"/>
                        </a:lnSpc>
                      </a:pPr>
                      <a:r>
                        <a:rPr lang="ru-RU" sz="2000" dirty="0">
                          <a:solidFill>
                            <a:srgbClr val="FF0000"/>
                          </a:solidFill>
                          <a:effectLst/>
                          <a:latin typeface="+mj-lt"/>
                        </a:rPr>
                        <a:t>Португалия</a:t>
                      </a:r>
                    </a:p>
                    <a:p>
                      <a:pPr rtl="0">
                        <a:lnSpc>
                          <a:spcPct val="115000"/>
                        </a:lnSpc>
                      </a:pPr>
                      <a:r>
                        <a:rPr lang="ru-RU" sz="2000" dirty="0">
                          <a:solidFill>
                            <a:srgbClr val="FF0000"/>
                          </a:solidFill>
                          <a:effectLst/>
                          <a:latin typeface="+mj-lt"/>
                        </a:rPr>
                        <a:t>Пуэрто-Рико</a:t>
                      </a:r>
                    </a:p>
                    <a:p>
                      <a:pPr rtl="0">
                        <a:lnSpc>
                          <a:spcPct val="115000"/>
                        </a:lnSpc>
                      </a:pPr>
                      <a:r>
                        <a:rPr lang="ru-RU" sz="2000" dirty="0">
                          <a:solidFill>
                            <a:srgbClr val="FF0000"/>
                          </a:solidFill>
                          <a:effectLst/>
                          <a:latin typeface="+mj-lt"/>
                        </a:rPr>
                        <a:t>Реюньон (Фр.)</a:t>
                      </a:r>
                    </a:p>
                    <a:p>
                      <a:pPr rtl="0">
                        <a:lnSpc>
                          <a:spcPct val="115000"/>
                        </a:lnSpc>
                      </a:pPr>
                      <a:r>
                        <a:rPr lang="ru-RU" sz="2000" dirty="0">
                          <a:solidFill>
                            <a:srgbClr val="FF0000"/>
                          </a:solidFill>
                          <a:effectLst/>
                          <a:latin typeface="+mj-lt"/>
                        </a:rPr>
                        <a:t>Российская Федерация</a:t>
                      </a:r>
                    </a:p>
                    <a:p>
                      <a:pPr rtl="0">
                        <a:lnSpc>
                          <a:spcPct val="115000"/>
                        </a:lnSpc>
                      </a:pPr>
                      <a:r>
                        <a:rPr lang="ru-RU" sz="2000" dirty="0">
                          <a:solidFill>
                            <a:srgbClr val="FF0000"/>
                          </a:solidFill>
                          <a:effectLst/>
                          <a:latin typeface="+mj-lt"/>
                        </a:rPr>
                        <a:t>Румыния</a:t>
                      </a:r>
                    </a:p>
                    <a:p>
                      <a:pPr rtl="0">
                        <a:lnSpc>
                          <a:spcPct val="115000"/>
                        </a:lnSpc>
                      </a:pPr>
                      <a:r>
                        <a:rPr lang="ru-RU" sz="2000" dirty="0">
                          <a:solidFill>
                            <a:srgbClr val="FF0000"/>
                          </a:solidFill>
                          <a:effectLst/>
                          <a:latin typeface="+mj-lt"/>
                        </a:rPr>
                        <a:t>Сальвадор</a:t>
                      </a:r>
                    </a:p>
                    <a:p>
                      <a:pPr rtl="0">
                        <a:lnSpc>
                          <a:spcPct val="115000"/>
                        </a:lnSpc>
                      </a:pPr>
                      <a:r>
                        <a:rPr lang="ru-RU" sz="2000" dirty="0">
                          <a:solidFill>
                            <a:srgbClr val="FF0000"/>
                          </a:solidFill>
                          <a:effectLst/>
                          <a:latin typeface="+mj-lt"/>
                        </a:rPr>
                        <a:t>Самоа</a:t>
                      </a:r>
                    </a:p>
                    <a:p>
                      <a:pPr rtl="0">
                        <a:lnSpc>
                          <a:spcPct val="115000"/>
                        </a:lnSpc>
                      </a:pPr>
                      <a:r>
                        <a:rPr lang="ru-RU" sz="2000" dirty="0">
                          <a:solidFill>
                            <a:srgbClr val="FF0000"/>
                          </a:solidFill>
                          <a:effectLst/>
                          <a:latin typeface="+mj-lt"/>
                        </a:rPr>
                        <a:t>Сан-Марино</a:t>
                      </a:r>
                    </a:p>
                    <a:p>
                      <a:pPr algn="l" rtl="0">
                        <a:lnSpc>
                          <a:spcPct val="115000"/>
                        </a:lnSpc>
                      </a:pPr>
                      <a:r>
                        <a:rPr lang="ru-RU" sz="2000" b="0" i="0" u="none" strike="noStrike" dirty="0">
                          <a:solidFill>
                            <a:srgbClr val="FF0000"/>
                          </a:solidFill>
                          <a:effectLst/>
                          <a:latin typeface="+mj-lt"/>
                        </a:rPr>
                        <a:t>Сан-Томе и Принсипи</a:t>
                      </a:r>
                    </a:p>
                    <a:p>
                      <a:pPr rtl="0">
                        <a:lnSpc>
                          <a:spcPct val="115000"/>
                        </a:lnSpc>
                      </a:pPr>
                      <a:r>
                        <a:rPr lang="ru-RU" sz="2000" dirty="0">
                          <a:solidFill>
                            <a:srgbClr val="FF0000"/>
                          </a:solidFill>
                          <a:effectLst/>
                          <a:latin typeface="+mj-lt"/>
                        </a:rPr>
                        <a:t>Свазиленд</a:t>
                      </a:r>
                    </a:p>
                    <a:p>
                      <a:pPr rtl="0">
                        <a:lnSpc>
                          <a:spcPct val="115000"/>
                        </a:lnSpc>
                      </a:pPr>
                      <a:r>
                        <a:rPr lang="ru-RU" sz="2000" dirty="0">
                          <a:solidFill>
                            <a:srgbClr val="FF0000"/>
                          </a:solidFill>
                          <a:effectLst/>
                          <a:latin typeface="+mj-lt"/>
                        </a:rPr>
                        <a:t>Св. Елены, остров (Брит.)</a:t>
                      </a:r>
                      <a:endParaRPr lang="ru-RU" sz="2000" b="0" i="0" u="none" strike="noStrike" dirty="0">
                        <a:solidFill>
                          <a:srgbClr val="FF0000"/>
                        </a:solidFill>
                        <a:effectLst/>
                        <a:latin typeface="+mj-lt"/>
                      </a:endParaRPr>
                    </a:p>
                  </a:txBody>
                  <a:tcPr marL="28470" marR="28470" marT="28470" marB="2847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a:lnSpc>
                          <a:spcPct val="115000"/>
                        </a:lnSpc>
                      </a:pPr>
                      <a:r>
                        <a:rPr lang="ru-RU" sz="2000" b="0" i="0" u="none" strike="noStrike" dirty="0">
                          <a:solidFill>
                            <a:srgbClr val="FF0000"/>
                          </a:solidFill>
                          <a:effectLst/>
                          <a:latin typeface="+mj-lt"/>
                        </a:rPr>
                        <a:t>Северные Марианские о-ва  (США)</a:t>
                      </a:r>
                      <a:endParaRPr lang="ru-RU" sz="2000" dirty="0">
                        <a:solidFill>
                          <a:srgbClr val="FF0000"/>
                        </a:solidFill>
                        <a:effectLst/>
                        <a:latin typeface="+mj-lt"/>
                      </a:endParaRPr>
                    </a:p>
                    <a:p>
                      <a:pPr rtl="0">
                        <a:lnSpc>
                          <a:spcPct val="115000"/>
                        </a:lnSpc>
                      </a:pPr>
                      <a:r>
                        <a:rPr lang="ru-RU" sz="2000" dirty="0">
                          <a:solidFill>
                            <a:srgbClr val="FF0000"/>
                          </a:solidFill>
                          <a:effectLst/>
                          <a:latin typeface="+mj-lt"/>
                        </a:rPr>
                        <a:t>Сейшелы</a:t>
                      </a:r>
                    </a:p>
                    <a:p>
                      <a:pPr algn="l" rtl="0">
                        <a:lnSpc>
                          <a:spcPct val="115000"/>
                        </a:lnSpc>
                      </a:pPr>
                      <a:r>
                        <a:rPr lang="ru-RU" sz="2000" b="0" i="0" u="none" strike="noStrike" dirty="0">
                          <a:solidFill>
                            <a:srgbClr val="FF0000"/>
                          </a:solidFill>
                          <a:effectLst/>
                          <a:latin typeface="+mj-lt"/>
                        </a:rPr>
                        <a:t>Сен-Пьер и Микелон (Фр.)</a:t>
                      </a:r>
                    </a:p>
                    <a:p>
                      <a:pPr rtl="0">
                        <a:lnSpc>
                          <a:spcPct val="115000"/>
                        </a:lnSpc>
                      </a:pPr>
                      <a:r>
                        <a:rPr lang="ru-RU" sz="2000" dirty="0">
                          <a:solidFill>
                            <a:srgbClr val="FF0000"/>
                          </a:solidFill>
                          <a:effectLst/>
                          <a:latin typeface="+mj-lt"/>
                        </a:rPr>
                        <a:t>Сент-Винсент и Гренадины</a:t>
                      </a:r>
                    </a:p>
                    <a:p>
                      <a:pPr rtl="0">
                        <a:lnSpc>
                          <a:spcPct val="115000"/>
                        </a:lnSpc>
                      </a:pPr>
                      <a:r>
                        <a:rPr lang="ru-RU" sz="2000" dirty="0">
                          <a:solidFill>
                            <a:srgbClr val="FF0000"/>
                          </a:solidFill>
                          <a:effectLst/>
                          <a:latin typeface="+mj-lt"/>
                        </a:rPr>
                        <a:t>Сент-Китс и Невис</a:t>
                      </a:r>
                    </a:p>
                    <a:p>
                      <a:pPr rtl="0">
                        <a:lnSpc>
                          <a:spcPct val="115000"/>
                        </a:lnSpc>
                      </a:pPr>
                      <a:r>
                        <a:rPr lang="ru-RU" sz="2000" dirty="0">
                          <a:solidFill>
                            <a:srgbClr val="FF0000"/>
                          </a:solidFill>
                          <a:effectLst/>
                          <a:latin typeface="+mj-lt"/>
                        </a:rPr>
                        <a:t>Сент-Люсия</a:t>
                      </a:r>
                    </a:p>
                    <a:p>
                      <a:pPr rtl="0">
                        <a:lnSpc>
                          <a:spcPct val="115000"/>
                        </a:lnSpc>
                      </a:pPr>
                      <a:r>
                        <a:rPr lang="ru-RU" sz="2000" dirty="0">
                          <a:solidFill>
                            <a:srgbClr val="FF0000"/>
                          </a:solidFill>
                          <a:effectLst/>
                          <a:latin typeface="+mj-lt"/>
                        </a:rPr>
                        <a:t>Словения</a:t>
                      </a:r>
                    </a:p>
                    <a:p>
                      <a:pPr rtl="0">
                        <a:lnSpc>
                          <a:spcPct val="115000"/>
                        </a:lnSpc>
                      </a:pPr>
                      <a:r>
                        <a:rPr lang="ru-RU" sz="2000" dirty="0">
                          <a:solidFill>
                            <a:srgbClr val="FF0000"/>
                          </a:solidFill>
                          <a:effectLst/>
                          <a:latin typeface="+mj-lt"/>
                        </a:rPr>
                        <a:t>Соединенные Штаты Америки</a:t>
                      </a:r>
                    </a:p>
                    <a:p>
                      <a:pPr rtl="0">
                        <a:lnSpc>
                          <a:spcPct val="115000"/>
                        </a:lnSpc>
                      </a:pPr>
                      <a:r>
                        <a:rPr lang="ru-RU" sz="2000" dirty="0">
                          <a:solidFill>
                            <a:srgbClr val="FF0000"/>
                          </a:solidFill>
                          <a:effectLst/>
                          <a:latin typeface="+mj-lt"/>
                        </a:rPr>
                        <a:t>Суринам</a:t>
                      </a:r>
                    </a:p>
                    <a:p>
                      <a:pPr rtl="0">
                        <a:lnSpc>
                          <a:spcPct val="115000"/>
                        </a:lnSpc>
                      </a:pPr>
                      <a:r>
                        <a:rPr lang="ru-RU" sz="2000" dirty="0">
                          <a:solidFill>
                            <a:srgbClr val="FF0000"/>
                          </a:solidFill>
                          <a:effectLst/>
                          <a:latin typeface="+mj-lt"/>
                        </a:rPr>
                        <a:t>Таджикистан</a:t>
                      </a:r>
                    </a:p>
                    <a:p>
                      <a:pPr rtl="0">
                        <a:lnSpc>
                          <a:spcPct val="115000"/>
                        </a:lnSpc>
                      </a:pPr>
                      <a:r>
                        <a:rPr lang="ru-RU" sz="2000" dirty="0">
                          <a:solidFill>
                            <a:srgbClr val="FF0000"/>
                          </a:solidFill>
                          <a:effectLst/>
                          <a:latin typeface="+mj-lt"/>
                        </a:rPr>
                        <a:t>Тонго</a:t>
                      </a:r>
                    </a:p>
                    <a:p>
                      <a:pPr rtl="0">
                        <a:lnSpc>
                          <a:spcPct val="115000"/>
                        </a:lnSpc>
                      </a:pPr>
                      <a:r>
                        <a:rPr lang="ru-RU" sz="2000" dirty="0">
                          <a:solidFill>
                            <a:srgbClr val="FF0000"/>
                          </a:solidFill>
                          <a:effectLst/>
                          <a:latin typeface="+mj-lt"/>
                        </a:rPr>
                        <a:t>Тринидад и Тобаго</a:t>
                      </a:r>
                    </a:p>
                    <a:p>
                      <a:pPr algn="l" rtl="0">
                        <a:lnSpc>
                          <a:spcPct val="115000"/>
                        </a:lnSpc>
                      </a:pPr>
                      <a:r>
                        <a:rPr lang="ru-RU" sz="2000" b="0" i="0" u="none" strike="noStrike" dirty="0">
                          <a:solidFill>
                            <a:srgbClr val="FF0000"/>
                          </a:solidFill>
                          <a:effectLst/>
                          <a:latin typeface="+mj-lt"/>
                        </a:rPr>
                        <a:t>Турция*</a:t>
                      </a:r>
                    </a:p>
                  </a:txBody>
                  <a:tcPr marL="28470" marR="28470" marT="28470" marB="2847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619132"/>
                  </a:ext>
                </a:extLst>
              </a:tr>
            </a:tbl>
          </a:graphicData>
        </a:graphic>
      </p:graphicFrame>
    </p:spTree>
    <p:extLst>
      <p:ext uri="{BB962C8B-B14F-4D97-AF65-F5344CB8AC3E}">
        <p14:creationId xmlns:p14="http://schemas.microsoft.com/office/powerpoint/2010/main" val="3026303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0457" y="122548"/>
            <a:ext cx="10585851" cy="1020452"/>
          </a:xfrm>
        </p:spPr>
        <p:txBody>
          <a:bodyPr>
            <a:noAutofit/>
          </a:bodyPr>
          <a:lstStyle/>
          <a:p>
            <a:pPr algn="ctr"/>
            <a:r>
              <a:rPr lang="ru-RU" sz="2700" b="1" i="1" dirty="0">
                <a:solidFill>
                  <a:srgbClr val="FF0000"/>
                </a:solidFill>
              </a:rPr>
              <a:t>Апостилирование и консульская легализация документов</a:t>
            </a:r>
            <a:endParaRPr lang="ru-RU" sz="2700" dirty="0"/>
          </a:p>
        </p:txBody>
      </p:sp>
      <p:sp>
        <p:nvSpPr>
          <p:cNvPr id="3" name="Объект 2"/>
          <p:cNvSpPr>
            <a:spLocks noGrp="1"/>
          </p:cNvSpPr>
          <p:nvPr>
            <p:ph idx="1"/>
          </p:nvPr>
        </p:nvSpPr>
        <p:spPr>
          <a:xfrm>
            <a:off x="1055802" y="593889"/>
            <a:ext cx="11010506" cy="6004874"/>
          </a:xfrm>
        </p:spPr>
        <p:txBody>
          <a:bodyPr>
            <a:noAutofit/>
          </a:bodyPr>
          <a:lstStyle/>
          <a:p>
            <a:pPr marL="0" indent="0">
              <a:buNone/>
            </a:pPr>
            <a:r>
              <a:rPr lang="ru-RU" sz="2000" b="1" dirty="0">
                <a:solidFill>
                  <a:srgbClr val="FF0000"/>
                </a:solidFill>
              </a:rPr>
              <a:t>     </a:t>
            </a:r>
            <a:r>
              <a:rPr lang="ru-RU" b="1" dirty="0">
                <a:solidFill>
                  <a:srgbClr val="FF0000"/>
                </a:solidFill>
              </a:rPr>
              <a:t>Страны Гаагской Конвенции от 5 октября 1961 года о легализации документов (Apostille)</a:t>
            </a:r>
          </a:p>
          <a:p>
            <a:pPr marL="0" indent="0" algn="ctr">
              <a:buNone/>
            </a:pPr>
            <a:r>
              <a:rPr lang="ru-RU" b="1" dirty="0"/>
              <a:t>Список стран и территорий, подписавших Гаагскую Конвенцию от 5 октября 1961 года           о легализации документов (Apostille): </a:t>
            </a:r>
          </a:p>
          <a:p>
            <a:pPr marL="0" indent="0" algn="ctr">
              <a:buNone/>
            </a:pPr>
            <a:endParaRPr lang="ru-RU" b="1" dirty="0"/>
          </a:p>
          <a:p>
            <a:pPr marL="0" indent="0" algn="ctr">
              <a:buNone/>
            </a:pPr>
            <a:endParaRPr lang="ru-RU" b="1" dirty="0"/>
          </a:p>
          <a:p>
            <a:pPr marL="0" indent="0" algn="ctr">
              <a:buNone/>
            </a:pPr>
            <a:endParaRPr lang="ru-RU" b="1" dirty="0"/>
          </a:p>
          <a:p>
            <a:pPr marL="0" indent="0" algn="ctr">
              <a:buNone/>
            </a:pPr>
            <a:endParaRPr lang="ru-RU" b="1" dirty="0"/>
          </a:p>
          <a:p>
            <a:pPr marL="0" indent="0" algn="ctr">
              <a:buNone/>
            </a:pPr>
            <a:endParaRPr lang="ru-RU" b="1" dirty="0"/>
          </a:p>
          <a:p>
            <a:pPr marL="0" indent="0" algn="ctr">
              <a:buNone/>
            </a:pPr>
            <a:endParaRPr lang="ru-RU" b="1" dirty="0"/>
          </a:p>
          <a:p>
            <a:pPr marL="0" indent="0" algn="ctr">
              <a:buNone/>
            </a:pPr>
            <a:endParaRPr lang="ru-RU" b="1" dirty="0"/>
          </a:p>
          <a:p>
            <a:pPr marL="0" indent="0" algn="ctr">
              <a:buNone/>
            </a:pPr>
            <a:endParaRPr lang="ru-RU" b="1" dirty="0"/>
          </a:p>
          <a:p>
            <a:pPr marL="0" indent="0" algn="ctr">
              <a:buNone/>
            </a:pPr>
            <a:endParaRPr lang="ru-RU" b="1" dirty="0"/>
          </a:p>
          <a:p>
            <a:pPr marL="0" indent="0" algn="ctr">
              <a:buNone/>
            </a:pPr>
            <a:endParaRPr lang="ru-RU" b="1" dirty="0"/>
          </a:p>
          <a:p>
            <a:pPr marL="0" indent="0">
              <a:buNone/>
            </a:pPr>
            <a:endParaRPr lang="ru-RU" b="1" dirty="0"/>
          </a:p>
          <a:p>
            <a:pPr marL="0" indent="0">
              <a:buNone/>
            </a:pPr>
            <a:r>
              <a:rPr lang="ru-RU" sz="1000" dirty="0"/>
              <a:t>      *</a:t>
            </a:r>
            <a:r>
              <a:rPr lang="en-US" sz="1000" dirty="0"/>
              <a:t>https://egov.kz/cms/ru/articles/apostille</a:t>
            </a:r>
            <a:endParaRPr lang="ru-RU" sz="1000" dirty="0"/>
          </a:p>
          <a:p>
            <a:pPr marL="0" indent="0">
              <a:buNone/>
            </a:pPr>
            <a:r>
              <a:rPr lang="ru-RU" sz="1000" dirty="0"/>
              <a:t>     **</a:t>
            </a:r>
            <a:r>
              <a:rPr lang="en-US" sz="1000" dirty="0"/>
              <a:t> https://ru.wikipedia.org/wiki</a:t>
            </a:r>
            <a:r>
              <a:rPr lang="ru-RU" sz="1000" dirty="0"/>
              <a:t>/Гаагская_конвенция_(1961)</a:t>
            </a:r>
          </a:p>
          <a:p>
            <a:pPr marL="0" indent="0" algn="just">
              <a:buNone/>
            </a:pPr>
            <a:endParaRPr lang="ru-RU" sz="2400" b="1" dirty="0"/>
          </a:p>
        </p:txBody>
      </p:sp>
      <p:sp>
        <p:nvSpPr>
          <p:cNvPr id="4" name="Номер слайда 3">
            <a:extLst>
              <a:ext uri="{FF2B5EF4-FFF2-40B4-BE49-F238E27FC236}">
                <a16:creationId xmlns:a16="http://schemas.microsoft.com/office/drawing/2014/main" id="{0482701A-6444-4E4C-A7C1-B36699AF162E}"/>
              </a:ext>
            </a:extLst>
          </p:cNvPr>
          <p:cNvSpPr>
            <a:spLocks noGrp="1"/>
          </p:cNvSpPr>
          <p:nvPr>
            <p:ph type="sldNum" sz="quarter" idx="12"/>
          </p:nvPr>
        </p:nvSpPr>
        <p:spPr/>
        <p:txBody>
          <a:bodyPr/>
          <a:lstStyle/>
          <a:p>
            <a:fld id="{4F65E0F3-FF11-402E-936B-2D1DC285A156}" type="slidenum">
              <a:rPr lang="ru-RU" smtClean="0"/>
              <a:t>32</a:t>
            </a:fld>
            <a:endParaRPr lang="ru-RU" dirty="0"/>
          </a:p>
        </p:txBody>
      </p:sp>
      <p:graphicFrame>
        <p:nvGraphicFramePr>
          <p:cNvPr id="5" name="Таблица 4">
            <a:extLst>
              <a:ext uri="{FF2B5EF4-FFF2-40B4-BE49-F238E27FC236}">
                <a16:creationId xmlns:a16="http://schemas.microsoft.com/office/drawing/2014/main" id="{565F5A89-A178-43D4-B10F-662375E47925}"/>
              </a:ext>
            </a:extLst>
          </p:cNvPr>
          <p:cNvGraphicFramePr>
            <a:graphicFrameLocks noGrp="1"/>
          </p:cNvGraphicFramePr>
          <p:nvPr>
            <p:extLst>
              <p:ext uri="{D42A27DB-BD31-4B8C-83A1-F6EECF244321}">
                <p14:modId xmlns:p14="http://schemas.microsoft.com/office/powerpoint/2010/main" val="1744943433"/>
              </p:ext>
            </p:extLst>
          </p:nvPr>
        </p:nvGraphicFramePr>
        <p:xfrm>
          <a:off x="1319753" y="1772239"/>
          <a:ext cx="10595727" cy="4044099"/>
        </p:xfrm>
        <a:graphic>
          <a:graphicData uri="http://schemas.openxmlformats.org/drawingml/2006/table">
            <a:tbl>
              <a:tblPr/>
              <a:tblGrid>
                <a:gridCol w="5222449">
                  <a:extLst>
                    <a:ext uri="{9D8B030D-6E8A-4147-A177-3AD203B41FA5}">
                      <a16:colId xmlns:a16="http://schemas.microsoft.com/office/drawing/2014/main" val="231782443"/>
                    </a:ext>
                  </a:extLst>
                </a:gridCol>
                <a:gridCol w="5373278">
                  <a:extLst>
                    <a:ext uri="{9D8B030D-6E8A-4147-A177-3AD203B41FA5}">
                      <a16:colId xmlns:a16="http://schemas.microsoft.com/office/drawing/2014/main" val="2282555862"/>
                    </a:ext>
                  </a:extLst>
                </a:gridCol>
              </a:tblGrid>
              <a:tr h="4044099">
                <a:tc>
                  <a:txBody>
                    <a:bodyPr/>
                    <a:lstStyle/>
                    <a:p>
                      <a:pPr algn="l" rtl="0">
                        <a:lnSpc>
                          <a:spcPct val="115000"/>
                        </a:lnSpc>
                      </a:pPr>
                      <a:r>
                        <a:rPr lang="ru-RU" sz="2200" b="0" i="0" u="none" strike="noStrike" dirty="0">
                          <a:solidFill>
                            <a:srgbClr val="FF0000"/>
                          </a:solidFill>
                          <a:effectLst/>
                          <a:latin typeface="+mj-lt"/>
                        </a:rPr>
                        <a:t>Тюркс и Кайкос (Брит.)</a:t>
                      </a:r>
                    </a:p>
                    <a:p>
                      <a:pPr rtl="0">
                        <a:lnSpc>
                          <a:spcPct val="115000"/>
                        </a:lnSpc>
                      </a:pPr>
                      <a:r>
                        <a:rPr lang="ru-RU" sz="2200" dirty="0">
                          <a:solidFill>
                            <a:srgbClr val="FF0000"/>
                          </a:solidFill>
                          <a:effectLst/>
                          <a:latin typeface="+mj-lt"/>
                        </a:rPr>
                        <a:t>Узбекистан</a:t>
                      </a:r>
                    </a:p>
                    <a:p>
                      <a:pPr rtl="0">
                        <a:lnSpc>
                          <a:spcPct val="115000"/>
                        </a:lnSpc>
                      </a:pPr>
                      <a:r>
                        <a:rPr lang="ru-RU" sz="2200" dirty="0">
                          <a:solidFill>
                            <a:srgbClr val="FF0000"/>
                          </a:solidFill>
                          <a:effectLst/>
                          <a:latin typeface="+mj-lt"/>
                        </a:rPr>
                        <a:t>Украина</a:t>
                      </a:r>
                    </a:p>
                    <a:p>
                      <a:pPr rtl="0">
                        <a:lnSpc>
                          <a:spcPct val="115000"/>
                        </a:lnSpc>
                      </a:pPr>
                      <a:r>
                        <a:rPr lang="ru-RU" sz="2200" dirty="0">
                          <a:solidFill>
                            <a:srgbClr val="FF0000"/>
                          </a:solidFill>
                          <a:effectLst/>
                          <a:latin typeface="+mj-lt"/>
                        </a:rPr>
                        <a:t>Уоллис и Футуна (Фр.)</a:t>
                      </a:r>
                    </a:p>
                    <a:p>
                      <a:pPr rtl="0">
                        <a:lnSpc>
                          <a:spcPct val="115000"/>
                        </a:lnSpc>
                      </a:pPr>
                      <a:r>
                        <a:rPr lang="ru-RU" sz="2200" dirty="0">
                          <a:solidFill>
                            <a:srgbClr val="FF0000"/>
                          </a:solidFill>
                          <a:effectLst/>
                          <a:latin typeface="+mj-lt"/>
                        </a:rPr>
                        <a:t>Уругвай</a:t>
                      </a:r>
                    </a:p>
                    <a:p>
                      <a:pPr rtl="0">
                        <a:lnSpc>
                          <a:spcPct val="115000"/>
                        </a:lnSpc>
                      </a:pPr>
                      <a:r>
                        <a:rPr lang="ru-RU" sz="2200" dirty="0">
                          <a:solidFill>
                            <a:srgbClr val="FF0000"/>
                          </a:solidFill>
                          <a:effectLst/>
                          <a:latin typeface="+mj-lt"/>
                        </a:rPr>
                        <a:t>Фиджи</a:t>
                      </a:r>
                    </a:p>
                    <a:p>
                      <a:pPr rtl="0">
                        <a:lnSpc>
                          <a:spcPct val="115000"/>
                        </a:lnSpc>
                      </a:pPr>
                      <a:r>
                        <a:rPr lang="ru-RU" sz="2200" dirty="0">
                          <a:solidFill>
                            <a:srgbClr val="FF0000"/>
                          </a:solidFill>
                          <a:effectLst/>
                          <a:latin typeface="+mj-lt"/>
                        </a:rPr>
                        <a:t>Финляндия</a:t>
                      </a:r>
                    </a:p>
                    <a:p>
                      <a:pPr rtl="0">
                        <a:lnSpc>
                          <a:spcPct val="115000"/>
                        </a:lnSpc>
                      </a:pPr>
                      <a:r>
                        <a:rPr lang="ru-RU" sz="2200" dirty="0">
                          <a:solidFill>
                            <a:srgbClr val="FF0000"/>
                          </a:solidFill>
                          <a:effectLst/>
                          <a:latin typeface="+mj-lt"/>
                        </a:rPr>
                        <a:t>Фолклендские (Мальвинские) о-ва (Брит.)</a:t>
                      </a:r>
                    </a:p>
                    <a:p>
                      <a:pPr rtl="0">
                        <a:lnSpc>
                          <a:spcPct val="115000"/>
                        </a:lnSpc>
                      </a:pPr>
                      <a:r>
                        <a:rPr lang="ru-RU" sz="2200" dirty="0">
                          <a:solidFill>
                            <a:srgbClr val="FF0000"/>
                          </a:solidFill>
                          <a:effectLst/>
                          <a:latin typeface="+mj-lt"/>
                        </a:rPr>
                        <a:t>Франция</a:t>
                      </a:r>
                    </a:p>
                  </a:txBody>
                  <a:tcPr marL="38100" marR="38100" marT="38100" marB="3810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ru-RU" sz="2200" kern="1200" dirty="0">
                          <a:solidFill>
                            <a:srgbClr val="FF0000"/>
                          </a:solidFill>
                          <a:effectLst/>
                          <a:latin typeface="+mn-lt"/>
                          <a:ea typeface="+mn-ea"/>
                          <a:cs typeface="+mn-cs"/>
                        </a:rPr>
                        <a:t>Французская Полинезия (Фр.)</a:t>
                      </a:r>
                    </a:p>
                    <a:p>
                      <a:pPr algn="l" rtl="0">
                        <a:lnSpc>
                          <a:spcPct val="115000"/>
                        </a:lnSpc>
                      </a:pPr>
                      <a:r>
                        <a:rPr lang="ru-RU" sz="2200" b="0" i="0" u="none" strike="noStrike" dirty="0">
                          <a:solidFill>
                            <a:srgbClr val="FF0000"/>
                          </a:solidFill>
                          <a:effectLst/>
                          <a:latin typeface="+mj-lt"/>
                        </a:rPr>
                        <a:t>Хорватия</a:t>
                      </a:r>
                      <a:endParaRPr lang="ru-RU" sz="2200" dirty="0">
                        <a:solidFill>
                          <a:srgbClr val="FF0000"/>
                        </a:solidFill>
                        <a:effectLst/>
                        <a:latin typeface="+mj-lt"/>
                      </a:endParaRPr>
                    </a:p>
                    <a:p>
                      <a:pPr algn="l" rtl="0">
                        <a:lnSpc>
                          <a:spcPct val="115000"/>
                        </a:lnSpc>
                      </a:pPr>
                      <a:r>
                        <a:rPr lang="ru-RU" sz="2200" b="0" i="0" u="none" strike="noStrike" dirty="0">
                          <a:solidFill>
                            <a:srgbClr val="FF0000"/>
                          </a:solidFill>
                          <a:effectLst/>
                          <a:latin typeface="+mj-lt"/>
                        </a:rPr>
                        <a:t>Черногория</a:t>
                      </a:r>
                    </a:p>
                    <a:p>
                      <a:pPr rtl="0">
                        <a:lnSpc>
                          <a:spcPct val="115000"/>
                        </a:lnSpc>
                      </a:pPr>
                      <a:r>
                        <a:rPr lang="ru-RU" sz="2200" dirty="0">
                          <a:solidFill>
                            <a:srgbClr val="FF0000"/>
                          </a:solidFill>
                          <a:effectLst/>
                          <a:latin typeface="+mj-lt"/>
                        </a:rPr>
                        <a:t>Чехия</a:t>
                      </a:r>
                    </a:p>
                    <a:p>
                      <a:pPr rtl="0">
                        <a:lnSpc>
                          <a:spcPct val="115000"/>
                        </a:lnSpc>
                      </a:pPr>
                      <a:r>
                        <a:rPr lang="ru-RU" sz="2200" dirty="0">
                          <a:solidFill>
                            <a:srgbClr val="FF0000"/>
                          </a:solidFill>
                          <a:effectLst/>
                          <a:latin typeface="+mj-lt"/>
                        </a:rPr>
                        <a:t>Швейцария</a:t>
                      </a:r>
                    </a:p>
                    <a:p>
                      <a:pPr rtl="0">
                        <a:lnSpc>
                          <a:spcPct val="115000"/>
                        </a:lnSpc>
                      </a:pPr>
                      <a:r>
                        <a:rPr lang="ru-RU" sz="2200" dirty="0">
                          <a:solidFill>
                            <a:srgbClr val="FF0000"/>
                          </a:solidFill>
                          <a:effectLst/>
                          <a:latin typeface="+mj-lt"/>
                        </a:rPr>
                        <a:t>Швеция</a:t>
                      </a:r>
                    </a:p>
                    <a:p>
                      <a:pPr rtl="0">
                        <a:lnSpc>
                          <a:spcPct val="115000"/>
                        </a:lnSpc>
                      </a:pPr>
                      <a:r>
                        <a:rPr lang="ru-RU" sz="2200" dirty="0">
                          <a:solidFill>
                            <a:srgbClr val="FF0000"/>
                          </a:solidFill>
                          <a:effectLst/>
                          <a:latin typeface="+mj-lt"/>
                        </a:rPr>
                        <a:t>Эквадор</a:t>
                      </a:r>
                    </a:p>
                    <a:p>
                      <a:pPr rtl="0">
                        <a:lnSpc>
                          <a:spcPct val="115000"/>
                        </a:lnSpc>
                      </a:pPr>
                      <a:r>
                        <a:rPr lang="ru-RU" sz="2200" dirty="0">
                          <a:solidFill>
                            <a:srgbClr val="FF0000"/>
                          </a:solidFill>
                          <a:effectLst/>
                          <a:latin typeface="+mj-lt"/>
                        </a:rPr>
                        <a:t>Эстония</a:t>
                      </a:r>
                    </a:p>
                    <a:p>
                      <a:pPr rtl="0">
                        <a:lnSpc>
                          <a:spcPct val="115000"/>
                        </a:lnSpc>
                      </a:pPr>
                      <a:r>
                        <a:rPr lang="ru-RU" sz="2200" dirty="0">
                          <a:solidFill>
                            <a:srgbClr val="FF0000"/>
                          </a:solidFill>
                          <a:effectLst/>
                          <a:latin typeface="+mj-lt"/>
                        </a:rPr>
                        <a:t>Южно-Африканская Республика</a:t>
                      </a:r>
                    </a:p>
                    <a:p>
                      <a:pPr rtl="0">
                        <a:lnSpc>
                          <a:spcPct val="115000"/>
                        </a:lnSpc>
                      </a:pPr>
                      <a:r>
                        <a:rPr lang="ru-RU" sz="2200" dirty="0">
                          <a:solidFill>
                            <a:srgbClr val="FF0000"/>
                          </a:solidFill>
                          <a:effectLst/>
                          <a:latin typeface="+mj-lt"/>
                        </a:rPr>
                        <a:t>Япония*</a:t>
                      </a:r>
                      <a:endParaRPr lang="ru-RU" sz="2200" b="0" i="0" u="none" strike="noStrike" dirty="0">
                        <a:solidFill>
                          <a:srgbClr val="FF0000"/>
                        </a:solidFill>
                        <a:effectLst/>
                        <a:latin typeface="+mj-lt"/>
                      </a:endParaRPr>
                    </a:p>
                  </a:txBody>
                  <a:tcPr marL="38100" marR="38100" marT="38100" marB="3810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603712"/>
                  </a:ext>
                </a:extLst>
              </a:tr>
            </a:tbl>
          </a:graphicData>
        </a:graphic>
      </p:graphicFrame>
    </p:spTree>
    <p:extLst>
      <p:ext uri="{BB962C8B-B14F-4D97-AF65-F5344CB8AC3E}">
        <p14:creationId xmlns:p14="http://schemas.microsoft.com/office/powerpoint/2010/main" val="2200778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14021" y="191588"/>
            <a:ext cx="10548593" cy="886097"/>
          </a:xfrm>
        </p:spPr>
        <p:txBody>
          <a:bodyPr>
            <a:noAutofit/>
          </a:bodyPr>
          <a:lstStyle/>
          <a:p>
            <a:pPr algn="ctr"/>
            <a:r>
              <a:rPr lang="ru-RU" sz="2700" b="1" i="1" dirty="0">
                <a:solidFill>
                  <a:srgbClr val="FF0000"/>
                </a:solidFill>
              </a:rPr>
              <a:t>Апостилирование и консульская легализация документов</a:t>
            </a:r>
            <a:endParaRPr lang="ru-RU" sz="2700" b="1" dirty="0">
              <a:solidFill>
                <a:srgbClr val="0070C0"/>
              </a:solidFill>
            </a:endParaRPr>
          </a:p>
        </p:txBody>
      </p:sp>
      <p:sp>
        <p:nvSpPr>
          <p:cNvPr id="10" name="Объект 9">
            <a:extLst>
              <a:ext uri="{FF2B5EF4-FFF2-40B4-BE49-F238E27FC236}">
                <a16:creationId xmlns:a16="http://schemas.microsoft.com/office/drawing/2014/main" id="{83AB0B20-A5BF-4EA5-8178-4824E01F4817}"/>
              </a:ext>
            </a:extLst>
          </p:cNvPr>
          <p:cNvSpPr>
            <a:spLocks noGrp="1"/>
          </p:cNvSpPr>
          <p:nvPr>
            <p:ph sz="half" idx="2"/>
          </p:nvPr>
        </p:nvSpPr>
        <p:spPr>
          <a:xfrm>
            <a:off x="648070" y="692458"/>
            <a:ext cx="11398927" cy="6165541"/>
          </a:xfrm>
        </p:spPr>
        <p:txBody>
          <a:bodyPr>
            <a:normAutofit fontScale="25000" lnSpcReduction="20000"/>
          </a:bodyPr>
          <a:lstStyle/>
          <a:p>
            <a:pPr marL="0" indent="0" algn="ctr">
              <a:buNone/>
            </a:pPr>
            <a:r>
              <a:rPr lang="ru-RU" sz="8000" b="1" i="1" dirty="0">
                <a:solidFill>
                  <a:srgbClr val="FF0000"/>
                </a:solidFill>
              </a:rPr>
              <a:t>Что такое консульская легализация документов?</a:t>
            </a:r>
          </a:p>
          <a:p>
            <a:pPr marL="0" indent="0" algn="just">
              <a:buNone/>
            </a:pPr>
            <a:r>
              <a:rPr lang="ru-RU" sz="7400" i="1" dirty="0"/>
              <a:t>В юриспруденции под легализацией понимается разрешение деятельности какой-либо организации, ее узаконение, придание юридической силы какому-либо акту или действию, подтверждение подлинности имеющихся на документах подписей. Консульская легализация заключается в проверке соответствия документов действующему законодательству государства пребывания и представляет собой установление и засвидетельствование подлинности подписи должностного лица и печати на таких документах с целью использования их в другом государстве. Консульская легализация подтверждает правомочность документов и актов в международном общении и ее целью является обеспечение гарантии органам страны, где документ предназначен действовать, в том, что он является подлинным и оформлен должным образом.*</a:t>
            </a:r>
          </a:p>
          <a:p>
            <a:pPr marL="0" indent="0" algn="just">
              <a:buNone/>
            </a:pPr>
            <a:r>
              <a:rPr lang="ru-RU" sz="7400" i="1" dirty="0"/>
              <a:t>Правила легализации документов (далее - Правила) разработаны в соответствии с </a:t>
            </a:r>
            <a:r>
              <a:rPr lang="ru-RU" sz="7400" i="1" dirty="0">
                <a:hlinkClick r:id="rId2"/>
              </a:rPr>
              <a:t>пунктом 62</a:t>
            </a:r>
            <a:r>
              <a:rPr lang="ru-RU" sz="7400" i="1" dirty="0"/>
              <a:t> Консульского устава Республики Казахстан, утвержденного Указом Президента Республики Казахстан от 25 апреля 2016 года № 240 и определяют порядок легализации документов.</a:t>
            </a:r>
          </a:p>
          <a:p>
            <a:pPr marL="0" indent="0" algn="just">
              <a:buNone/>
            </a:pPr>
            <a:r>
              <a:rPr lang="ru-RU" sz="7400" i="1" dirty="0"/>
              <a:t>Легализация документов осуществляется:</a:t>
            </a:r>
          </a:p>
          <a:p>
            <a:pPr marL="0" indent="0" algn="just">
              <a:buNone/>
            </a:pPr>
            <a:r>
              <a:rPr lang="ru-RU" sz="7400" i="1" dirty="0"/>
              <a:t>1) на территории Республики Казахстан – </a:t>
            </a:r>
            <a:r>
              <a:rPr lang="ru-RU" sz="7400" b="1" i="1" dirty="0"/>
              <a:t>Департаментом консульской службы Министерства иностранных дел Республики Казахстан </a:t>
            </a:r>
            <a:r>
              <a:rPr lang="ru-RU" sz="7400" i="1" dirty="0"/>
              <a:t>(далее – Департамент консульской службы);</a:t>
            </a:r>
          </a:p>
          <a:p>
            <a:pPr marL="0" indent="0" algn="just">
              <a:buNone/>
            </a:pPr>
            <a:r>
              <a:rPr lang="ru-RU" sz="7400" i="1" dirty="0"/>
              <a:t>2) за пределами Республики Казахстан – </a:t>
            </a:r>
            <a:r>
              <a:rPr lang="ru-RU" sz="7400" b="1" i="1" dirty="0"/>
              <a:t>загранучреждениями Республики Казахстан </a:t>
            </a:r>
            <a:r>
              <a:rPr lang="ru-RU" sz="7400" i="1" dirty="0"/>
              <a:t>(далее - загранучреждения).**</a:t>
            </a:r>
          </a:p>
          <a:p>
            <a:pPr marL="0" indent="0" algn="just">
              <a:buNone/>
            </a:pPr>
            <a:r>
              <a:rPr lang="ru-RU" sz="4000" dirty="0">
                <a:solidFill>
                  <a:schemeClr val="tx2"/>
                </a:solidFill>
              </a:rPr>
              <a:t>                    *</a:t>
            </a:r>
            <a:r>
              <a:rPr lang="en-US" sz="4000" dirty="0">
                <a:solidFill>
                  <a:schemeClr val="tx2"/>
                </a:solidFill>
              </a:rPr>
              <a:t>https://online.zakon.kz/Document/?doc_id=30080824#pos=5;-113</a:t>
            </a:r>
            <a:endParaRPr lang="ru-RU" sz="4000" dirty="0">
              <a:solidFill>
                <a:schemeClr val="tx2"/>
              </a:solidFill>
            </a:endParaRPr>
          </a:p>
          <a:p>
            <a:pPr marL="0" indent="0" algn="just">
              <a:buNone/>
            </a:pPr>
            <a:r>
              <a:rPr lang="ru-RU" sz="4000" dirty="0"/>
              <a:t>                    **</a:t>
            </a:r>
            <a:r>
              <a:rPr lang="en-US" sz="4000" dirty="0"/>
              <a:t>https://egov.kz/cms/ru/articles/consular_legalization</a:t>
            </a:r>
            <a:endParaRPr lang="ru-RU" sz="4000" dirty="0"/>
          </a:p>
        </p:txBody>
      </p:sp>
      <p:sp>
        <p:nvSpPr>
          <p:cNvPr id="2" name="Номер слайда 1">
            <a:extLst>
              <a:ext uri="{FF2B5EF4-FFF2-40B4-BE49-F238E27FC236}">
                <a16:creationId xmlns:a16="http://schemas.microsoft.com/office/drawing/2014/main" id="{A74DB67D-C63F-4923-8C91-0DFFF7D55416}"/>
              </a:ext>
            </a:extLst>
          </p:cNvPr>
          <p:cNvSpPr>
            <a:spLocks noGrp="1"/>
          </p:cNvSpPr>
          <p:nvPr>
            <p:ph type="sldNum" sz="quarter" idx="12"/>
          </p:nvPr>
        </p:nvSpPr>
        <p:spPr/>
        <p:txBody>
          <a:bodyPr/>
          <a:lstStyle/>
          <a:p>
            <a:fld id="{4F65E0F3-FF11-402E-936B-2D1DC285A156}" type="slidenum">
              <a:rPr lang="ru-RU" smtClean="0"/>
              <a:t>33</a:t>
            </a:fld>
            <a:endParaRPr lang="ru-RU"/>
          </a:p>
        </p:txBody>
      </p:sp>
    </p:spTree>
    <p:extLst>
      <p:ext uri="{BB962C8B-B14F-4D97-AF65-F5344CB8AC3E}">
        <p14:creationId xmlns:p14="http://schemas.microsoft.com/office/powerpoint/2010/main" val="3073978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1008668" y="163287"/>
            <a:ext cx="10985063" cy="873662"/>
          </a:xfrm>
        </p:spPr>
        <p:txBody>
          <a:bodyPr>
            <a:normAutofit/>
          </a:bodyPr>
          <a:lstStyle/>
          <a:p>
            <a:pPr lvl="0" algn="r"/>
            <a:r>
              <a:rPr lang="ru-RU" sz="2700" b="1" i="1" dirty="0">
                <a:solidFill>
                  <a:srgbClr val="FF0000"/>
                </a:solidFill>
              </a:rPr>
              <a:t>Апостилирование и консульская легализация документов</a:t>
            </a:r>
            <a:endParaRPr lang="ru-RU" sz="2700" dirty="0">
              <a:solidFill>
                <a:srgbClr val="0070C0"/>
              </a:solidFill>
            </a:endParaRPr>
          </a:p>
        </p:txBody>
      </p:sp>
      <p:sp>
        <p:nvSpPr>
          <p:cNvPr id="2" name="Прямоугольник 1">
            <a:extLst>
              <a:ext uri="{FF2B5EF4-FFF2-40B4-BE49-F238E27FC236}">
                <a16:creationId xmlns:a16="http://schemas.microsoft.com/office/drawing/2014/main" id="{6B6FA819-1681-412D-A958-E3DB58A56E2A}"/>
              </a:ext>
            </a:extLst>
          </p:cNvPr>
          <p:cNvSpPr/>
          <p:nvPr/>
        </p:nvSpPr>
        <p:spPr>
          <a:xfrm>
            <a:off x="1420426" y="886121"/>
            <a:ext cx="10573305" cy="5663089"/>
          </a:xfrm>
          <a:prstGeom prst="rect">
            <a:avLst/>
          </a:prstGeom>
        </p:spPr>
        <p:txBody>
          <a:bodyPr wrap="square">
            <a:spAutoFit/>
          </a:bodyPr>
          <a:lstStyle/>
          <a:p>
            <a:pPr algn="just"/>
            <a:r>
              <a:rPr lang="ru-RU" sz="2200" i="1" dirty="0"/>
              <a:t>В соответствии с Правилами, приему и легализации не подлежат документы и акты, которые противоречат законодательству РК или могут по своему содержанию нанести вред интересам Казахстана, или содержат сведения, порочащие честь и достоинство граждан РК, а также в случаях, предусмотренных международными договорами РК и законодательными актами РК.</a:t>
            </a:r>
          </a:p>
          <a:p>
            <a:pPr algn="just"/>
            <a:r>
              <a:rPr lang="ru-RU" sz="2200" i="1" dirty="0"/>
              <a:t>Документы и акты, представляемые для легализации, должны быть написаны ясно и четко, подписи должностных лиц и оттиски печати должны быть отчетливыми. Пробелы на документах и актах должны быть прочеркнуты. Поправки и приписки должны быть оговорены перед подписью лиц, подписавших документ, и повторены в легализационной надписи, исполненной на государственном или русском языке либо, при необходимости, на иностранном языке. Если поправки и приписки сделаны в легализационной надписи, то они оговариваются и подписываются только должностными лицами, совершающими легализацию.*</a:t>
            </a:r>
          </a:p>
          <a:p>
            <a:pPr algn="just"/>
            <a:r>
              <a:rPr lang="ru-RU" sz="1000" dirty="0">
                <a:solidFill>
                  <a:schemeClr val="tx2"/>
                </a:solidFill>
              </a:rPr>
              <a:t>* </a:t>
            </a:r>
            <a:r>
              <a:rPr lang="en-US" sz="1000" dirty="0">
                <a:solidFill>
                  <a:schemeClr val="tx2"/>
                </a:solidFill>
              </a:rPr>
              <a:t>https://online.zakon.kz/Document/?doc_id=30080824#pos=5;-113</a:t>
            </a:r>
            <a:endParaRPr lang="ru-RU" sz="1000" dirty="0"/>
          </a:p>
        </p:txBody>
      </p:sp>
      <p:sp>
        <p:nvSpPr>
          <p:cNvPr id="3" name="Номер слайда 2">
            <a:extLst>
              <a:ext uri="{FF2B5EF4-FFF2-40B4-BE49-F238E27FC236}">
                <a16:creationId xmlns:a16="http://schemas.microsoft.com/office/drawing/2014/main" id="{CFE225F2-FDBE-421A-A5C6-D631546B4033}"/>
              </a:ext>
            </a:extLst>
          </p:cNvPr>
          <p:cNvSpPr>
            <a:spLocks noGrp="1"/>
          </p:cNvSpPr>
          <p:nvPr>
            <p:ph type="sldNum" sz="quarter" idx="12"/>
          </p:nvPr>
        </p:nvSpPr>
        <p:spPr/>
        <p:txBody>
          <a:bodyPr/>
          <a:lstStyle/>
          <a:p>
            <a:fld id="{4F65E0F3-FF11-402E-936B-2D1DC285A156}" type="slidenum">
              <a:rPr lang="ru-RU" smtClean="0"/>
              <a:t>34</a:t>
            </a:fld>
            <a:endParaRPr lang="ru-RU"/>
          </a:p>
        </p:txBody>
      </p:sp>
    </p:spTree>
    <p:extLst>
      <p:ext uri="{BB962C8B-B14F-4D97-AF65-F5344CB8AC3E}">
        <p14:creationId xmlns:p14="http://schemas.microsoft.com/office/powerpoint/2010/main" val="2771304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7266" y="575036"/>
            <a:ext cx="10637345" cy="707010"/>
          </a:xfrm>
        </p:spPr>
        <p:txBody>
          <a:bodyPr>
            <a:noAutofit/>
          </a:bodyPr>
          <a:lstStyle/>
          <a:p>
            <a:pPr algn="ctr"/>
            <a:r>
              <a:rPr lang="ru-RU" sz="2700" b="1" i="1" dirty="0">
                <a:solidFill>
                  <a:srgbClr val="FF0000"/>
                </a:solidFill>
              </a:rPr>
              <a:t>Апостилирование и консульская легализация документов</a:t>
            </a:r>
            <a:br>
              <a:rPr lang="en-US" sz="2700" b="1" i="1" dirty="0">
                <a:solidFill>
                  <a:srgbClr val="FF0000"/>
                </a:solidFill>
              </a:rPr>
            </a:br>
            <a:br>
              <a:rPr lang="ru-RU" dirty="0">
                <a:solidFill>
                  <a:srgbClr val="0070C0"/>
                </a:solidFill>
              </a:rPr>
            </a:br>
            <a:endParaRPr lang="ru-RU" dirty="0">
              <a:solidFill>
                <a:srgbClr val="0070C0"/>
              </a:solidFill>
            </a:endParaRPr>
          </a:p>
        </p:txBody>
      </p:sp>
      <p:sp>
        <p:nvSpPr>
          <p:cNvPr id="3" name="Текст 2"/>
          <p:cNvSpPr>
            <a:spLocks noGrp="1"/>
          </p:cNvSpPr>
          <p:nvPr>
            <p:ph type="body" idx="1"/>
          </p:nvPr>
        </p:nvSpPr>
        <p:spPr>
          <a:xfrm>
            <a:off x="1593130" y="506027"/>
            <a:ext cx="9911481" cy="6178858"/>
          </a:xfrm>
        </p:spPr>
        <p:txBody>
          <a:bodyPr>
            <a:normAutofit fontScale="92500" lnSpcReduction="20000"/>
          </a:bodyPr>
          <a:lstStyle/>
          <a:p>
            <a:pPr algn="just"/>
            <a:r>
              <a:rPr lang="ru-RU" sz="2000" b="1" i="1" dirty="0">
                <a:solidFill>
                  <a:srgbClr val="FF0000"/>
                </a:solidFill>
              </a:rPr>
              <a:t>Функции по легализации документов:</a:t>
            </a:r>
          </a:p>
          <a:p>
            <a:pPr algn="just"/>
            <a:r>
              <a:rPr lang="ru-RU" sz="2000" i="1" dirty="0">
                <a:solidFill>
                  <a:schemeClr val="tx1"/>
                </a:solidFill>
              </a:rPr>
              <a:t> 1) в Департаменте консульской службы возлагаются на уполномоченных сотрудников дипломатической службы (далее – уполномоченный сотрудник);</a:t>
            </a:r>
          </a:p>
          <a:p>
            <a:pPr algn="just"/>
            <a:r>
              <a:rPr lang="ru-RU" sz="2000" i="1" dirty="0">
                <a:solidFill>
                  <a:schemeClr val="tx1"/>
                </a:solidFill>
              </a:rPr>
              <a:t> 2) в загранучреждениях – на консульские должностные лица (далее – консул).</a:t>
            </a:r>
          </a:p>
          <a:p>
            <a:pPr algn="just"/>
            <a:r>
              <a:rPr lang="ru-RU" sz="2000" i="1" dirty="0">
                <a:solidFill>
                  <a:schemeClr val="tx1"/>
                </a:solidFill>
              </a:rPr>
              <a:t>Правила предусматривают, что консул загранучреждения РК или уполномоченное им консульское должностное лицо принимает к легализации документы и акты, составленные с участием властей консульского округа, удостоверенные ими или исходящие от этих властей. В случаях возникновения сомнения в том, действительно ли представленные к легализации документы и акты соответствуют законам государства пребывания, консул обращается за официальным разъяснением к властям консульского округа. В случаях, когда в порядке истребования документов из Казахстана консулу поступили составленные там, но не легализованные в Департаменте консульской службы документы и акты, легализация которых требуется по законодательству государства пребывания, консул легализует их и передает заинтересованным лицам, организациям и учреждениям.</a:t>
            </a:r>
          </a:p>
          <a:p>
            <a:pPr algn="just"/>
            <a:r>
              <a:rPr lang="ru-RU" sz="2000" i="1" dirty="0">
                <a:solidFill>
                  <a:schemeClr val="tx1"/>
                </a:solidFill>
              </a:rPr>
              <a:t>При поступлении таких документов и актов от отдельных граждан, организаций и учреждений в инициативном порядке консул должен направить их в Департамент консульской службы для определения подлинности. При получении положительного ответа консул легализует такие документы и акты в общем порядке.*</a:t>
            </a:r>
          </a:p>
          <a:p>
            <a:pPr algn="just"/>
            <a:r>
              <a:rPr lang="ru-RU" sz="1000" b="1" dirty="0">
                <a:solidFill>
                  <a:schemeClr val="tx2"/>
                </a:solidFill>
              </a:rPr>
              <a:t>*</a:t>
            </a:r>
            <a:r>
              <a:rPr lang="en-US" sz="1000" b="1" dirty="0">
                <a:solidFill>
                  <a:schemeClr val="tx2"/>
                </a:solidFill>
              </a:rPr>
              <a:t> </a:t>
            </a:r>
            <a:r>
              <a:rPr lang="en-US" sz="1000" dirty="0">
                <a:solidFill>
                  <a:schemeClr val="tx2"/>
                </a:solidFill>
              </a:rPr>
              <a:t>https://egov.kz/cms/ru/articles/apostil/consular_legalization</a:t>
            </a:r>
            <a:endParaRPr lang="ru-RU" sz="1000" dirty="0"/>
          </a:p>
        </p:txBody>
      </p:sp>
      <p:sp>
        <p:nvSpPr>
          <p:cNvPr id="4" name="Номер слайда 3">
            <a:extLst>
              <a:ext uri="{FF2B5EF4-FFF2-40B4-BE49-F238E27FC236}">
                <a16:creationId xmlns:a16="http://schemas.microsoft.com/office/drawing/2014/main" id="{3DDEF031-CC90-4D93-97BA-26DED42CAEDD}"/>
              </a:ext>
            </a:extLst>
          </p:cNvPr>
          <p:cNvSpPr>
            <a:spLocks noGrp="1"/>
          </p:cNvSpPr>
          <p:nvPr>
            <p:ph type="sldNum" sz="quarter" idx="12"/>
          </p:nvPr>
        </p:nvSpPr>
        <p:spPr/>
        <p:txBody>
          <a:bodyPr/>
          <a:lstStyle/>
          <a:p>
            <a:fld id="{4F65E0F3-FF11-402E-936B-2D1DC285A156}" type="slidenum">
              <a:rPr lang="ru-RU" smtClean="0"/>
              <a:t>35</a:t>
            </a:fld>
            <a:endParaRPr lang="ru-RU"/>
          </a:p>
        </p:txBody>
      </p:sp>
    </p:spTree>
    <p:extLst>
      <p:ext uri="{BB962C8B-B14F-4D97-AF65-F5344CB8AC3E}">
        <p14:creationId xmlns:p14="http://schemas.microsoft.com/office/powerpoint/2010/main" val="952841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8C1898-5D37-41EC-9ED1-AF8B9B71A918}"/>
              </a:ext>
            </a:extLst>
          </p:cNvPr>
          <p:cNvSpPr>
            <a:spLocks noGrp="1"/>
          </p:cNvSpPr>
          <p:nvPr>
            <p:ph type="title"/>
          </p:nvPr>
        </p:nvSpPr>
        <p:spPr>
          <a:xfrm>
            <a:off x="1508288" y="624110"/>
            <a:ext cx="10614581" cy="791033"/>
          </a:xfrm>
        </p:spPr>
        <p:txBody>
          <a:bodyPr>
            <a:noAutofit/>
          </a:bodyPr>
          <a:lstStyle/>
          <a:p>
            <a:r>
              <a:rPr lang="ru-RU" sz="2700" b="1" i="1" dirty="0">
                <a:solidFill>
                  <a:srgbClr val="FF0000"/>
                </a:solidFill>
              </a:rPr>
              <a:t>Апостилирование и консульская легализация документов</a:t>
            </a:r>
            <a:endParaRPr lang="ru-RU" sz="2700" dirty="0"/>
          </a:p>
        </p:txBody>
      </p:sp>
      <p:sp>
        <p:nvSpPr>
          <p:cNvPr id="5" name="Объект 4">
            <a:extLst>
              <a:ext uri="{FF2B5EF4-FFF2-40B4-BE49-F238E27FC236}">
                <a16:creationId xmlns:a16="http://schemas.microsoft.com/office/drawing/2014/main" id="{A5935486-3944-4D59-B431-B33233A22DD2}"/>
              </a:ext>
            </a:extLst>
          </p:cNvPr>
          <p:cNvSpPr>
            <a:spLocks noGrp="1"/>
          </p:cNvSpPr>
          <p:nvPr>
            <p:ph idx="1"/>
          </p:nvPr>
        </p:nvSpPr>
        <p:spPr>
          <a:xfrm>
            <a:off x="531812" y="1251751"/>
            <a:ext cx="11497430" cy="5140171"/>
          </a:xfrm>
        </p:spPr>
        <p:txBody>
          <a:bodyPr>
            <a:normAutofit fontScale="25000" lnSpcReduction="20000"/>
          </a:bodyPr>
          <a:lstStyle/>
          <a:p>
            <a:pPr marL="0" indent="0" algn="just">
              <a:buNone/>
            </a:pPr>
            <a:r>
              <a:rPr lang="ru-RU" sz="7200" b="1" i="1" dirty="0"/>
              <a:t>В необходимых случаях консул может легализовать документы и акты, предназначенные для действия на территории третьего государства.</a:t>
            </a:r>
          </a:p>
          <a:p>
            <a:pPr marL="0" indent="0" algn="just">
              <a:buNone/>
            </a:pPr>
            <a:r>
              <a:rPr lang="ru-RU" sz="7200" b="1" i="1" dirty="0"/>
              <a:t>Департамент консульской службы МИД РК согласно Правилам легализует документы и акты, исходящие от иностранных организаций и учреждений, если они предварительно легализованы в консульском учреждении иностранного государства происхождения документов.</a:t>
            </a:r>
          </a:p>
          <a:p>
            <a:pPr marL="0" indent="0" algn="just">
              <a:buNone/>
            </a:pPr>
            <a:r>
              <a:rPr lang="ru-RU" sz="7200" b="1" i="1" dirty="0"/>
              <a:t>В случае невозможности легализации таких документов в соответствии с Правилами Департамент консульской службы вправе совершать на них особую отметку о том, что не встречается возражений к принятию их официальными учреждениями РК к своему рассмотрению. Однако в этом случае признание юридической силы за такими документами и актами лежит всецело на органах, их принимающих.</a:t>
            </a:r>
          </a:p>
          <a:p>
            <a:pPr marL="0" indent="0" algn="just">
              <a:buNone/>
            </a:pPr>
            <a:r>
              <a:rPr lang="ru-RU" sz="7200" b="1" i="1" dirty="0"/>
              <a:t>Департамент консульской службы легализует также документы и акты, исходящие от организаций и учреждений Казахстана, предназначенные для предъявления за границей. </a:t>
            </a:r>
          </a:p>
          <a:p>
            <a:pPr marL="0" indent="0" algn="just">
              <a:buNone/>
            </a:pPr>
            <a:r>
              <a:rPr lang="ru-RU" sz="7200" b="1" i="1" dirty="0"/>
              <a:t>Документы на консульскую легализацию принимаются как в подлинниках, так и в нотариально заверенных копиях. Правила предусматривают, что в нотариально заверенных копиях легализуются учредительные документы юридических лиц при условии, что данные документы зарегистрированы в уполномоченном государственном органе РК и на них имеются соответствующие отметки и печати о регистрации, а также представлено свидетельство об их государственной регистрации.*</a:t>
            </a:r>
          </a:p>
          <a:p>
            <a:pPr marL="0" indent="0" algn="just">
              <a:buNone/>
            </a:pPr>
            <a:r>
              <a:rPr lang="ru-RU" sz="4000" b="1" dirty="0">
                <a:solidFill>
                  <a:schemeClr val="tx2"/>
                </a:solidFill>
              </a:rPr>
              <a:t>*</a:t>
            </a:r>
            <a:r>
              <a:rPr lang="en-US" sz="4000" dirty="0">
                <a:solidFill>
                  <a:schemeClr val="tx2"/>
                </a:solidFill>
              </a:rPr>
              <a:t> https://online.zakon.kz/Document/?doc_id=30080824#pos=5;-113</a:t>
            </a:r>
            <a:endParaRPr lang="ru-RU" sz="4000" b="1" dirty="0">
              <a:solidFill>
                <a:schemeClr val="tx2"/>
              </a:solidFill>
            </a:endParaRPr>
          </a:p>
          <a:p>
            <a:pPr marL="0" indent="0" algn="just">
              <a:buNone/>
            </a:pPr>
            <a:endParaRPr lang="ru-RU" sz="6400" b="1" dirty="0">
              <a:solidFill>
                <a:schemeClr val="tx2"/>
              </a:solidFill>
            </a:endParaRPr>
          </a:p>
          <a:p>
            <a:pPr marL="0" indent="0" algn="just">
              <a:buNone/>
            </a:pPr>
            <a:endParaRPr lang="ru-RU" sz="6400" b="1" dirty="0">
              <a:solidFill>
                <a:schemeClr val="tx2"/>
              </a:solidFill>
            </a:endParaRPr>
          </a:p>
          <a:p>
            <a:pPr marL="0" indent="0" algn="just">
              <a:buNone/>
            </a:pPr>
            <a:endParaRPr lang="ru-RU" sz="6400" b="1" dirty="0">
              <a:solidFill>
                <a:schemeClr val="tx2"/>
              </a:solidFill>
            </a:endParaRPr>
          </a:p>
          <a:p>
            <a:pPr marL="0" indent="0">
              <a:buNone/>
            </a:pPr>
            <a:endParaRPr lang="ru-RU" sz="1200" b="1" dirty="0">
              <a:solidFill>
                <a:schemeClr val="tx2"/>
              </a:solidFill>
            </a:endParaRPr>
          </a:p>
          <a:p>
            <a:pPr marL="0" indent="0">
              <a:buNone/>
            </a:pPr>
            <a:endParaRPr lang="ru-RU" sz="1200" b="1" dirty="0">
              <a:solidFill>
                <a:schemeClr val="tx2"/>
              </a:solidFill>
            </a:endParaRPr>
          </a:p>
          <a:p>
            <a:pPr marL="0" indent="0">
              <a:buNone/>
            </a:pPr>
            <a:endParaRPr lang="ru-RU" sz="1200" b="1" dirty="0">
              <a:solidFill>
                <a:schemeClr val="tx2"/>
              </a:solidFill>
            </a:endParaRPr>
          </a:p>
          <a:p>
            <a:pPr marL="0" indent="0">
              <a:buNone/>
            </a:pPr>
            <a:endParaRPr lang="ru-RU" sz="1200" b="1" dirty="0">
              <a:solidFill>
                <a:schemeClr val="tx2"/>
              </a:solidFill>
            </a:endParaRPr>
          </a:p>
          <a:p>
            <a:pPr marL="0" indent="0">
              <a:buNone/>
            </a:pPr>
            <a:endParaRPr lang="ru-RU" sz="1200" b="1" dirty="0">
              <a:solidFill>
                <a:schemeClr val="tx2"/>
              </a:solidFill>
            </a:endParaRPr>
          </a:p>
          <a:p>
            <a:pPr marL="0" indent="0">
              <a:buNone/>
            </a:pPr>
            <a:endParaRPr lang="ru-RU" sz="1200" b="1" dirty="0">
              <a:solidFill>
                <a:schemeClr val="tx2"/>
              </a:solidFill>
            </a:endParaRPr>
          </a:p>
          <a:p>
            <a:pPr marL="0" indent="0">
              <a:buNone/>
            </a:pPr>
            <a:endParaRPr lang="ru-RU" sz="1200" b="1" dirty="0">
              <a:solidFill>
                <a:schemeClr val="tx2"/>
              </a:solidFill>
            </a:endParaRPr>
          </a:p>
          <a:p>
            <a:pPr marL="0" indent="0">
              <a:buNone/>
            </a:pPr>
            <a:endParaRPr lang="ru-RU" sz="1200" b="1" dirty="0">
              <a:solidFill>
                <a:schemeClr val="tx2"/>
              </a:solidFill>
            </a:endParaRPr>
          </a:p>
          <a:p>
            <a:pPr marL="0" indent="0">
              <a:buNone/>
            </a:pPr>
            <a:endParaRPr lang="ru-RU" sz="1200" b="1" dirty="0">
              <a:solidFill>
                <a:schemeClr val="tx2"/>
              </a:solidFill>
            </a:endParaRPr>
          </a:p>
          <a:p>
            <a:pPr marL="0" indent="0">
              <a:buNone/>
            </a:pPr>
            <a:endParaRPr lang="ru-RU" sz="1200" b="1" dirty="0">
              <a:solidFill>
                <a:schemeClr val="tx2"/>
              </a:solidFill>
            </a:endParaRPr>
          </a:p>
          <a:p>
            <a:pPr marL="0" indent="0">
              <a:buNone/>
            </a:pPr>
            <a:endParaRPr lang="ru-RU" dirty="0"/>
          </a:p>
        </p:txBody>
      </p:sp>
      <p:sp>
        <p:nvSpPr>
          <p:cNvPr id="3" name="Номер слайда 2">
            <a:extLst>
              <a:ext uri="{FF2B5EF4-FFF2-40B4-BE49-F238E27FC236}">
                <a16:creationId xmlns:a16="http://schemas.microsoft.com/office/drawing/2014/main" id="{C250173B-3E2E-4026-8F95-E401B9DF0999}"/>
              </a:ext>
            </a:extLst>
          </p:cNvPr>
          <p:cNvSpPr>
            <a:spLocks noGrp="1"/>
          </p:cNvSpPr>
          <p:nvPr>
            <p:ph type="sldNum" sz="quarter" idx="12"/>
          </p:nvPr>
        </p:nvSpPr>
        <p:spPr/>
        <p:txBody>
          <a:bodyPr/>
          <a:lstStyle/>
          <a:p>
            <a:fld id="{4F65E0F3-FF11-402E-936B-2D1DC285A156}" type="slidenum">
              <a:rPr lang="ru-RU" smtClean="0"/>
              <a:t>36</a:t>
            </a:fld>
            <a:endParaRPr lang="ru-RU"/>
          </a:p>
        </p:txBody>
      </p:sp>
    </p:spTree>
    <p:extLst>
      <p:ext uri="{BB962C8B-B14F-4D97-AF65-F5344CB8AC3E}">
        <p14:creationId xmlns:p14="http://schemas.microsoft.com/office/powerpoint/2010/main" val="3422790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03F85A-AC86-46FA-8D08-FA4E466DCD8F}"/>
              </a:ext>
            </a:extLst>
          </p:cNvPr>
          <p:cNvSpPr>
            <a:spLocks noGrp="1"/>
          </p:cNvSpPr>
          <p:nvPr>
            <p:ph type="title"/>
          </p:nvPr>
        </p:nvSpPr>
        <p:spPr>
          <a:xfrm>
            <a:off x="1753387" y="273378"/>
            <a:ext cx="9751226" cy="1207080"/>
          </a:xfrm>
        </p:spPr>
        <p:txBody>
          <a:bodyPr>
            <a:normAutofit fontScale="90000"/>
          </a:bodyPr>
          <a:lstStyle/>
          <a:p>
            <a:pPr algn="ctr"/>
            <a:r>
              <a:rPr lang="ru-RU" sz="2700" b="1" i="1" dirty="0">
                <a:solidFill>
                  <a:srgbClr val="FF0000"/>
                </a:solidFill>
              </a:rPr>
              <a:t>Апостилирование и консульская легализация документов</a:t>
            </a:r>
            <a:br>
              <a:rPr lang="en-US" sz="2700" b="1" i="1" dirty="0">
                <a:solidFill>
                  <a:srgbClr val="FF0000"/>
                </a:solidFill>
              </a:rPr>
            </a:br>
            <a:endParaRPr lang="ru-RU" sz="2700" dirty="0"/>
          </a:p>
        </p:txBody>
      </p:sp>
      <p:sp>
        <p:nvSpPr>
          <p:cNvPr id="5" name="Объект 4">
            <a:extLst>
              <a:ext uri="{FF2B5EF4-FFF2-40B4-BE49-F238E27FC236}">
                <a16:creationId xmlns:a16="http://schemas.microsoft.com/office/drawing/2014/main" id="{04CEDB73-B9B8-42A1-AD44-F2CAE31336ED}"/>
              </a:ext>
            </a:extLst>
          </p:cNvPr>
          <p:cNvSpPr>
            <a:spLocks noGrp="1"/>
          </p:cNvSpPr>
          <p:nvPr>
            <p:ph idx="1"/>
          </p:nvPr>
        </p:nvSpPr>
        <p:spPr>
          <a:xfrm>
            <a:off x="1562470" y="923278"/>
            <a:ext cx="10466772" cy="5661345"/>
          </a:xfrm>
        </p:spPr>
        <p:txBody>
          <a:bodyPr>
            <a:normAutofit fontScale="25000" lnSpcReduction="20000"/>
          </a:bodyPr>
          <a:lstStyle/>
          <a:p>
            <a:pPr marL="0" indent="0" algn="just">
              <a:buNone/>
            </a:pPr>
            <a:r>
              <a:rPr lang="ru-RU" sz="9000" i="1" dirty="0"/>
              <a:t>Если легализация в иностранном дипломатическом представительстве или загранучреждении обусловлена представлением перевода документа с государственного или русского языка на иностранный язык, </a:t>
            </a:r>
            <a:r>
              <a:rPr lang="ru-RU" sz="9000" b="1" i="1" dirty="0">
                <a:solidFill>
                  <a:srgbClr val="FF0000"/>
                </a:solidFill>
              </a:rPr>
              <a:t>то легализация нотариально заверенного документа в Департаменте консульской службы может совершаться вместе с его переводом</a:t>
            </a:r>
            <a:r>
              <a:rPr lang="ru-RU" sz="9000" i="1" dirty="0"/>
              <a:t>. </a:t>
            </a:r>
            <a:r>
              <a:rPr lang="ru-RU" sz="9000" b="1" i="1" u="sng" dirty="0">
                <a:solidFill>
                  <a:srgbClr val="7030A0"/>
                </a:solidFill>
              </a:rPr>
              <a:t>Однако одно нотариальное засвидетельствование перевода документа или акта консулом не приравнивается к его легализации.</a:t>
            </a:r>
          </a:p>
          <a:p>
            <a:pPr marL="0" indent="0" algn="just">
              <a:buNone/>
            </a:pPr>
            <a:r>
              <a:rPr lang="ru-RU" sz="9000" i="1" dirty="0"/>
              <a:t>На документах и актах, отвечающим требованиям легализации, совершается (учиняется) легализационная надпись установленного образца. В тех случаях, когда для легализационной надписи нет места, она совершается (учиняется) на отдельном листе, который подшивается к документу или акту и скрепляется с последним печатью и подписью лица, совершившего легализацию.</a:t>
            </a:r>
          </a:p>
          <a:p>
            <a:pPr marL="0" indent="0" algn="just">
              <a:buNone/>
            </a:pPr>
            <a:r>
              <a:rPr lang="ru-RU" sz="9000" i="1" dirty="0">
                <a:solidFill>
                  <a:srgbClr val="FF0000"/>
                </a:solidFill>
              </a:rPr>
              <a:t>Отказ в легализации документов и актов может быть обжалован вышестоящему должностному лицу, в Департамент консульской службы либо в суд </a:t>
            </a:r>
            <a:r>
              <a:rPr lang="ru-RU" sz="9000" i="1" dirty="0"/>
              <a:t>в порядке, установленном законодательством Республики Казахстан.*</a:t>
            </a:r>
          </a:p>
          <a:p>
            <a:pPr marL="0" indent="0">
              <a:buNone/>
            </a:pPr>
            <a:r>
              <a:rPr lang="ru-RU" sz="4000" b="1" dirty="0">
                <a:solidFill>
                  <a:schemeClr val="tx2"/>
                </a:solidFill>
              </a:rPr>
              <a:t>*</a:t>
            </a:r>
            <a:r>
              <a:rPr lang="en-US" sz="4000" dirty="0">
                <a:solidFill>
                  <a:schemeClr val="tx2"/>
                </a:solidFill>
              </a:rPr>
              <a:t> https://online.zakon.kz/Document/?doc_id=30080824#pos=5;-113</a:t>
            </a:r>
            <a:endParaRPr lang="ru-RU" sz="4000" b="1" dirty="0">
              <a:solidFill>
                <a:schemeClr val="tx2"/>
              </a:solidFill>
            </a:endParaRPr>
          </a:p>
          <a:p>
            <a:pPr marL="0" indent="0">
              <a:buNone/>
            </a:pPr>
            <a:endParaRPr lang="ru-RU" sz="1050" dirty="0">
              <a:solidFill>
                <a:schemeClr val="tx2"/>
              </a:solidFill>
            </a:endParaRPr>
          </a:p>
          <a:p>
            <a:pPr marL="0" indent="0">
              <a:buNone/>
            </a:pPr>
            <a:endParaRPr lang="ru-RU" sz="1050" dirty="0">
              <a:solidFill>
                <a:schemeClr val="tx2"/>
              </a:solidFill>
            </a:endParaRPr>
          </a:p>
          <a:p>
            <a:pPr marL="0" indent="0">
              <a:buNone/>
            </a:pPr>
            <a:endParaRPr lang="ru-RU" sz="1050" dirty="0">
              <a:solidFill>
                <a:schemeClr val="tx2"/>
              </a:solidFill>
            </a:endParaRPr>
          </a:p>
          <a:p>
            <a:pPr marL="0" indent="0">
              <a:buNone/>
            </a:pPr>
            <a:endParaRPr lang="ru-RU" sz="1050" dirty="0">
              <a:solidFill>
                <a:schemeClr val="tx2"/>
              </a:solidFill>
            </a:endParaRPr>
          </a:p>
          <a:p>
            <a:pPr marL="0" indent="0">
              <a:buNone/>
            </a:pPr>
            <a:endParaRPr lang="ru-RU" sz="1050" dirty="0">
              <a:solidFill>
                <a:schemeClr val="tx2"/>
              </a:solidFill>
            </a:endParaRPr>
          </a:p>
          <a:p>
            <a:pPr marL="0" indent="0">
              <a:buNone/>
            </a:pPr>
            <a:endParaRPr lang="ru-RU" sz="1050" dirty="0">
              <a:solidFill>
                <a:schemeClr val="tx2"/>
              </a:solidFill>
            </a:endParaRPr>
          </a:p>
          <a:p>
            <a:pPr marL="0" indent="0">
              <a:buNone/>
            </a:pPr>
            <a:endParaRPr lang="ru-RU" sz="1050" dirty="0">
              <a:solidFill>
                <a:schemeClr val="tx2"/>
              </a:solidFill>
            </a:endParaRPr>
          </a:p>
          <a:p>
            <a:pPr marL="0" indent="0">
              <a:buNone/>
            </a:pPr>
            <a:endParaRPr lang="ru-RU" sz="1050" dirty="0">
              <a:solidFill>
                <a:schemeClr val="tx2"/>
              </a:solidFill>
            </a:endParaRPr>
          </a:p>
          <a:p>
            <a:pPr marL="0" indent="0">
              <a:buNone/>
            </a:pPr>
            <a:endParaRPr lang="ru-RU" sz="1050" dirty="0">
              <a:solidFill>
                <a:schemeClr val="tx2"/>
              </a:solidFill>
            </a:endParaRPr>
          </a:p>
          <a:p>
            <a:pPr marL="0" indent="0">
              <a:buNone/>
            </a:pPr>
            <a:endParaRPr lang="ru-RU" sz="1050" dirty="0">
              <a:solidFill>
                <a:schemeClr val="tx2"/>
              </a:solidFill>
            </a:endParaRPr>
          </a:p>
          <a:p>
            <a:pPr marL="0" indent="0">
              <a:buNone/>
            </a:pPr>
            <a:endParaRPr lang="ru-RU" sz="1050" dirty="0">
              <a:solidFill>
                <a:schemeClr val="tx2"/>
              </a:solidFill>
            </a:endParaRPr>
          </a:p>
          <a:p>
            <a:pPr marL="0" indent="0">
              <a:buNone/>
            </a:pPr>
            <a:endParaRPr lang="ru-RU" sz="1050" dirty="0">
              <a:solidFill>
                <a:schemeClr val="tx2"/>
              </a:solidFill>
            </a:endParaRPr>
          </a:p>
          <a:p>
            <a:pPr marL="0" indent="0">
              <a:buNone/>
            </a:pPr>
            <a:endParaRPr lang="ru-RU" sz="1050" dirty="0">
              <a:solidFill>
                <a:schemeClr val="tx2"/>
              </a:solidFill>
            </a:endParaRPr>
          </a:p>
          <a:p>
            <a:pPr marL="0" indent="0">
              <a:buNone/>
            </a:pPr>
            <a:endParaRPr lang="ru-RU" sz="1050" dirty="0">
              <a:solidFill>
                <a:schemeClr val="tx2"/>
              </a:solidFill>
            </a:endParaRPr>
          </a:p>
          <a:p>
            <a:pPr marL="0" indent="0">
              <a:buNone/>
            </a:pPr>
            <a:endParaRPr lang="ru-RU" sz="1050" dirty="0">
              <a:solidFill>
                <a:schemeClr val="tx2"/>
              </a:solidFill>
            </a:endParaRPr>
          </a:p>
          <a:p>
            <a:pPr marL="0" indent="0">
              <a:buNone/>
            </a:pPr>
            <a:endParaRPr lang="ru-RU" sz="1050" dirty="0">
              <a:solidFill>
                <a:schemeClr val="tx2"/>
              </a:solidFill>
            </a:endParaRPr>
          </a:p>
          <a:p>
            <a:pPr marL="0" indent="0">
              <a:buNone/>
            </a:pPr>
            <a:r>
              <a:rPr lang="ru-RU" sz="1050" dirty="0">
                <a:solidFill>
                  <a:schemeClr val="tx2"/>
                </a:solidFill>
              </a:rPr>
              <a:t>         </a:t>
            </a:r>
          </a:p>
          <a:p>
            <a:pPr marL="0" indent="0">
              <a:buNone/>
            </a:pPr>
            <a:endParaRPr lang="ru-RU" dirty="0"/>
          </a:p>
        </p:txBody>
      </p:sp>
      <p:sp>
        <p:nvSpPr>
          <p:cNvPr id="3" name="Номер слайда 2">
            <a:extLst>
              <a:ext uri="{FF2B5EF4-FFF2-40B4-BE49-F238E27FC236}">
                <a16:creationId xmlns:a16="http://schemas.microsoft.com/office/drawing/2014/main" id="{7D079661-65ED-4B92-B8E5-04E01ECE93B2}"/>
              </a:ext>
            </a:extLst>
          </p:cNvPr>
          <p:cNvSpPr>
            <a:spLocks noGrp="1"/>
          </p:cNvSpPr>
          <p:nvPr>
            <p:ph type="sldNum" sz="quarter" idx="12"/>
          </p:nvPr>
        </p:nvSpPr>
        <p:spPr/>
        <p:txBody>
          <a:bodyPr/>
          <a:lstStyle/>
          <a:p>
            <a:fld id="{4F65E0F3-FF11-402E-936B-2D1DC285A156}" type="slidenum">
              <a:rPr lang="ru-RU" smtClean="0"/>
              <a:t>37</a:t>
            </a:fld>
            <a:endParaRPr lang="ru-RU" dirty="0"/>
          </a:p>
        </p:txBody>
      </p:sp>
    </p:spTree>
    <p:extLst>
      <p:ext uri="{BB962C8B-B14F-4D97-AF65-F5344CB8AC3E}">
        <p14:creationId xmlns:p14="http://schemas.microsoft.com/office/powerpoint/2010/main" val="3613934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AEB6AB-62E3-47CC-B57D-860A748C0F4B}"/>
              </a:ext>
            </a:extLst>
          </p:cNvPr>
          <p:cNvSpPr>
            <a:spLocks noGrp="1"/>
          </p:cNvSpPr>
          <p:nvPr>
            <p:ph type="title"/>
          </p:nvPr>
        </p:nvSpPr>
        <p:spPr>
          <a:xfrm>
            <a:off x="1555424" y="259239"/>
            <a:ext cx="10636576" cy="528543"/>
          </a:xfrm>
        </p:spPr>
        <p:txBody>
          <a:bodyPr>
            <a:noAutofit/>
          </a:bodyPr>
          <a:lstStyle/>
          <a:p>
            <a:r>
              <a:rPr lang="ru-RU" sz="2700" b="1" i="1" dirty="0">
                <a:solidFill>
                  <a:srgbClr val="FF0000"/>
                </a:solidFill>
              </a:rPr>
              <a:t>Апостилирование и консульская легализация документов</a:t>
            </a:r>
            <a:endParaRPr lang="ru-RU" sz="2700" dirty="0"/>
          </a:p>
        </p:txBody>
      </p:sp>
      <p:sp>
        <p:nvSpPr>
          <p:cNvPr id="3" name="Объект 2">
            <a:extLst>
              <a:ext uri="{FF2B5EF4-FFF2-40B4-BE49-F238E27FC236}">
                <a16:creationId xmlns:a16="http://schemas.microsoft.com/office/drawing/2014/main" id="{ADFD1A63-9747-4DD4-BD14-3AF56185BA72}"/>
              </a:ext>
            </a:extLst>
          </p:cNvPr>
          <p:cNvSpPr>
            <a:spLocks noGrp="1"/>
          </p:cNvSpPr>
          <p:nvPr>
            <p:ph idx="1"/>
          </p:nvPr>
        </p:nvSpPr>
        <p:spPr>
          <a:xfrm>
            <a:off x="1555423" y="905523"/>
            <a:ext cx="10367288" cy="5693240"/>
          </a:xfrm>
        </p:spPr>
        <p:txBody>
          <a:bodyPr>
            <a:normAutofit/>
          </a:bodyPr>
          <a:lstStyle/>
          <a:p>
            <a:pPr algn="just"/>
            <a:r>
              <a:rPr lang="ru-RU" sz="2500" i="1" dirty="0">
                <a:solidFill>
                  <a:srgbClr val="FF0000"/>
                </a:solidFill>
              </a:rPr>
              <a:t>За совершение легализации документов </a:t>
            </a:r>
            <a:r>
              <a:rPr lang="ru-RU" sz="2500" i="1" dirty="0"/>
              <a:t>взимается </a:t>
            </a:r>
            <a:r>
              <a:rPr lang="ru-RU" sz="2500" b="1" i="1" dirty="0">
                <a:solidFill>
                  <a:srgbClr val="FF0000"/>
                </a:solidFill>
              </a:rPr>
              <a:t>консульский сбор </a:t>
            </a:r>
            <a:r>
              <a:rPr lang="ru-RU" sz="2500" i="1" dirty="0"/>
              <a:t>в соответствии со </a:t>
            </a:r>
            <a:r>
              <a:rPr lang="ru-RU" sz="2500" b="1" i="1" u="sng" dirty="0">
                <a:solidFill>
                  <a:srgbClr val="FF0000"/>
                </a:solidFill>
                <a:hlinkClick r:id="rId2">
                  <a:extLst>
                    <a:ext uri="{A12FA001-AC4F-418D-AE19-62706E023703}">
                      <ahyp:hlinkClr xmlns:ahyp="http://schemas.microsoft.com/office/drawing/2018/hyperlinkcolor" val="tx"/>
                    </a:ext>
                  </a:extLst>
                </a:hlinkClick>
              </a:rPr>
              <a:t>статьей </a:t>
            </a:r>
            <a:r>
              <a:rPr lang="ru-RU" sz="2500" b="1" i="1" u="sng" dirty="0">
                <a:solidFill>
                  <a:srgbClr val="FF0000"/>
                </a:solidFill>
              </a:rPr>
              <a:t>552</a:t>
            </a:r>
            <a:r>
              <a:rPr lang="ru-RU" sz="2500" i="1" dirty="0"/>
              <a:t> Кодекса Республики Казахстан от 25 декабря 2017 года № 120-VI «О налогах и других обязательных платежах в бюджет (Налоговый кодекс)», за исключением случаев, предусмотренных </a:t>
            </a:r>
            <a:r>
              <a:rPr lang="ru-RU" sz="2500" b="1" i="1" u="sng" dirty="0">
                <a:solidFill>
                  <a:srgbClr val="FF0000"/>
                </a:solidFill>
                <a:hlinkClick r:id="rId3">
                  <a:extLst>
                    <a:ext uri="{A12FA001-AC4F-418D-AE19-62706E023703}">
                      <ahyp:hlinkClr xmlns:ahyp="http://schemas.microsoft.com/office/drawing/2018/hyperlinkcolor" val="tx"/>
                    </a:ext>
                  </a:extLst>
                </a:hlinkClick>
              </a:rPr>
              <a:t>статьей </a:t>
            </a:r>
            <a:r>
              <a:rPr lang="ru-RU" sz="2500" b="1" i="1" u="sng" dirty="0">
                <a:solidFill>
                  <a:srgbClr val="FF0000"/>
                </a:solidFill>
              </a:rPr>
              <a:t>553</a:t>
            </a:r>
            <a:r>
              <a:rPr lang="ru-RU" sz="2500" b="1" i="1" dirty="0">
                <a:solidFill>
                  <a:srgbClr val="FF0000"/>
                </a:solidFill>
              </a:rPr>
              <a:t> </a:t>
            </a:r>
            <a:r>
              <a:rPr lang="ru-RU" sz="2500" i="1" dirty="0"/>
              <a:t>Налогового кодекса.</a:t>
            </a:r>
          </a:p>
          <a:p>
            <a:pPr algn="just"/>
            <a:r>
              <a:rPr lang="ru-RU" sz="2500" i="1" dirty="0"/>
              <a:t>Международные договоры, ратифицированные Республикой Казахстан, </a:t>
            </a:r>
            <a:r>
              <a:rPr lang="ru-RU" sz="2500" i="1" dirty="0">
                <a:solidFill>
                  <a:srgbClr val="FF0000"/>
                </a:solidFill>
              </a:rPr>
              <a:t>имеют приоритет перед ее законами</a:t>
            </a:r>
            <a:r>
              <a:rPr lang="ru-RU" sz="2500" i="1" dirty="0"/>
              <a:t>. Порядок и условия действия на территории Республики Казахстан международных договоров, участником которых является Республика Казахстан, определяются законодательством Республики Казахстан.*</a:t>
            </a:r>
          </a:p>
          <a:p>
            <a:pPr marL="0" indent="0" algn="just">
              <a:buNone/>
            </a:pPr>
            <a:r>
              <a:rPr lang="ru-RU" sz="1000" b="1" dirty="0">
                <a:solidFill>
                  <a:schemeClr val="tx2"/>
                </a:solidFill>
              </a:rPr>
              <a:t>           *</a:t>
            </a:r>
            <a:r>
              <a:rPr lang="en-US" sz="1000" dirty="0">
                <a:solidFill>
                  <a:schemeClr val="tx2"/>
                </a:solidFill>
              </a:rPr>
              <a:t> https://egov.kz/cms/ru/articles/consular_legalization</a:t>
            </a:r>
            <a:endParaRPr lang="ru-RU" sz="2200" dirty="0"/>
          </a:p>
          <a:p>
            <a:pPr marL="0" indent="0">
              <a:buNone/>
            </a:pPr>
            <a:endParaRPr lang="ru-RU" dirty="0"/>
          </a:p>
        </p:txBody>
      </p:sp>
      <p:sp>
        <p:nvSpPr>
          <p:cNvPr id="4" name="Номер слайда 3">
            <a:extLst>
              <a:ext uri="{FF2B5EF4-FFF2-40B4-BE49-F238E27FC236}">
                <a16:creationId xmlns:a16="http://schemas.microsoft.com/office/drawing/2014/main" id="{2175CFF8-A3A0-4237-99FF-B615961896E7}"/>
              </a:ext>
            </a:extLst>
          </p:cNvPr>
          <p:cNvSpPr>
            <a:spLocks noGrp="1"/>
          </p:cNvSpPr>
          <p:nvPr>
            <p:ph type="sldNum" sz="quarter" idx="12"/>
          </p:nvPr>
        </p:nvSpPr>
        <p:spPr/>
        <p:txBody>
          <a:bodyPr/>
          <a:lstStyle/>
          <a:p>
            <a:fld id="{4F65E0F3-FF11-402E-936B-2D1DC285A156}" type="slidenum">
              <a:rPr lang="ru-RU" smtClean="0"/>
              <a:t>38</a:t>
            </a:fld>
            <a:endParaRPr lang="ru-RU"/>
          </a:p>
        </p:txBody>
      </p:sp>
    </p:spTree>
    <p:extLst>
      <p:ext uri="{BB962C8B-B14F-4D97-AF65-F5344CB8AC3E}">
        <p14:creationId xmlns:p14="http://schemas.microsoft.com/office/powerpoint/2010/main" val="3997840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30EEFF-020D-48C9-9986-BE97DD13CD8A}"/>
              </a:ext>
            </a:extLst>
          </p:cNvPr>
          <p:cNvSpPr>
            <a:spLocks noGrp="1"/>
          </p:cNvSpPr>
          <p:nvPr>
            <p:ph type="title"/>
          </p:nvPr>
        </p:nvSpPr>
        <p:spPr>
          <a:xfrm>
            <a:off x="1197204" y="263952"/>
            <a:ext cx="10765410" cy="961534"/>
          </a:xfrm>
        </p:spPr>
        <p:txBody>
          <a:bodyPr>
            <a:noAutofit/>
          </a:bodyPr>
          <a:lstStyle/>
          <a:p>
            <a:pPr algn="ctr"/>
            <a:r>
              <a:rPr lang="ru-RU" sz="2700" b="1" i="1" dirty="0">
                <a:solidFill>
                  <a:srgbClr val="FF0000"/>
                </a:solidFill>
              </a:rPr>
              <a:t>Апостилирование и консульская легализация документов</a:t>
            </a:r>
            <a:endParaRPr lang="ru-RU" sz="2700" dirty="0"/>
          </a:p>
        </p:txBody>
      </p:sp>
      <p:sp>
        <p:nvSpPr>
          <p:cNvPr id="3" name="Объект 2">
            <a:extLst>
              <a:ext uri="{FF2B5EF4-FFF2-40B4-BE49-F238E27FC236}">
                <a16:creationId xmlns:a16="http://schemas.microsoft.com/office/drawing/2014/main" id="{A04E4043-1A33-46C3-B182-D2C53A5EBEB6}"/>
              </a:ext>
            </a:extLst>
          </p:cNvPr>
          <p:cNvSpPr>
            <a:spLocks noGrp="1"/>
          </p:cNvSpPr>
          <p:nvPr>
            <p:ph idx="1"/>
          </p:nvPr>
        </p:nvSpPr>
        <p:spPr>
          <a:xfrm>
            <a:off x="1580225" y="905522"/>
            <a:ext cx="9924388" cy="5598973"/>
          </a:xfrm>
        </p:spPr>
        <p:txBody>
          <a:bodyPr>
            <a:normAutofit fontScale="70000" lnSpcReduction="20000"/>
          </a:bodyPr>
          <a:lstStyle/>
          <a:p>
            <a:pPr marL="0" indent="0" algn="ctr">
              <a:buNone/>
            </a:pPr>
            <a:r>
              <a:rPr lang="ru-RU" sz="4000" b="1" dirty="0">
                <a:solidFill>
                  <a:srgbClr val="C00000"/>
                </a:solidFill>
              </a:rPr>
              <a:t>Порядок легализации документов</a:t>
            </a:r>
          </a:p>
          <a:p>
            <a:pPr marL="0" indent="0" algn="just">
              <a:buNone/>
            </a:pPr>
            <a:r>
              <a:rPr lang="ru-RU" sz="2400" i="1" dirty="0">
                <a:solidFill>
                  <a:srgbClr val="FF0000"/>
                </a:solidFill>
              </a:rPr>
              <a:t>Для совершения легализации документов </a:t>
            </a:r>
            <a:r>
              <a:rPr lang="ru-RU" sz="2400" i="1" dirty="0">
                <a:solidFill>
                  <a:schemeClr val="tx1"/>
                </a:solidFill>
              </a:rPr>
              <a:t>в Департамент консульской службы или загранучреждение </a:t>
            </a:r>
            <a:r>
              <a:rPr lang="ru-RU" sz="2400" i="1" dirty="0">
                <a:solidFill>
                  <a:srgbClr val="FF0000"/>
                </a:solidFill>
              </a:rPr>
              <a:t>подается заявление</a:t>
            </a:r>
            <a:r>
              <a:rPr lang="ru-RU" sz="2400" i="1" dirty="0">
                <a:solidFill>
                  <a:schemeClr val="tx1"/>
                </a:solidFill>
              </a:rPr>
              <a:t> в произвольной форме с приложением следующих документов:</a:t>
            </a:r>
          </a:p>
          <a:p>
            <a:pPr algn="just"/>
            <a:r>
              <a:rPr lang="ru-RU" sz="2400" b="1" i="1" dirty="0">
                <a:solidFill>
                  <a:srgbClr val="FF0000"/>
                </a:solidFill>
              </a:rPr>
              <a:t>для физического лица:</a:t>
            </a:r>
          </a:p>
          <a:p>
            <a:pPr marL="0" indent="0" algn="just">
              <a:buNone/>
            </a:pPr>
            <a:r>
              <a:rPr lang="ru-RU" sz="2400" i="1" dirty="0">
                <a:solidFill>
                  <a:schemeClr val="tx1"/>
                </a:solidFill>
              </a:rPr>
              <a:t>1) копия документа, удостоверяющего личность (оригинал для сверки);</a:t>
            </a:r>
          </a:p>
          <a:p>
            <a:pPr marL="0" indent="0" algn="just">
              <a:buNone/>
            </a:pPr>
            <a:r>
              <a:rPr lang="ru-RU" sz="2400" i="1" dirty="0">
                <a:solidFill>
                  <a:schemeClr val="tx1"/>
                </a:solidFill>
              </a:rPr>
              <a:t>2) документ, подлежащий легализации;</a:t>
            </a:r>
          </a:p>
          <a:p>
            <a:pPr marL="0" indent="0" algn="just">
              <a:buNone/>
            </a:pPr>
            <a:r>
              <a:rPr lang="ru-RU" sz="2400" i="1" dirty="0">
                <a:solidFill>
                  <a:schemeClr val="tx1"/>
                </a:solidFill>
              </a:rPr>
              <a:t>3) оригинал документа, подтверждающего оплату консульского сбора;</a:t>
            </a:r>
          </a:p>
          <a:p>
            <a:pPr algn="just"/>
            <a:r>
              <a:rPr lang="ru-RU" sz="2400" b="1" i="1" dirty="0">
                <a:solidFill>
                  <a:srgbClr val="FF0000"/>
                </a:solidFill>
              </a:rPr>
              <a:t>для юридического лица:</a:t>
            </a:r>
          </a:p>
          <a:p>
            <a:pPr marL="0" indent="0" algn="just">
              <a:buNone/>
            </a:pPr>
            <a:r>
              <a:rPr lang="ru-RU" sz="2400" i="1" dirty="0">
                <a:solidFill>
                  <a:schemeClr val="tx1"/>
                </a:solidFill>
              </a:rPr>
              <a:t>1) копия документа, удостоверяющего личность уполномоченного лица (оригинал для сверки);</a:t>
            </a:r>
          </a:p>
          <a:p>
            <a:pPr marL="0" indent="0" algn="just">
              <a:buNone/>
            </a:pPr>
            <a:r>
              <a:rPr lang="ru-RU" sz="2400" i="1" dirty="0">
                <a:solidFill>
                  <a:schemeClr val="tx1"/>
                </a:solidFill>
              </a:rPr>
              <a:t>2) документ, подлежащий легализации;</a:t>
            </a:r>
          </a:p>
          <a:p>
            <a:pPr marL="0" indent="0" algn="just">
              <a:buNone/>
            </a:pPr>
            <a:r>
              <a:rPr lang="ru-RU" sz="2400" i="1" dirty="0">
                <a:solidFill>
                  <a:schemeClr val="tx1"/>
                </a:solidFill>
              </a:rPr>
              <a:t>3) оригинал документа, подтверждающего оплату консульского сбора.</a:t>
            </a:r>
          </a:p>
          <a:p>
            <a:pPr marL="0" indent="0" algn="just">
              <a:buNone/>
            </a:pPr>
            <a:r>
              <a:rPr lang="ru-RU" sz="2400" i="1" dirty="0">
                <a:solidFill>
                  <a:schemeClr val="tx1"/>
                </a:solidFill>
              </a:rPr>
              <a:t>4) копий учредительных документов;</a:t>
            </a:r>
          </a:p>
          <a:p>
            <a:pPr marL="0" indent="0" algn="just">
              <a:buNone/>
            </a:pPr>
            <a:r>
              <a:rPr lang="ru-RU" sz="2400" i="1" dirty="0">
                <a:solidFill>
                  <a:schemeClr val="tx1"/>
                </a:solidFill>
              </a:rPr>
              <a:t>5) копию документа, подтверждающего полномочия.</a:t>
            </a:r>
          </a:p>
          <a:p>
            <a:pPr marL="0" indent="0" algn="just">
              <a:buNone/>
            </a:pPr>
            <a:r>
              <a:rPr lang="ru-RU" sz="2400" b="1" i="1" dirty="0">
                <a:solidFill>
                  <a:srgbClr val="C00000"/>
                </a:solidFill>
              </a:rPr>
              <a:t>К легализации принимаются подлинники документов, а также их нотариально заверенные копии.*</a:t>
            </a:r>
          </a:p>
          <a:p>
            <a:pPr marL="0" indent="0" algn="just">
              <a:buNone/>
            </a:pPr>
            <a:r>
              <a:rPr lang="ru-RU" sz="1400" b="1" dirty="0">
                <a:solidFill>
                  <a:schemeClr val="tx2"/>
                </a:solidFill>
              </a:rPr>
              <a:t>*</a:t>
            </a:r>
            <a:r>
              <a:rPr lang="en-US" sz="1400" dirty="0">
                <a:solidFill>
                  <a:schemeClr val="tx2"/>
                </a:solidFill>
              </a:rPr>
              <a:t> https://egov.kz/cms/ru/articles/consular_legalization</a:t>
            </a:r>
            <a:endParaRPr lang="ru-RU" sz="1400" dirty="0"/>
          </a:p>
          <a:p>
            <a:pPr marL="0" indent="0" algn="just">
              <a:buNone/>
            </a:pPr>
            <a:endParaRPr lang="ru-RU" sz="1000" dirty="0"/>
          </a:p>
          <a:p>
            <a:pPr marL="0" indent="0" algn="just">
              <a:buNone/>
            </a:pPr>
            <a:endParaRPr lang="ru-RU" sz="1000" dirty="0"/>
          </a:p>
          <a:p>
            <a:pPr marL="0" indent="0" algn="just">
              <a:buNone/>
            </a:pPr>
            <a:endParaRPr lang="ru-RU" sz="1000" dirty="0"/>
          </a:p>
          <a:p>
            <a:pPr marL="0" indent="0" algn="just">
              <a:buNone/>
            </a:pPr>
            <a:endParaRPr lang="ru-RU" dirty="0"/>
          </a:p>
        </p:txBody>
      </p:sp>
      <p:sp>
        <p:nvSpPr>
          <p:cNvPr id="4" name="Номер слайда 3">
            <a:extLst>
              <a:ext uri="{FF2B5EF4-FFF2-40B4-BE49-F238E27FC236}">
                <a16:creationId xmlns:a16="http://schemas.microsoft.com/office/drawing/2014/main" id="{529795BA-F508-4433-AEAE-412839CF05E4}"/>
              </a:ext>
            </a:extLst>
          </p:cNvPr>
          <p:cNvSpPr>
            <a:spLocks noGrp="1"/>
          </p:cNvSpPr>
          <p:nvPr>
            <p:ph type="sldNum" sz="quarter" idx="12"/>
          </p:nvPr>
        </p:nvSpPr>
        <p:spPr/>
        <p:txBody>
          <a:bodyPr/>
          <a:lstStyle/>
          <a:p>
            <a:fld id="{4F65E0F3-FF11-402E-936B-2D1DC285A156}" type="slidenum">
              <a:rPr lang="ru-RU" smtClean="0"/>
              <a:t>39</a:t>
            </a:fld>
            <a:endParaRPr lang="ru-RU"/>
          </a:p>
        </p:txBody>
      </p:sp>
    </p:spTree>
    <p:extLst>
      <p:ext uri="{BB962C8B-B14F-4D97-AF65-F5344CB8AC3E}">
        <p14:creationId xmlns:p14="http://schemas.microsoft.com/office/powerpoint/2010/main" val="89095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05C630-4298-4DDB-A581-E03351C46978}"/>
              </a:ext>
            </a:extLst>
          </p:cNvPr>
          <p:cNvSpPr>
            <a:spLocks noGrp="1"/>
          </p:cNvSpPr>
          <p:nvPr>
            <p:ph type="title"/>
          </p:nvPr>
        </p:nvSpPr>
        <p:spPr>
          <a:xfrm>
            <a:off x="1555423" y="179109"/>
            <a:ext cx="10636577" cy="767669"/>
          </a:xfrm>
        </p:spPr>
        <p:txBody>
          <a:bodyPr>
            <a:normAutofit/>
          </a:bodyPr>
          <a:lstStyle/>
          <a:p>
            <a:r>
              <a:rPr lang="ru-RU" sz="2700" b="1" dirty="0">
                <a:solidFill>
                  <a:srgbClr val="FF0000"/>
                </a:solidFill>
              </a:rPr>
              <a:t>Апостилирование и консульская легализация документов</a:t>
            </a:r>
            <a:endParaRPr lang="ru-RU" sz="2700" dirty="0"/>
          </a:p>
        </p:txBody>
      </p:sp>
      <p:sp>
        <p:nvSpPr>
          <p:cNvPr id="3" name="Объект 2">
            <a:extLst>
              <a:ext uri="{FF2B5EF4-FFF2-40B4-BE49-F238E27FC236}">
                <a16:creationId xmlns:a16="http://schemas.microsoft.com/office/drawing/2014/main" id="{A9DABB19-2A7B-49B5-A292-FF76EADDDFB2}"/>
              </a:ext>
            </a:extLst>
          </p:cNvPr>
          <p:cNvSpPr>
            <a:spLocks noGrp="1"/>
          </p:cNvSpPr>
          <p:nvPr>
            <p:ph idx="1"/>
          </p:nvPr>
        </p:nvSpPr>
        <p:spPr>
          <a:xfrm>
            <a:off x="1046375" y="754143"/>
            <a:ext cx="10812545" cy="5924747"/>
          </a:xfrm>
        </p:spPr>
        <p:txBody>
          <a:bodyPr>
            <a:normAutofit/>
          </a:bodyPr>
          <a:lstStyle/>
          <a:p>
            <a:pPr marL="0" indent="0" algn="ctr">
              <a:buNone/>
            </a:pPr>
            <a:r>
              <a:rPr lang="ru-RU" sz="3000" b="1" dirty="0">
                <a:solidFill>
                  <a:srgbClr val="FF0000"/>
                </a:solidFill>
              </a:rPr>
              <a:t>Форма Апостиля:</a:t>
            </a:r>
            <a:endParaRPr lang="en-US" sz="3000" b="1" dirty="0">
              <a:solidFill>
                <a:srgbClr val="FF0000"/>
              </a:solidFill>
            </a:endParaRPr>
          </a:p>
          <a:p>
            <a:pPr algn="just"/>
            <a:r>
              <a:rPr lang="ru-RU" sz="2800" b="1" dirty="0">
                <a:solidFill>
                  <a:schemeClr val="tx1"/>
                </a:solidFill>
              </a:rPr>
              <a:t>Апостиль может быть составлен как на одном из официальных языков Конвенции (французский либо английский), так и на национальном языке государства, проставившего Апостиль. На практике надписи на Апостиле часто дублируются на двух языках (одном из языков Конвенции и национальном). </a:t>
            </a:r>
          </a:p>
          <a:p>
            <a:pPr algn="just"/>
            <a:r>
              <a:rPr lang="ru-RU" sz="2800" b="1" dirty="0">
                <a:solidFill>
                  <a:schemeClr val="tx1"/>
                </a:solidFill>
              </a:rPr>
              <a:t>Заголовок «Apostille (Convention de la Haye du 5 octobre 1961)» должен быть дан на французском языке. </a:t>
            </a:r>
          </a:p>
          <a:p>
            <a:pPr algn="just"/>
            <a:r>
              <a:rPr lang="ru-RU" sz="2800" b="1" dirty="0">
                <a:solidFill>
                  <a:schemeClr val="tx1"/>
                </a:solidFill>
              </a:rPr>
              <a:t>Согласно Конвенции, Апостиль проставляется на самом документе или на отдельном листе, скрепляемом с документом.* </a:t>
            </a:r>
          </a:p>
          <a:p>
            <a:pPr marL="0" indent="0" algn="just">
              <a:buNone/>
            </a:pPr>
            <a:r>
              <a:rPr lang="ru-RU" sz="1000" b="1" dirty="0">
                <a:solidFill>
                  <a:schemeClr val="tx2"/>
                </a:solidFill>
              </a:rPr>
              <a:t>*</a:t>
            </a:r>
            <a:r>
              <a:rPr lang="en-US" sz="1000" b="1" dirty="0">
                <a:solidFill>
                  <a:schemeClr val="tx2"/>
                </a:solidFill>
              </a:rPr>
              <a:t> https://ru.wikipedia. org/wiki/</a:t>
            </a:r>
            <a:r>
              <a:rPr lang="ru-RU" sz="1000" b="1" dirty="0">
                <a:solidFill>
                  <a:schemeClr val="tx2"/>
                </a:solidFill>
              </a:rPr>
              <a:t>Апостиль</a:t>
            </a:r>
            <a:endParaRPr lang="ru-RU" sz="1000" dirty="0"/>
          </a:p>
          <a:p>
            <a:pPr marL="0" indent="0" algn="ctr">
              <a:buNone/>
            </a:pPr>
            <a:endParaRPr lang="en-US" b="1" dirty="0">
              <a:solidFill>
                <a:srgbClr val="FF0000"/>
              </a:solidFill>
            </a:endParaRPr>
          </a:p>
          <a:p>
            <a:pPr marL="0" indent="0" algn="ctr">
              <a:buNone/>
            </a:pPr>
            <a:endParaRPr lang="ru-RU" b="1" dirty="0">
              <a:solidFill>
                <a:srgbClr val="FF0000"/>
              </a:solidFill>
            </a:endParaRPr>
          </a:p>
          <a:p>
            <a:endParaRPr lang="ru-RU" dirty="0"/>
          </a:p>
        </p:txBody>
      </p:sp>
      <p:sp>
        <p:nvSpPr>
          <p:cNvPr id="4" name="Номер слайда 3">
            <a:extLst>
              <a:ext uri="{FF2B5EF4-FFF2-40B4-BE49-F238E27FC236}">
                <a16:creationId xmlns:a16="http://schemas.microsoft.com/office/drawing/2014/main" id="{862D3FEF-A999-4838-82B3-C3F70BD1D6DE}"/>
              </a:ext>
            </a:extLst>
          </p:cNvPr>
          <p:cNvSpPr>
            <a:spLocks noGrp="1"/>
          </p:cNvSpPr>
          <p:nvPr>
            <p:ph type="sldNum" sz="quarter" idx="12"/>
          </p:nvPr>
        </p:nvSpPr>
        <p:spPr/>
        <p:txBody>
          <a:bodyPr/>
          <a:lstStyle/>
          <a:p>
            <a:fld id="{4F65E0F3-FF11-402E-936B-2D1DC285A156}" type="slidenum">
              <a:rPr lang="ru-RU" smtClean="0"/>
              <a:t>4</a:t>
            </a:fld>
            <a:endParaRPr lang="ru-RU"/>
          </a:p>
        </p:txBody>
      </p:sp>
    </p:spTree>
    <p:extLst>
      <p:ext uri="{BB962C8B-B14F-4D97-AF65-F5344CB8AC3E}">
        <p14:creationId xmlns:p14="http://schemas.microsoft.com/office/powerpoint/2010/main" val="794794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4EA1B0-5D95-4A9C-9290-7F88BC4EE2DD}"/>
              </a:ext>
            </a:extLst>
          </p:cNvPr>
          <p:cNvSpPr>
            <a:spLocks noGrp="1"/>
          </p:cNvSpPr>
          <p:nvPr>
            <p:ph type="title"/>
          </p:nvPr>
        </p:nvSpPr>
        <p:spPr>
          <a:xfrm>
            <a:off x="1545996" y="178020"/>
            <a:ext cx="10529740" cy="764660"/>
          </a:xfrm>
        </p:spPr>
        <p:txBody>
          <a:bodyPr>
            <a:noAutofit/>
          </a:bodyPr>
          <a:lstStyle/>
          <a:p>
            <a:pPr algn="ctr"/>
            <a:r>
              <a:rPr lang="ru-RU" sz="2700" b="1" i="1" dirty="0">
                <a:solidFill>
                  <a:srgbClr val="FF0000"/>
                </a:solidFill>
              </a:rPr>
              <a:t>Апостилирование и консульская легализация документов</a:t>
            </a:r>
            <a:br>
              <a:rPr lang="en-US" sz="2700" b="1" i="1" dirty="0">
                <a:solidFill>
                  <a:srgbClr val="FF0000"/>
                </a:solidFill>
              </a:rPr>
            </a:br>
            <a:endParaRPr lang="ru-RU" sz="2700" dirty="0"/>
          </a:p>
        </p:txBody>
      </p:sp>
      <p:sp>
        <p:nvSpPr>
          <p:cNvPr id="5" name="Объект 4">
            <a:extLst>
              <a:ext uri="{FF2B5EF4-FFF2-40B4-BE49-F238E27FC236}">
                <a16:creationId xmlns:a16="http://schemas.microsoft.com/office/drawing/2014/main" id="{0E6EFE2A-FBE7-445F-A94B-EF24C92729FD}"/>
              </a:ext>
            </a:extLst>
          </p:cNvPr>
          <p:cNvSpPr>
            <a:spLocks noGrp="1"/>
          </p:cNvSpPr>
          <p:nvPr>
            <p:ph idx="1"/>
          </p:nvPr>
        </p:nvSpPr>
        <p:spPr>
          <a:xfrm>
            <a:off x="1545994" y="514905"/>
            <a:ext cx="10421105" cy="6165075"/>
          </a:xfrm>
        </p:spPr>
        <p:txBody>
          <a:bodyPr>
            <a:normAutofit fontScale="25000" lnSpcReduction="20000"/>
          </a:bodyPr>
          <a:lstStyle/>
          <a:p>
            <a:pPr marL="0" lvl="0" indent="0" algn="ctr">
              <a:buNone/>
            </a:pPr>
            <a:endParaRPr lang="ru-RU" sz="1000" dirty="0">
              <a:solidFill>
                <a:schemeClr val="tx2"/>
              </a:solidFill>
            </a:endParaRPr>
          </a:p>
          <a:p>
            <a:pPr marL="0" indent="0" algn="just">
              <a:buNone/>
            </a:pPr>
            <a:r>
              <a:rPr lang="ru-RU" sz="7200" i="1" dirty="0"/>
              <a:t>Документы, заверенные нотариусами Республики Казахстан и предназначенные для совершения действий за пределами Республики Казахстан должны соответствовать требованиям, установленным главой 10 </a:t>
            </a:r>
            <a:r>
              <a:rPr lang="ru-RU" sz="7200" i="1" dirty="0">
                <a:solidFill>
                  <a:schemeClr val="tx1"/>
                </a:solidFill>
              </a:rPr>
              <a:t>Правил</a:t>
            </a:r>
            <a:r>
              <a:rPr lang="ru-RU" sz="7200" i="1" dirty="0"/>
              <a:t> по нотариальному делопроизводству, утвержденных приказом Министра юстиции Республики Казахстан от 31 января 2012 года № 32 (зарегистрирован в Реестре государственной регистрации нормативных правовых актов за № 7445).</a:t>
            </a:r>
          </a:p>
          <a:p>
            <a:pPr marL="0" indent="0" algn="just">
              <a:buNone/>
            </a:pPr>
            <a:r>
              <a:rPr lang="ru-RU" sz="7200" i="1" dirty="0"/>
              <a:t>Легализация документов осуществляется </a:t>
            </a:r>
            <a:r>
              <a:rPr lang="ru-RU" sz="7200" i="1" dirty="0">
                <a:solidFill>
                  <a:srgbClr val="FF0000"/>
                </a:solidFill>
              </a:rPr>
              <a:t>в течение 3 рабочих дней </a:t>
            </a:r>
            <a:r>
              <a:rPr lang="ru-RU" sz="7200" i="1" dirty="0"/>
              <a:t>с момента подачи заявления, а в случае необходимости проведения дополнительного изучения или проверки, срок может быть продлен не более чем на 30 календарных дней.</a:t>
            </a:r>
          </a:p>
          <a:p>
            <a:pPr marL="0" indent="0" algn="just">
              <a:buNone/>
            </a:pPr>
            <a:r>
              <a:rPr lang="ru-RU" sz="7200" b="1" i="1" dirty="0">
                <a:solidFill>
                  <a:srgbClr val="FF0000"/>
                </a:solidFill>
              </a:rPr>
              <a:t>Департамент консульской службы осуществляет легализацию:</a:t>
            </a:r>
          </a:p>
          <a:p>
            <a:pPr marL="0" indent="0" algn="just">
              <a:buNone/>
            </a:pPr>
            <a:r>
              <a:rPr lang="ru-RU" sz="7200" i="1" dirty="0"/>
              <a:t>1) </a:t>
            </a:r>
            <a:r>
              <a:rPr lang="ru-RU" sz="7200" i="1" dirty="0">
                <a:solidFill>
                  <a:srgbClr val="FF0000"/>
                </a:solidFill>
              </a:rPr>
              <a:t>документов, исходящих от организаций и учреждений </a:t>
            </a:r>
            <a:r>
              <a:rPr lang="ru-RU" sz="7200" i="1" dirty="0"/>
              <a:t>Республики Казахстан, нотариусов и лиц, уполномоченных на совершение действий по засвидетельствованию документов, предназначенных для предъявления за пределами Республики Казахстан;</a:t>
            </a:r>
          </a:p>
          <a:p>
            <a:pPr marL="0" indent="0" algn="just">
              <a:buNone/>
            </a:pPr>
            <a:r>
              <a:rPr lang="ru-RU" sz="7200" i="1" dirty="0"/>
              <a:t>2) </a:t>
            </a:r>
            <a:r>
              <a:rPr lang="ru-RU" sz="7200" i="1" dirty="0">
                <a:solidFill>
                  <a:srgbClr val="FF0000"/>
                </a:solidFill>
              </a:rPr>
              <a:t>документов, исходящих от иностранных организаций и учреждений</a:t>
            </a:r>
            <a:r>
              <a:rPr lang="ru-RU" sz="7200" i="1" dirty="0"/>
              <a:t>, если они предварительно легализованы в дипломатическом представительстве или консульском учреждении иностранного государства происхождения документов, аккредитованном в Республике Казахстан;</a:t>
            </a:r>
          </a:p>
          <a:p>
            <a:pPr marL="0" indent="0" algn="just">
              <a:buNone/>
            </a:pPr>
            <a:r>
              <a:rPr lang="ru-RU" sz="7200" i="1" dirty="0"/>
              <a:t>3) </a:t>
            </a:r>
            <a:r>
              <a:rPr lang="ru-RU" sz="7200" i="1" dirty="0">
                <a:solidFill>
                  <a:srgbClr val="FF0000"/>
                </a:solidFill>
              </a:rPr>
              <a:t>документов, исходящих от иностранных организаций и учреждений</a:t>
            </a:r>
            <a:r>
              <a:rPr lang="ru-RU" sz="7200" i="1" dirty="0"/>
              <a:t>, если они предварительно легализованы в дипломатическом представительстве или консульском учреждении иностранного государства, аккредитованного в Республике Казахстан, осуществляющее по совместительству представительство иностранного государства происхождения документов в Республике Казахстан.*</a:t>
            </a:r>
          </a:p>
          <a:p>
            <a:pPr marL="0" indent="0" algn="just">
              <a:buNone/>
            </a:pPr>
            <a:r>
              <a:rPr lang="ru-RU" sz="4000" b="1" dirty="0">
                <a:solidFill>
                  <a:schemeClr val="tx2"/>
                </a:solidFill>
              </a:rPr>
              <a:t>*</a:t>
            </a:r>
            <a:r>
              <a:rPr lang="en-US" sz="4000" dirty="0">
                <a:solidFill>
                  <a:schemeClr val="tx2"/>
                </a:solidFill>
              </a:rPr>
              <a:t> https://egov.kz/cms/ru/articles/consular_legalization</a:t>
            </a:r>
            <a:endParaRPr lang="ru-RU" sz="4000" dirty="0"/>
          </a:p>
        </p:txBody>
      </p:sp>
      <p:sp>
        <p:nvSpPr>
          <p:cNvPr id="3" name="Номер слайда 2">
            <a:extLst>
              <a:ext uri="{FF2B5EF4-FFF2-40B4-BE49-F238E27FC236}">
                <a16:creationId xmlns:a16="http://schemas.microsoft.com/office/drawing/2014/main" id="{D9F2C4B8-88D5-43F5-8421-47E8D550444E}"/>
              </a:ext>
            </a:extLst>
          </p:cNvPr>
          <p:cNvSpPr>
            <a:spLocks noGrp="1"/>
          </p:cNvSpPr>
          <p:nvPr>
            <p:ph type="sldNum" sz="quarter" idx="12"/>
          </p:nvPr>
        </p:nvSpPr>
        <p:spPr/>
        <p:txBody>
          <a:bodyPr/>
          <a:lstStyle/>
          <a:p>
            <a:fld id="{4F65E0F3-FF11-402E-936B-2D1DC285A156}" type="slidenum">
              <a:rPr lang="ru-RU" smtClean="0"/>
              <a:t>40</a:t>
            </a:fld>
            <a:endParaRPr lang="ru-RU"/>
          </a:p>
        </p:txBody>
      </p:sp>
    </p:spTree>
    <p:extLst>
      <p:ext uri="{BB962C8B-B14F-4D97-AF65-F5344CB8AC3E}">
        <p14:creationId xmlns:p14="http://schemas.microsoft.com/office/powerpoint/2010/main" val="378664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D25D48-4D29-493F-BB16-5094392FB865}"/>
              </a:ext>
            </a:extLst>
          </p:cNvPr>
          <p:cNvSpPr>
            <a:spLocks noGrp="1"/>
          </p:cNvSpPr>
          <p:nvPr>
            <p:ph type="title"/>
          </p:nvPr>
        </p:nvSpPr>
        <p:spPr>
          <a:xfrm>
            <a:off x="1361372" y="179110"/>
            <a:ext cx="10544681" cy="763571"/>
          </a:xfrm>
        </p:spPr>
        <p:txBody>
          <a:bodyPr>
            <a:noAutofit/>
          </a:bodyPr>
          <a:lstStyle/>
          <a:p>
            <a:pPr algn="ctr"/>
            <a:r>
              <a:rPr lang="ru-RU" sz="2700" b="1" i="1" dirty="0">
                <a:solidFill>
                  <a:srgbClr val="FF0000"/>
                </a:solidFill>
              </a:rPr>
              <a:t>Апостилирование и консульская легализация документов</a:t>
            </a:r>
            <a:br>
              <a:rPr lang="en-US" sz="2700" b="1" i="1" dirty="0">
                <a:solidFill>
                  <a:srgbClr val="FF0000"/>
                </a:solidFill>
              </a:rPr>
            </a:br>
            <a:endParaRPr lang="ru-RU" sz="2700" dirty="0"/>
          </a:p>
        </p:txBody>
      </p:sp>
      <p:sp>
        <p:nvSpPr>
          <p:cNvPr id="5" name="Объект 4">
            <a:extLst>
              <a:ext uri="{FF2B5EF4-FFF2-40B4-BE49-F238E27FC236}">
                <a16:creationId xmlns:a16="http://schemas.microsoft.com/office/drawing/2014/main" id="{CF87E8B6-C726-4CDC-9AFB-72AD4F06A397}"/>
              </a:ext>
            </a:extLst>
          </p:cNvPr>
          <p:cNvSpPr>
            <a:spLocks noGrp="1"/>
          </p:cNvSpPr>
          <p:nvPr>
            <p:ph idx="1"/>
          </p:nvPr>
        </p:nvSpPr>
        <p:spPr>
          <a:xfrm>
            <a:off x="1606857" y="692457"/>
            <a:ext cx="10348989" cy="6038281"/>
          </a:xfrm>
        </p:spPr>
        <p:txBody>
          <a:bodyPr>
            <a:normAutofit lnSpcReduction="10000"/>
          </a:bodyPr>
          <a:lstStyle/>
          <a:p>
            <a:pPr marL="0" indent="0" algn="just">
              <a:buNone/>
            </a:pPr>
            <a:r>
              <a:rPr lang="ru-RU" sz="2200" i="1" dirty="0">
                <a:solidFill>
                  <a:srgbClr val="FF0000"/>
                </a:solidFill>
              </a:rPr>
              <a:t>Для осуществления легализации документов Департамент консульской службы использует имеющиеся образцы подписей и печатей:</a:t>
            </a:r>
          </a:p>
          <a:p>
            <a:pPr marL="0" indent="0" algn="just">
              <a:buNone/>
            </a:pPr>
            <a:r>
              <a:rPr lang="ru-RU" sz="2200" i="1" dirty="0">
                <a:solidFill>
                  <a:schemeClr val="tx1"/>
                </a:solidFill>
              </a:rPr>
              <a:t>1) </a:t>
            </a:r>
            <a:r>
              <a:rPr lang="ru-RU" sz="2200" i="1" dirty="0">
                <a:solidFill>
                  <a:srgbClr val="FF0000"/>
                </a:solidFill>
              </a:rPr>
              <a:t>должностных лиц государственных органов </a:t>
            </a:r>
            <a:r>
              <a:rPr lang="ru-RU" sz="2200" i="1" dirty="0">
                <a:solidFill>
                  <a:schemeClr val="tx1"/>
                </a:solidFill>
              </a:rPr>
              <a:t>Республики Казахстан, нотариусов и лиц, уполномоченных на совершение действий по засвидетельствованию документов;</a:t>
            </a:r>
          </a:p>
          <a:p>
            <a:pPr marL="0" indent="0" algn="just">
              <a:buNone/>
            </a:pPr>
            <a:r>
              <a:rPr lang="ru-RU" sz="2200" i="1" dirty="0">
                <a:solidFill>
                  <a:schemeClr val="tx1"/>
                </a:solidFill>
              </a:rPr>
              <a:t>2) </a:t>
            </a:r>
            <a:r>
              <a:rPr lang="ru-RU" sz="2200" i="1" dirty="0">
                <a:solidFill>
                  <a:srgbClr val="FF0000"/>
                </a:solidFill>
              </a:rPr>
              <a:t>должностных лиц, уполномоченных на совершение легализации </a:t>
            </a:r>
            <a:r>
              <a:rPr lang="ru-RU" sz="2200" i="1" dirty="0">
                <a:solidFill>
                  <a:schemeClr val="tx1"/>
                </a:solidFill>
              </a:rPr>
              <a:t>документов в иностранных дипломатических представительствах и консульских учреждениях, аккредитованных в Республике Казахстан.</a:t>
            </a:r>
          </a:p>
          <a:p>
            <a:pPr marL="0" indent="0" algn="just">
              <a:buNone/>
            </a:pPr>
            <a:r>
              <a:rPr lang="ru-RU" sz="2200" b="1" i="1" dirty="0">
                <a:solidFill>
                  <a:srgbClr val="FF0000"/>
                </a:solidFill>
              </a:rPr>
              <a:t>В случае отсутствия соответствующих образцов подписей и печатей Департамент консульской службы направляет запрос в уполномоченный орган.</a:t>
            </a:r>
          </a:p>
          <a:p>
            <a:pPr marL="0" indent="0" algn="just">
              <a:buNone/>
            </a:pPr>
            <a:r>
              <a:rPr lang="ru-RU" sz="2200" i="1" dirty="0">
                <a:solidFill>
                  <a:schemeClr val="tx1"/>
                </a:solidFill>
              </a:rPr>
              <a:t>Уполномоченный сотрудник, убедившись, что представленный на легализацию документ соответствует настоящим Правилам, </a:t>
            </a:r>
            <a:r>
              <a:rPr lang="ru-RU" sz="2200" i="1" dirty="0">
                <a:solidFill>
                  <a:srgbClr val="FF0000"/>
                </a:solidFill>
              </a:rPr>
              <a:t>совершает легализацию документа </a:t>
            </a:r>
            <a:r>
              <a:rPr lang="ru-RU" sz="2200" i="1" dirty="0">
                <a:solidFill>
                  <a:schemeClr val="tx1"/>
                </a:solidFill>
              </a:rPr>
              <a:t>посредством проставления легализационной надписи Департамента консульской службы на самом документе по форме.*</a:t>
            </a:r>
          </a:p>
          <a:p>
            <a:pPr marL="0" indent="0" algn="just">
              <a:buNone/>
            </a:pPr>
            <a:r>
              <a:rPr lang="ru-RU" sz="1200" b="1" dirty="0">
                <a:solidFill>
                  <a:schemeClr val="tx2"/>
                </a:solidFill>
              </a:rPr>
              <a:t>*</a:t>
            </a:r>
            <a:r>
              <a:rPr lang="en-US" sz="1200" dirty="0">
                <a:solidFill>
                  <a:schemeClr val="tx2"/>
                </a:solidFill>
              </a:rPr>
              <a:t> https://egov.kz/cms/ru/articles/consular_legalization</a:t>
            </a:r>
            <a:endParaRPr lang="ru-RU" sz="1200" dirty="0"/>
          </a:p>
        </p:txBody>
      </p:sp>
      <p:sp>
        <p:nvSpPr>
          <p:cNvPr id="3" name="Номер слайда 2">
            <a:extLst>
              <a:ext uri="{FF2B5EF4-FFF2-40B4-BE49-F238E27FC236}">
                <a16:creationId xmlns:a16="http://schemas.microsoft.com/office/drawing/2014/main" id="{7CAD7FFA-714F-41BB-B57D-7DE4E59F079F}"/>
              </a:ext>
            </a:extLst>
          </p:cNvPr>
          <p:cNvSpPr>
            <a:spLocks noGrp="1"/>
          </p:cNvSpPr>
          <p:nvPr>
            <p:ph type="sldNum" sz="quarter" idx="12"/>
          </p:nvPr>
        </p:nvSpPr>
        <p:spPr/>
        <p:txBody>
          <a:bodyPr/>
          <a:lstStyle/>
          <a:p>
            <a:fld id="{4F65E0F3-FF11-402E-936B-2D1DC285A156}" type="slidenum">
              <a:rPr lang="ru-RU" smtClean="0"/>
              <a:t>41</a:t>
            </a:fld>
            <a:endParaRPr lang="ru-RU" dirty="0"/>
          </a:p>
        </p:txBody>
      </p:sp>
    </p:spTree>
    <p:extLst>
      <p:ext uri="{BB962C8B-B14F-4D97-AF65-F5344CB8AC3E}">
        <p14:creationId xmlns:p14="http://schemas.microsoft.com/office/powerpoint/2010/main" val="2877297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329938" y="311085"/>
            <a:ext cx="11862062" cy="509047"/>
          </a:xfrm>
        </p:spPr>
        <p:txBody>
          <a:bodyPr>
            <a:noAutofit/>
          </a:bodyPr>
          <a:lstStyle/>
          <a:p>
            <a:pPr algn="ctr"/>
            <a:r>
              <a:rPr lang="ru-RU" sz="2800" b="1" i="1" dirty="0">
                <a:solidFill>
                  <a:srgbClr val="FF0000"/>
                </a:solidFill>
              </a:rPr>
              <a:t>Апостилирование и консульская легализация документов</a:t>
            </a:r>
            <a:br>
              <a:rPr lang="en-US" sz="2800" b="1" i="1" dirty="0">
                <a:solidFill>
                  <a:srgbClr val="FF0000"/>
                </a:solidFill>
              </a:rPr>
            </a:br>
            <a:endParaRPr lang="ru-RU" sz="2800" dirty="0">
              <a:effectLst/>
            </a:endParaRPr>
          </a:p>
        </p:txBody>
      </p:sp>
      <p:sp>
        <p:nvSpPr>
          <p:cNvPr id="10" name="Текст 9"/>
          <p:cNvSpPr>
            <a:spLocks noGrp="1"/>
          </p:cNvSpPr>
          <p:nvPr>
            <p:ph type="body" idx="1"/>
          </p:nvPr>
        </p:nvSpPr>
        <p:spPr>
          <a:xfrm>
            <a:off x="1813560" y="2941320"/>
            <a:ext cx="10027920" cy="3291840"/>
          </a:xfrm>
        </p:spPr>
        <p:txBody>
          <a:bodyPr>
            <a:normAutofit/>
          </a:bodyPr>
          <a:lstStyle/>
          <a:p>
            <a:endParaRPr lang="ru-RU" dirty="0"/>
          </a:p>
          <a:p>
            <a:pPr algn="just"/>
            <a:r>
              <a:rPr lang="ru-RU" b="1" dirty="0"/>
              <a:t>.</a:t>
            </a:r>
            <a:br>
              <a:rPr lang="ru-RU" b="1" dirty="0"/>
            </a:br>
            <a:endParaRPr lang="ru-RU" dirty="0"/>
          </a:p>
        </p:txBody>
      </p:sp>
      <p:sp>
        <p:nvSpPr>
          <p:cNvPr id="2" name="Прямоугольник 1">
            <a:extLst>
              <a:ext uri="{FF2B5EF4-FFF2-40B4-BE49-F238E27FC236}">
                <a16:creationId xmlns:a16="http://schemas.microsoft.com/office/drawing/2014/main" id="{338A7470-633B-4362-86B9-912B14158165}"/>
              </a:ext>
            </a:extLst>
          </p:cNvPr>
          <p:cNvSpPr/>
          <p:nvPr/>
        </p:nvSpPr>
        <p:spPr>
          <a:xfrm>
            <a:off x="1300899" y="820132"/>
            <a:ext cx="10661715" cy="5632311"/>
          </a:xfrm>
          <a:prstGeom prst="rect">
            <a:avLst/>
          </a:prstGeom>
        </p:spPr>
        <p:txBody>
          <a:bodyPr wrap="square">
            <a:spAutoFit/>
          </a:bodyPr>
          <a:lstStyle/>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p:txBody>
      </p:sp>
      <p:sp>
        <p:nvSpPr>
          <p:cNvPr id="3" name="Номер слайда 2">
            <a:extLst>
              <a:ext uri="{FF2B5EF4-FFF2-40B4-BE49-F238E27FC236}">
                <a16:creationId xmlns:a16="http://schemas.microsoft.com/office/drawing/2014/main" id="{2287BD0B-DC0D-4BF1-A37F-6AF028F5D52B}"/>
              </a:ext>
            </a:extLst>
          </p:cNvPr>
          <p:cNvSpPr>
            <a:spLocks noGrp="1"/>
          </p:cNvSpPr>
          <p:nvPr>
            <p:ph type="sldNum" sz="quarter" idx="12"/>
          </p:nvPr>
        </p:nvSpPr>
        <p:spPr/>
        <p:txBody>
          <a:bodyPr/>
          <a:lstStyle/>
          <a:p>
            <a:fld id="{4F65E0F3-FF11-402E-936B-2D1DC285A156}" type="slidenum">
              <a:rPr lang="ru-RU" smtClean="0"/>
              <a:t>42</a:t>
            </a:fld>
            <a:endParaRPr lang="ru-RU"/>
          </a:p>
        </p:txBody>
      </p:sp>
      <p:sp>
        <p:nvSpPr>
          <p:cNvPr id="4" name="Прямоугольник 3">
            <a:extLst>
              <a:ext uri="{FF2B5EF4-FFF2-40B4-BE49-F238E27FC236}">
                <a16:creationId xmlns:a16="http://schemas.microsoft.com/office/drawing/2014/main" id="{A47C1B61-46BD-4318-AFCE-8B23F5DC8F06}"/>
              </a:ext>
            </a:extLst>
          </p:cNvPr>
          <p:cNvSpPr/>
          <p:nvPr/>
        </p:nvSpPr>
        <p:spPr>
          <a:xfrm>
            <a:off x="1514475" y="624840"/>
            <a:ext cx="10448139" cy="5712453"/>
          </a:xfrm>
          <a:prstGeom prst="rect">
            <a:avLst/>
          </a:prstGeom>
        </p:spPr>
        <p:txBody>
          <a:bodyPr wrap="square">
            <a:spAutoFit/>
          </a:bodyPr>
          <a:lstStyle/>
          <a:p>
            <a:pPr algn="just"/>
            <a:r>
              <a:rPr lang="ru-RU" sz="2000" i="1" dirty="0">
                <a:solidFill>
                  <a:srgbClr val="FF0000"/>
                </a:solidFill>
              </a:rPr>
              <a:t>Консул принимает к легализации документы, исходящие от:</a:t>
            </a:r>
          </a:p>
          <a:p>
            <a:pPr algn="just"/>
            <a:r>
              <a:rPr lang="ru-RU" sz="2000" i="1" dirty="0"/>
              <a:t>1) </a:t>
            </a:r>
            <a:r>
              <a:rPr lang="ru-RU" sz="2000" i="1" dirty="0">
                <a:solidFill>
                  <a:srgbClr val="FF0000"/>
                </a:solidFill>
              </a:rPr>
              <a:t>властей государства пребывания</a:t>
            </a:r>
            <a:r>
              <a:rPr lang="ru-RU" sz="2000" i="1" dirty="0"/>
              <a:t>, если они предварительно легализованы в соответствии с законодательством государства пребывания;</a:t>
            </a:r>
          </a:p>
          <a:p>
            <a:pPr algn="just"/>
            <a:r>
              <a:rPr lang="ru-RU" sz="2000" i="1" dirty="0"/>
              <a:t>2) </a:t>
            </a:r>
            <a:r>
              <a:rPr lang="ru-RU" sz="2000" i="1" dirty="0">
                <a:solidFill>
                  <a:srgbClr val="FF0000"/>
                </a:solidFill>
              </a:rPr>
              <a:t>иностранных организаций и учреждений</a:t>
            </a:r>
            <a:r>
              <a:rPr lang="ru-RU" sz="2000" i="1" dirty="0"/>
              <a:t>, если они предварительно легализованы в дипломатическом представительстве или консульском учреждении иностранного государства, аккредитованного в государстве пребывания;</a:t>
            </a:r>
          </a:p>
          <a:p>
            <a:pPr algn="just"/>
            <a:r>
              <a:rPr lang="ru-RU" sz="2000" i="1" dirty="0"/>
              <a:t>3) </a:t>
            </a:r>
            <a:r>
              <a:rPr lang="ru-RU" sz="2000" i="1" dirty="0">
                <a:solidFill>
                  <a:srgbClr val="FF0000"/>
                </a:solidFill>
              </a:rPr>
              <a:t>организаций и учреждений Республики Казахстан </a:t>
            </a:r>
            <a:r>
              <a:rPr lang="ru-RU" sz="2000" i="1" dirty="0"/>
              <a:t>и предназначенных для предъявления за пределами Республики Казахстан.</a:t>
            </a:r>
          </a:p>
          <a:p>
            <a:pPr algn="just"/>
            <a:r>
              <a:rPr lang="ru-RU" sz="2000" b="1" i="1" dirty="0">
                <a:solidFill>
                  <a:srgbClr val="FF0000"/>
                </a:solidFill>
              </a:rPr>
              <a:t>Для осуществления легализации документов консул использует имеющиеся образцы подписей и печатей:</a:t>
            </a:r>
          </a:p>
          <a:p>
            <a:pPr algn="just"/>
            <a:r>
              <a:rPr lang="ru-RU" sz="2000" i="1" dirty="0"/>
              <a:t>1) </a:t>
            </a:r>
            <a:r>
              <a:rPr lang="ru-RU" sz="2000" i="1" dirty="0">
                <a:solidFill>
                  <a:srgbClr val="FF0000"/>
                </a:solidFill>
              </a:rPr>
              <a:t>должностных лиц властей государства пребывания</a:t>
            </a:r>
            <a:r>
              <a:rPr lang="ru-RU" sz="2000" i="1" dirty="0"/>
              <a:t>, уполномоченных на совершение легализации документов, исходящих от организаций и учреждений государства пребывания;</a:t>
            </a:r>
          </a:p>
          <a:p>
            <a:pPr algn="just"/>
            <a:r>
              <a:rPr lang="ru-RU" sz="2000" i="1" dirty="0"/>
              <a:t>2) </a:t>
            </a:r>
            <a:r>
              <a:rPr lang="ru-RU" sz="2000" i="1" dirty="0">
                <a:solidFill>
                  <a:srgbClr val="FF0000"/>
                </a:solidFill>
              </a:rPr>
              <a:t>должностных лиц, уполномоченных на совершение легализации </a:t>
            </a:r>
            <a:r>
              <a:rPr lang="ru-RU" sz="2000" i="1" dirty="0"/>
              <a:t>в дипломатических представительствах и консульских учреждениях иностранных государств, аккредитованных в государстве пребывания.*</a:t>
            </a:r>
          </a:p>
          <a:p>
            <a:pPr algn="just"/>
            <a:endParaRPr lang="ru-RU" sz="1000" b="1" dirty="0">
              <a:solidFill>
                <a:schemeClr val="tx2"/>
              </a:solidFill>
            </a:endParaRPr>
          </a:p>
          <a:p>
            <a:pPr algn="just"/>
            <a:r>
              <a:rPr lang="ru-RU" sz="1000" b="1" dirty="0">
                <a:solidFill>
                  <a:schemeClr val="tx2"/>
                </a:solidFill>
              </a:rPr>
              <a:t>*</a:t>
            </a:r>
            <a:r>
              <a:rPr lang="en-US" sz="1000" dirty="0">
                <a:solidFill>
                  <a:schemeClr val="tx2"/>
                </a:solidFill>
              </a:rPr>
              <a:t> https://egov.kz/cms/ru/articles/consular_legalization</a:t>
            </a:r>
            <a:endParaRPr lang="ru-RU" i="1" dirty="0"/>
          </a:p>
        </p:txBody>
      </p:sp>
    </p:spTree>
    <p:extLst>
      <p:ext uri="{BB962C8B-B14F-4D97-AF65-F5344CB8AC3E}">
        <p14:creationId xmlns:p14="http://schemas.microsoft.com/office/powerpoint/2010/main" val="3311399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4657" y="304126"/>
            <a:ext cx="10675052" cy="620486"/>
          </a:xfrm>
        </p:spPr>
        <p:txBody>
          <a:bodyPr>
            <a:noAutofit/>
          </a:bodyPr>
          <a:lstStyle/>
          <a:p>
            <a:pPr lvl="0" algn="ctr"/>
            <a:r>
              <a:rPr lang="ru-RU" sz="2700" b="1" i="1" dirty="0">
                <a:solidFill>
                  <a:srgbClr val="FF0000"/>
                </a:solidFill>
              </a:rPr>
              <a:t>Апостилирование и консульская легализация документов</a:t>
            </a:r>
            <a:endParaRPr lang="ru-RU" sz="2700" dirty="0">
              <a:solidFill>
                <a:srgbClr val="0070C0"/>
              </a:solidFill>
            </a:endParaRPr>
          </a:p>
        </p:txBody>
      </p:sp>
      <p:sp>
        <p:nvSpPr>
          <p:cNvPr id="5" name="Текст 4"/>
          <p:cNvSpPr>
            <a:spLocks noGrp="1"/>
          </p:cNvSpPr>
          <p:nvPr>
            <p:ph type="body" idx="1"/>
          </p:nvPr>
        </p:nvSpPr>
        <p:spPr>
          <a:xfrm>
            <a:off x="1589103" y="1009650"/>
            <a:ext cx="10160606" cy="5634991"/>
          </a:xfrm>
        </p:spPr>
        <p:txBody>
          <a:bodyPr>
            <a:normAutofit lnSpcReduction="10000"/>
          </a:bodyPr>
          <a:lstStyle/>
          <a:p>
            <a:pPr algn="just"/>
            <a:r>
              <a:rPr lang="ru-RU" sz="2200" i="1" dirty="0">
                <a:solidFill>
                  <a:schemeClr val="tx1"/>
                </a:solidFill>
              </a:rPr>
              <a:t>В случае отсутствия соответствующих образцов подписей и печатей загранучреждение направляет запрос в уполномоченный орган.</a:t>
            </a:r>
          </a:p>
          <a:p>
            <a:pPr algn="just"/>
            <a:r>
              <a:rPr lang="ru-RU" sz="2200" i="1" dirty="0">
                <a:solidFill>
                  <a:schemeClr val="tx1"/>
                </a:solidFill>
              </a:rPr>
              <a:t>При поступлении от отдельных граждан, организаций и учреждений на легализацию документов, составленных на территории Республики Казахстан, но не легализованных в Департаменте консульской службы, консул направляет такие документы в Департамент консульской службы для определения подлинности подписей и печатей на этих документах. При получении положительного ответа консул легализует такие документы в порядке, предусмотренном настоящими Правилами.</a:t>
            </a:r>
          </a:p>
          <a:p>
            <a:pPr algn="just"/>
            <a:r>
              <a:rPr lang="ru-RU" sz="2200" i="1" dirty="0">
                <a:solidFill>
                  <a:schemeClr val="tx1"/>
                </a:solidFill>
              </a:rPr>
              <a:t>В случаях, когда в порядке истребования документов из Республики Казахстан консулу поступили документы, составленные в Республике Казахстан, но не легализованные в Департаменте консульской службы, и если по законодательству государства пребывания требуется легализация таких документов, консул легализует их.*</a:t>
            </a:r>
          </a:p>
          <a:p>
            <a:r>
              <a:rPr lang="ru-RU" sz="1000" b="1" dirty="0">
                <a:solidFill>
                  <a:schemeClr val="tx2"/>
                </a:solidFill>
              </a:rPr>
              <a:t>*</a:t>
            </a:r>
            <a:r>
              <a:rPr lang="en-US" sz="1000" dirty="0">
                <a:solidFill>
                  <a:schemeClr val="tx2"/>
                </a:solidFill>
              </a:rPr>
              <a:t> https://egov.kz/cms/ru/articles/consular_legalization</a:t>
            </a:r>
            <a:endParaRPr lang="ru-RU" sz="1000" dirty="0"/>
          </a:p>
          <a:p>
            <a:endParaRPr lang="ru-RU" sz="2000" b="1" i="1" dirty="0">
              <a:solidFill>
                <a:srgbClr val="0070C0"/>
              </a:solidFill>
            </a:endParaRPr>
          </a:p>
        </p:txBody>
      </p:sp>
      <p:sp>
        <p:nvSpPr>
          <p:cNvPr id="2" name="Номер слайда 1">
            <a:extLst>
              <a:ext uri="{FF2B5EF4-FFF2-40B4-BE49-F238E27FC236}">
                <a16:creationId xmlns:a16="http://schemas.microsoft.com/office/drawing/2014/main" id="{75576B3A-944F-4B43-9E6C-D1A44408EF01}"/>
              </a:ext>
            </a:extLst>
          </p:cNvPr>
          <p:cNvSpPr>
            <a:spLocks noGrp="1"/>
          </p:cNvSpPr>
          <p:nvPr>
            <p:ph type="sldNum" sz="quarter" idx="12"/>
          </p:nvPr>
        </p:nvSpPr>
        <p:spPr/>
        <p:txBody>
          <a:bodyPr/>
          <a:lstStyle/>
          <a:p>
            <a:fld id="{4F65E0F3-FF11-402E-936B-2D1DC285A156}" type="slidenum">
              <a:rPr lang="ru-RU" smtClean="0"/>
              <a:t>43</a:t>
            </a:fld>
            <a:endParaRPr lang="ru-RU"/>
          </a:p>
        </p:txBody>
      </p:sp>
    </p:spTree>
    <p:extLst>
      <p:ext uri="{BB962C8B-B14F-4D97-AF65-F5344CB8AC3E}">
        <p14:creationId xmlns:p14="http://schemas.microsoft.com/office/powerpoint/2010/main" val="2892414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6160" y="609600"/>
            <a:ext cx="10863588" cy="624840"/>
          </a:xfrm>
        </p:spPr>
        <p:txBody>
          <a:bodyPr>
            <a:noAutofit/>
          </a:bodyPr>
          <a:lstStyle/>
          <a:p>
            <a:pPr algn="r"/>
            <a:r>
              <a:rPr lang="ru-RU" sz="2700" b="1" i="1" dirty="0">
                <a:solidFill>
                  <a:srgbClr val="FF0000"/>
                </a:solidFill>
              </a:rPr>
              <a:t>Апостилирование и консульская легализация документов</a:t>
            </a:r>
            <a:br>
              <a:rPr lang="ru-RU" sz="2700" dirty="0">
                <a:solidFill>
                  <a:srgbClr val="0070C0"/>
                </a:solidFill>
              </a:rPr>
            </a:br>
            <a:endParaRPr lang="ru-RU" sz="2700" dirty="0">
              <a:solidFill>
                <a:srgbClr val="0070C0"/>
              </a:solidFill>
            </a:endParaRPr>
          </a:p>
        </p:txBody>
      </p:sp>
      <p:sp>
        <p:nvSpPr>
          <p:cNvPr id="3" name="Текст 2"/>
          <p:cNvSpPr>
            <a:spLocks noGrp="1"/>
          </p:cNvSpPr>
          <p:nvPr>
            <p:ph type="body" idx="1"/>
          </p:nvPr>
        </p:nvSpPr>
        <p:spPr>
          <a:xfrm>
            <a:off x="1554480" y="1234440"/>
            <a:ext cx="10455268" cy="5336042"/>
          </a:xfrm>
        </p:spPr>
        <p:txBody>
          <a:bodyPr>
            <a:normAutofit/>
          </a:bodyPr>
          <a:lstStyle/>
          <a:p>
            <a:endParaRPr lang="ru-RU" dirty="0"/>
          </a:p>
          <a:p>
            <a:endParaRPr lang="ru-RU" dirty="0"/>
          </a:p>
        </p:txBody>
      </p:sp>
      <p:sp>
        <p:nvSpPr>
          <p:cNvPr id="4" name="Номер слайда 3">
            <a:extLst>
              <a:ext uri="{FF2B5EF4-FFF2-40B4-BE49-F238E27FC236}">
                <a16:creationId xmlns:a16="http://schemas.microsoft.com/office/drawing/2014/main" id="{DE8F9FDA-0441-49CA-ADA7-8402BFCAE5F7}"/>
              </a:ext>
            </a:extLst>
          </p:cNvPr>
          <p:cNvSpPr>
            <a:spLocks noGrp="1"/>
          </p:cNvSpPr>
          <p:nvPr>
            <p:ph type="sldNum" sz="quarter" idx="12"/>
          </p:nvPr>
        </p:nvSpPr>
        <p:spPr/>
        <p:txBody>
          <a:bodyPr/>
          <a:lstStyle/>
          <a:p>
            <a:fld id="{4F65E0F3-FF11-402E-936B-2D1DC285A156}" type="slidenum">
              <a:rPr lang="ru-RU" smtClean="0"/>
              <a:t>44</a:t>
            </a:fld>
            <a:endParaRPr lang="ru-RU"/>
          </a:p>
        </p:txBody>
      </p:sp>
      <p:sp>
        <p:nvSpPr>
          <p:cNvPr id="5" name="Прямоугольник 4">
            <a:extLst>
              <a:ext uri="{FF2B5EF4-FFF2-40B4-BE49-F238E27FC236}">
                <a16:creationId xmlns:a16="http://schemas.microsoft.com/office/drawing/2014/main" id="{9F799B7B-D84D-4DCC-AEBA-74AA35F004E7}"/>
              </a:ext>
            </a:extLst>
          </p:cNvPr>
          <p:cNvSpPr/>
          <p:nvPr/>
        </p:nvSpPr>
        <p:spPr>
          <a:xfrm>
            <a:off x="1722268" y="1047565"/>
            <a:ext cx="10111666" cy="5716950"/>
          </a:xfrm>
          <a:prstGeom prst="rect">
            <a:avLst/>
          </a:prstGeom>
        </p:spPr>
        <p:txBody>
          <a:bodyPr wrap="square">
            <a:spAutoFit/>
          </a:bodyPr>
          <a:lstStyle/>
          <a:p>
            <a:pPr algn="just"/>
            <a:r>
              <a:rPr lang="ru-RU" sz="2250" i="1" dirty="0"/>
              <a:t>Консул, убедившись, что представленный на легализацию документ соответствует настоящим Правилам, совершает легализацию документа посредством проставления легализационной надписи загранучреждения на самом документе по форме.</a:t>
            </a:r>
          </a:p>
          <a:p>
            <a:pPr algn="just"/>
            <a:r>
              <a:rPr lang="ru-RU" sz="2250" b="1" i="1" dirty="0">
                <a:solidFill>
                  <a:srgbClr val="FF0000"/>
                </a:solidFill>
              </a:rPr>
              <a:t>В случае установления недостоверности документов</a:t>
            </a:r>
            <a:r>
              <a:rPr lang="ru-RU" sz="2250" i="1" dirty="0"/>
              <a:t>, представленных услугополучателем для совершения легализации, и (или) данных, содержащихся в них, Департамент консульской службы и загранучреждение </a:t>
            </a:r>
            <a:r>
              <a:rPr lang="ru-RU" sz="2250" b="1" i="1" dirty="0">
                <a:solidFill>
                  <a:srgbClr val="FF0000"/>
                </a:solidFill>
              </a:rPr>
              <a:t>отказывают в легализации документов</a:t>
            </a:r>
            <a:r>
              <a:rPr lang="ru-RU" sz="2250" i="1" dirty="0"/>
              <a:t>.</a:t>
            </a:r>
          </a:p>
          <a:p>
            <a:pPr algn="just"/>
            <a:r>
              <a:rPr lang="ru-RU" sz="2250" i="1" dirty="0"/>
              <a:t>Легализационная надпись совершается на самом документе, а в случаях отсутствия на документе места, на отдельном листе, скрепляемом с ним, с проставлением печати и подписи лица, совершившего легализацию документа.</a:t>
            </a:r>
          </a:p>
          <a:p>
            <a:pPr algn="just"/>
            <a:r>
              <a:rPr lang="ru-RU" sz="2250" b="1" i="1" dirty="0">
                <a:solidFill>
                  <a:srgbClr val="FF0000"/>
                </a:solidFill>
              </a:rPr>
              <a:t>Допускается совершение легализационной надписи мастичным штампом.*</a:t>
            </a:r>
          </a:p>
          <a:p>
            <a:endParaRPr lang="ru-RU" sz="900" dirty="0"/>
          </a:p>
          <a:p>
            <a:r>
              <a:rPr lang="ru-RU" sz="1000" b="1" dirty="0">
                <a:solidFill>
                  <a:schemeClr val="tx2"/>
                </a:solidFill>
              </a:rPr>
              <a:t>*</a:t>
            </a:r>
            <a:r>
              <a:rPr lang="en-US" sz="1000" dirty="0">
                <a:solidFill>
                  <a:schemeClr val="tx2"/>
                </a:solidFill>
              </a:rPr>
              <a:t> https://egov.kz/cms/ru/articles/consular_legalization</a:t>
            </a:r>
            <a:endParaRPr lang="ru-RU" dirty="0"/>
          </a:p>
        </p:txBody>
      </p:sp>
    </p:spTree>
    <p:extLst>
      <p:ext uri="{BB962C8B-B14F-4D97-AF65-F5344CB8AC3E}">
        <p14:creationId xmlns:p14="http://schemas.microsoft.com/office/powerpoint/2010/main" val="3351690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168C36-3270-4647-BE23-E22560C64AEE}"/>
              </a:ext>
            </a:extLst>
          </p:cNvPr>
          <p:cNvSpPr>
            <a:spLocks noGrp="1"/>
          </p:cNvSpPr>
          <p:nvPr>
            <p:ph type="title"/>
          </p:nvPr>
        </p:nvSpPr>
        <p:spPr>
          <a:xfrm>
            <a:off x="1008668" y="609600"/>
            <a:ext cx="10712759" cy="531043"/>
          </a:xfrm>
        </p:spPr>
        <p:txBody>
          <a:bodyPr>
            <a:noAutofit/>
          </a:bodyPr>
          <a:lstStyle/>
          <a:p>
            <a:pPr algn="ctr"/>
            <a:r>
              <a:rPr lang="ru-RU" sz="2700" b="1" i="1" dirty="0">
                <a:solidFill>
                  <a:srgbClr val="FF0000"/>
                </a:solidFill>
              </a:rPr>
              <a:t>Апостилирование и консульская легализация документов</a:t>
            </a:r>
            <a:br>
              <a:rPr lang="ru-RU" sz="2700" dirty="0">
                <a:solidFill>
                  <a:srgbClr val="0070C0"/>
                </a:solidFill>
              </a:rPr>
            </a:br>
            <a:endParaRPr lang="ru-RU" sz="2700" dirty="0"/>
          </a:p>
        </p:txBody>
      </p:sp>
      <p:sp>
        <p:nvSpPr>
          <p:cNvPr id="3" name="Текст 2">
            <a:extLst>
              <a:ext uri="{FF2B5EF4-FFF2-40B4-BE49-F238E27FC236}">
                <a16:creationId xmlns:a16="http://schemas.microsoft.com/office/drawing/2014/main" id="{A102ABFA-B78E-4A43-B695-6D5739290165}"/>
              </a:ext>
            </a:extLst>
          </p:cNvPr>
          <p:cNvSpPr>
            <a:spLocks noGrp="1"/>
          </p:cNvSpPr>
          <p:nvPr>
            <p:ph type="body" idx="1"/>
          </p:nvPr>
        </p:nvSpPr>
        <p:spPr>
          <a:xfrm>
            <a:off x="1509204" y="958788"/>
            <a:ext cx="10555549" cy="5663953"/>
          </a:xfrm>
        </p:spPr>
        <p:txBody>
          <a:bodyPr>
            <a:normAutofit/>
          </a:bodyPr>
          <a:lstStyle/>
          <a:p>
            <a:pPr algn="just"/>
            <a:r>
              <a:rPr lang="ru-RU" sz="2000" i="1" dirty="0">
                <a:solidFill>
                  <a:schemeClr val="tx1"/>
                </a:solidFill>
              </a:rPr>
              <a:t>В зависимости от категории документа, процедура консульской легализации осуществляется для </a:t>
            </a:r>
            <a:r>
              <a:rPr lang="ru-RU" sz="2000" i="1" dirty="0">
                <a:solidFill>
                  <a:srgbClr val="FF0000"/>
                </a:solidFill>
              </a:rPr>
              <a:t>оригинала документа или нотариально заверенной копии документа</a:t>
            </a:r>
            <a:r>
              <a:rPr lang="ru-RU" sz="2000" i="1" dirty="0">
                <a:solidFill>
                  <a:schemeClr val="tx1"/>
                </a:solidFill>
              </a:rPr>
              <a:t>, оформленной должным образом в нотариальной конторе.</a:t>
            </a:r>
          </a:p>
          <a:p>
            <a:pPr algn="just"/>
            <a:r>
              <a:rPr lang="ru-RU" sz="2000" i="1" dirty="0">
                <a:solidFill>
                  <a:schemeClr val="tx1"/>
                </a:solidFill>
              </a:rPr>
              <a:t>Как правило, международное право требует выполнить перевод документа на язык той страны, в которую намечается его отправить. В случае, если на легализацию подаётся нотариально заверенная копия документа, необходимо выполнить перевод документа и нотариального штампа, подтверждающего верность копии и подлинника документа, на язык той страны в которую предназначен документ. </a:t>
            </a:r>
          </a:p>
          <a:p>
            <a:pPr algn="just"/>
            <a:r>
              <a:rPr lang="ru-RU" sz="2000" i="1" dirty="0">
                <a:solidFill>
                  <a:schemeClr val="tx1"/>
                </a:solidFill>
              </a:rPr>
              <a:t>Обычно, нотариально заверенный перевод требуется для следующих документов: </a:t>
            </a:r>
            <a:r>
              <a:rPr lang="ru-RU" sz="2000" i="1" dirty="0">
                <a:solidFill>
                  <a:srgbClr val="FF0000"/>
                </a:solidFill>
              </a:rPr>
              <a:t>доверенность, финансовая документация, выписка из торговых реестров, свидетельство о рождении, свидетельство о заключении брака, свидетельство о расторжении брака, свидетельство о перемене фамилии, справки об отсутствии судимости, согласие родителей на выезд несовершеннолетнего ребёнка в сопровождении одного из родителей, дипломы и прочие подобные документы</a:t>
            </a:r>
            <a:r>
              <a:rPr lang="ru-RU" sz="2000" i="1" dirty="0">
                <a:solidFill>
                  <a:schemeClr val="tx1"/>
                </a:solidFill>
              </a:rPr>
              <a:t>.*</a:t>
            </a:r>
          </a:p>
          <a:p>
            <a:pPr algn="just"/>
            <a:r>
              <a:rPr lang="ru-RU" sz="1000" dirty="0">
                <a:solidFill>
                  <a:schemeClr val="tx1"/>
                </a:solidFill>
              </a:rPr>
              <a:t>*</a:t>
            </a:r>
            <a:r>
              <a:rPr lang="en-US" sz="1000" dirty="0">
                <a:solidFill>
                  <a:schemeClr val="tx1"/>
                </a:solidFill>
              </a:rPr>
              <a:t>http://www.epmg.kz/ru/translations/legalization.html</a:t>
            </a:r>
            <a:endParaRPr lang="ru-RU" sz="1000" dirty="0">
              <a:solidFill>
                <a:schemeClr val="tx1"/>
              </a:solidFill>
            </a:endParaRPr>
          </a:p>
          <a:p>
            <a:endParaRPr lang="ru-RU" dirty="0"/>
          </a:p>
        </p:txBody>
      </p:sp>
      <p:sp>
        <p:nvSpPr>
          <p:cNvPr id="4" name="Номер слайда 3">
            <a:extLst>
              <a:ext uri="{FF2B5EF4-FFF2-40B4-BE49-F238E27FC236}">
                <a16:creationId xmlns:a16="http://schemas.microsoft.com/office/drawing/2014/main" id="{089CB179-2232-45F3-AE85-870BF3AC7695}"/>
              </a:ext>
            </a:extLst>
          </p:cNvPr>
          <p:cNvSpPr>
            <a:spLocks noGrp="1"/>
          </p:cNvSpPr>
          <p:nvPr>
            <p:ph type="sldNum" sz="quarter" idx="12"/>
          </p:nvPr>
        </p:nvSpPr>
        <p:spPr/>
        <p:txBody>
          <a:bodyPr/>
          <a:lstStyle/>
          <a:p>
            <a:fld id="{4F65E0F3-FF11-402E-936B-2D1DC285A156}" type="slidenum">
              <a:rPr lang="ru-RU" smtClean="0"/>
              <a:t>45</a:t>
            </a:fld>
            <a:endParaRPr lang="ru-RU"/>
          </a:p>
        </p:txBody>
      </p:sp>
    </p:spTree>
    <p:extLst>
      <p:ext uri="{BB962C8B-B14F-4D97-AF65-F5344CB8AC3E}">
        <p14:creationId xmlns:p14="http://schemas.microsoft.com/office/powerpoint/2010/main" val="4231805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CF1F88-604F-40B7-A564-2154DA9C96B0}"/>
              </a:ext>
            </a:extLst>
          </p:cNvPr>
          <p:cNvSpPr>
            <a:spLocks noGrp="1"/>
          </p:cNvSpPr>
          <p:nvPr>
            <p:ph type="title"/>
          </p:nvPr>
        </p:nvSpPr>
        <p:spPr>
          <a:xfrm>
            <a:off x="1036948" y="609600"/>
            <a:ext cx="10467663" cy="559324"/>
          </a:xfrm>
        </p:spPr>
        <p:txBody>
          <a:bodyPr>
            <a:normAutofit fontScale="90000"/>
          </a:bodyPr>
          <a:lstStyle/>
          <a:p>
            <a:pPr algn="ctr"/>
            <a:r>
              <a:rPr lang="ru-RU" sz="3000" b="1" i="1" dirty="0">
                <a:solidFill>
                  <a:srgbClr val="FF0000"/>
                </a:solidFill>
              </a:rPr>
              <a:t>Апостилирование и консульская легализация документов</a:t>
            </a:r>
            <a:br>
              <a:rPr lang="ru-RU" sz="2800" dirty="0">
                <a:solidFill>
                  <a:srgbClr val="0070C0"/>
                </a:solidFill>
              </a:rPr>
            </a:br>
            <a:endParaRPr lang="ru-RU" dirty="0"/>
          </a:p>
        </p:txBody>
      </p:sp>
      <p:sp>
        <p:nvSpPr>
          <p:cNvPr id="3" name="Текст 2">
            <a:extLst>
              <a:ext uri="{FF2B5EF4-FFF2-40B4-BE49-F238E27FC236}">
                <a16:creationId xmlns:a16="http://schemas.microsoft.com/office/drawing/2014/main" id="{53418D87-7DE8-4EEA-8CD3-D39DA9F5CC91}"/>
              </a:ext>
            </a:extLst>
          </p:cNvPr>
          <p:cNvSpPr>
            <a:spLocks noGrp="1"/>
          </p:cNvSpPr>
          <p:nvPr>
            <p:ph type="body" idx="1"/>
          </p:nvPr>
        </p:nvSpPr>
        <p:spPr>
          <a:xfrm>
            <a:off x="1470582" y="970961"/>
            <a:ext cx="10034030" cy="5740923"/>
          </a:xfrm>
        </p:spPr>
        <p:txBody>
          <a:bodyPr>
            <a:normAutofit/>
          </a:bodyPr>
          <a:lstStyle/>
          <a:p>
            <a:pPr algn="just"/>
            <a:r>
              <a:rPr lang="ru-RU" b="1" i="1" dirty="0">
                <a:solidFill>
                  <a:schemeClr val="tx1"/>
                </a:solidFill>
              </a:rPr>
              <a:t>Полная консульская легализация состоит из трёх этапов: удостоверение в органах Министерства юстиции РК, Министерства иностранных дел РК (консульский департамент) и в консульском отделе посольства страны, в которую предоставляется документ.</a:t>
            </a:r>
          </a:p>
          <a:p>
            <a:pPr algn="just"/>
            <a:r>
              <a:rPr lang="ru-RU" i="1" dirty="0">
                <a:solidFill>
                  <a:schemeClr val="tx1"/>
                </a:solidFill>
              </a:rPr>
              <a:t>Таким образом, нотариус свидетельствует верность копии подлиннику документа и подписи дипломированного переводчика, выполнившего перевод документа (юридическим доказательством знания переводчиком соответствующего языка является диплом о высшем лингвистическом образовании);</a:t>
            </a:r>
          </a:p>
          <a:p>
            <a:pPr algn="just"/>
            <a:r>
              <a:rPr lang="ru-RU" i="1" dirty="0">
                <a:solidFill>
                  <a:schemeClr val="tx1"/>
                </a:solidFill>
              </a:rPr>
              <a:t>Министерство юстиции РК свидетельствует подлинность печати и подписи нотариуса;</a:t>
            </a:r>
          </a:p>
          <a:p>
            <a:pPr algn="just"/>
            <a:r>
              <a:rPr lang="ru-RU" i="1" dirty="0">
                <a:solidFill>
                  <a:schemeClr val="tx1"/>
                </a:solidFill>
              </a:rPr>
              <a:t>Департамент консульской службы Министерства иностранных дел РК удостоверяет подлинность печати и подписи компетентного должностного лица Министерства юстиции РК;</a:t>
            </a:r>
          </a:p>
          <a:p>
            <a:pPr algn="just"/>
            <a:r>
              <a:rPr lang="ru-RU" i="1" dirty="0">
                <a:solidFill>
                  <a:schemeClr val="tx1"/>
                </a:solidFill>
              </a:rPr>
              <a:t>Консул или должностное лицо, назначенное консулом страны, в которую направляется документ, подтверждает подлинность подписи и печати сотрудника консульской службы Министерства иностранных дел РК.*</a:t>
            </a:r>
          </a:p>
          <a:p>
            <a:pPr algn="just"/>
            <a:r>
              <a:rPr lang="ru-RU" sz="1000" dirty="0">
                <a:solidFill>
                  <a:schemeClr val="tx1"/>
                </a:solidFill>
              </a:rPr>
              <a:t>*</a:t>
            </a:r>
            <a:r>
              <a:rPr lang="en-US" sz="1000" dirty="0">
                <a:solidFill>
                  <a:schemeClr val="tx1"/>
                </a:solidFill>
              </a:rPr>
              <a:t> http://www.epmg.kz/ru/translations/legalization.html</a:t>
            </a:r>
            <a:endParaRPr lang="ru-RU" sz="1000" dirty="0">
              <a:solidFill>
                <a:schemeClr val="tx1"/>
              </a:solidFill>
            </a:endParaRPr>
          </a:p>
          <a:p>
            <a:endParaRPr lang="ru-RU" dirty="0"/>
          </a:p>
        </p:txBody>
      </p:sp>
      <p:sp>
        <p:nvSpPr>
          <p:cNvPr id="4" name="Номер слайда 3">
            <a:extLst>
              <a:ext uri="{FF2B5EF4-FFF2-40B4-BE49-F238E27FC236}">
                <a16:creationId xmlns:a16="http://schemas.microsoft.com/office/drawing/2014/main" id="{851A49BB-5882-415E-941C-1663DD6A02D2}"/>
              </a:ext>
            </a:extLst>
          </p:cNvPr>
          <p:cNvSpPr>
            <a:spLocks noGrp="1"/>
          </p:cNvSpPr>
          <p:nvPr>
            <p:ph type="sldNum" sz="quarter" idx="12"/>
          </p:nvPr>
        </p:nvSpPr>
        <p:spPr/>
        <p:txBody>
          <a:bodyPr/>
          <a:lstStyle/>
          <a:p>
            <a:fld id="{4F65E0F3-FF11-402E-936B-2D1DC285A156}" type="slidenum">
              <a:rPr lang="ru-RU" smtClean="0"/>
              <a:t>46</a:t>
            </a:fld>
            <a:endParaRPr lang="ru-RU"/>
          </a:p>
        </p:txBody>
      </p:sp>
    </p:spTree>
    <p:extLst>
      <p:ext uri="{BB962C8B-B14F-4D97-AF65-F5344CB8AC3E}">
        <p14:creationId xmlns:p14="http://schemas.microsoft.com/office/powerpoint/2010/main" val="2439210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21292F-9BE0-4C12-9201-F5BD0A414C4C}"/>
              </a:ext>
            </a:extLst>
          </p:cNvPr>
          <p:cNvSpPr>
            <a:spLocks noGrp="1"/>
          </p:cNvSpPr>
          <p:nvPr>
            <p:ph type="title"/>
          </p:nvPr>
        </p:nvSpPr>
        <p:spPr>
          <a:xfrm>
            <a:off x="669303" y="263951"/>
            <a:ext cx="11180189" cy="1093509"/>
          </a:xfrm>
        </p:spPr>
        <p:txBody>
          <a:bodyPr>
            <a:noAutofit/>
          </a:bodyPr>
          <a:lstStyle/>
          <a:p>
            <a:pPr algn="ctr"/>
            <a:r>
              <a:rPr lang="ru-RU" sz="2700" b="1" i="1" dirty="0">
                <a:solidFill>
                  <a:srgbClr val="FF0000"/>
                </a:solidFill>
              </a:rPr>
              <a:t>Апостилирование и консульская легализация документов</a:t>
            </a:r>
            <a:br>
              <a:rPr lang="ru-RU" sz="2700" dirty="0">
                <a:solidFill>
                  <a:srgbClr val="0070C0"/>
                </a:solidFill>
              </a:rPr>
            </a:br>
            <a:endParaRPr lang="ru-RU" sz="2700" dirty="0"/>
          </a:p>
        </p:txBody>
      </p:sp>
      <p:sp>
        <p:nvSpPr>
          <p:cNvPr id="3" name="Текст 2">
            <a:extLst>
              <a:ext uri="{FF2B5EF4-FFF2-40B4-BE49-F238E27FC236}">
                <a16:creationId xmlns:a16="http://schemas.microsoft.com/office/drawing/2014/main" id="{EB888320-AD1D-47CE-819D-663E152A52E3}"/>
              </a:ext>
            </a:extLst>
          </p:cNvPr>
          <p:cNvSpPr>
            <a:spLocks noGrp="1"/>
          </p:cNvSpPr>
          <p:nvPr>
            <p:ph type="body" idx="1"/>
          </p:nvPr>
        </p:nvSpPr>
        <p:spPr>
          <a:xfrm>
            <a:off x="1669002" y="967666"/>
            <a:ext cx="10180491" cy="5470841"/>
          </a:xfrm>
        </p:spPr>
        <p:txBody>
          <a:bodyPr>
            <a:normAutofit fontScale="92500" lnSpcReduction="10000"/>
          </a:bodyPr>
          <a:lstStyle/>
          <a:p>
            <a:pPr algn="just"/>
            <a:r>
              <a:rPr lang="ru-RU" i="1" dirty="0">
                <a:solidFill>
                  <a:schemeClr val="tx1"/>
                </a:solidFill>
              </a:rPr>
              <a:t>182. </a:t>
            </a:r>
            <a:r>
              <a:rPr lang="ru-RU" i="1" dirty="0">
                <a:solidFill>
                  <a:srgbClr val="FF0000"/>
                </a:solidFill>
              </a:rPr>
              <a:t>Если нотариусу не известен язык, на котором изложен документ, или язык, на который требуется перевести содержание документа</a:t>
            </a:r>
            <a:r>
              <a:rPr lang="ru-RU" i="1" dirty="0">
                <a:solidFill>
                  <a:schemeClr val="tx1"/>
                </a:solidFill>
              </a:rPr>
              <a:t> (в том числе нотариально удостоверенного) </a:t>
            </a:r>
            <a:r>
              <a:rPr lang="ru-RU" i="1" dirty="0">
                <a:solidFill>
                  <a:srgbClr val="FF0000"/>
                </a:solidFill>
              </a:rPr>
              <a:t>перевод оформляется переводчиком</a:t>
            </a:r>
            <a:r>
              <a:rPr lang="ru-RU" i="1" dirty="0">
                <a:solidFill>
                  <a:schemeClr val="tx1"/>
                </a:solidFill>
              </a:rPr>
              <a:t>.</a:t>
            </a:r>
          </a:p>
          <a:p>
            <a:pPr algn="just"/>
            <a:r>
              <a:rPr lang="ru-RU" i="1" dirty="0">
                <a:solidFill>
                  <a:srgbClr val="FF0000"/>
                </a:solidFill>
              </a:rPr>
              <a:t>При этом нотариус устанавливает личность переводчика</a:t>
            </a:r>
            <a:r>
              <a:rPr lang="ru-RU" i="1" dirty="0">
                <a:solidFill>
                  <a:schemeClr val="tx1"/>
                </a:solidFill>
              </a:rPr>
              <a:t>, в соответствии с требованиями </a:t>
            </a:r>
            <a:r>
              <a:rPr lang="ru-RU" i="1" dirty="0">
                <a:solidFill>
                  <a:schemeClr val="tx1"/>
                </a:solidFill>
                <a:hlinkClick r:id="rId2">
                  <a:extLst>
                    <a:ext uri="{A12FA001-AC4F-418D-AE19-62706E023703}">
                      <ahyp:hlinkClr xmlns:ahyp="http://schemas.microsoft.com/office/drawing/2018/hyperlinkcolor" val="tx"/>
                    </a:ext>
                  </a:extLst>
                </a:hlinkClick>
              </a:rPr>
              <a:t>пункта 5</a:t>
            </a:r>
            <a:r>
              <a:rPr lang="ru-RU" i="1" dirty="0">
                <a:solidFill>
                  <a:schemeClr val="tx1"/>
                </a:solidFill>
              </a:rPr>
              <a:t> настоящих Правил:</a:t>
            </a:r>
          </a:p>
          <a:p>
            <a:pPr algn="just"/>
            <a:r>
              <a:rPr lang="ru-RU" i="1" dirty="0">
                <a:solidFill>
                  <a:schemeClr val="tx1"/>
                </a:solidFill>
              </a:rPr>
              <a:t>5. В соответствии со </a:t>
            </a:r>
            <a:r>
              <a:rPr lang="ru-RU" i="1" dirty="0">
                <a:solidFill>
                  <a:schemeClr val="tx1"/>
                </a:solidFill>
                <a:hlinkClick r:id="rId3">
                  <a:extLst>
                    <a:ext uri="{A12FA001-AC4F-418D-AE19-62706E023703}">
                      <ahyp:hlinkClr xmlns:ahyp="http://schemas.microsoft.com/office/drawing/2018/hyperlinkcolor" val="tx"/>
                    </a:ext>
                  </a:extLst>
                </a:hlinkClick>
              </a:rPr>
              <a:t>статьей 42</a:t>
            </a:r>
            <a:r>
              <a:rPr lang="ru-RU" i="1" dirty="0">
                <a:solidFill>
                  <a:schemeClr val="tx1"/>
                </a:solidFill>
              </a:rPr>
              <a:t> Закона нотариус при совершении нотариального действия устанавливает личность обратившегося за совершением нотариального действия.</a:t>
            </a:r>
          </a:p>
          <a:p>
            <a:pPr algn="just"/>
            <a:r>
              <a:rPr lang="ru-RU" i="1" dirty="0">
                <a:solidFill>
                  <a:schemeClr val="tx1"/>
                </a:solidFill>
              </a:rPr>
              <a:t>      Нотариальные действия совершаются по следующим документам, удостоверяющим личность:</a:t>
            </a:r>
          </a:p>
          <a:p>
            <a:pPr algn="just"/>
            <a:r>
              <a:rPr lang="ru-RU" i="1" dirty="0">
                <a:solidFill>
                  <a:schemeClr val="tx1"/>
                </a:solidFill>
              </a:rPr>
              <a:t>      1) паспорт гражданина Республики Казахстан;</a:t>
            </a:r>
          </a:p>
          <a:p>
            <a:pPr algn="just"/>
            <a:r>
              <a:rPr lang="ru-RU" i="1" dirty="0">
                <a:solidFill>
                  <a:schemeClr val="tx1"/>
                </a:solidFill>
              </a:rPr>
              <a:t>      2) удостоверение личности гражданина Республики Казахстан;</a:t>
            </a:r>
          </a:p>
          <a:p>
            <a:pPr algn="just"/>
            <a:r>
              <a:rPr lang="ru-RU" i="1" dirty="0">
                <a:solidFill>
                  <a:schemeClr val="tx1"/>
                </a:solidFill>
              </a:rPr>
              <a:t>      3) вид на жительство иностранца в Республике Казахстан;</a:t>
            </a:r>
          </a:p>
          <a:p>
            <a:pPr algn="just"/>
            <a:r>
              <a:rPr lang="ru-RU" i="1" dirty="0">
                <a:solidFill>
                  <a:schemeClr val="tx1"/>
                </a:solidFill>
              </a:rPr>
              <a:t>      4) удостоверение лица без гражданства;</a:t>
            </a:r>
          </a:p>
          <a:p>
            <a:pPr algn="just"/>
            <a:r>
              <a:rPr lang="ru-RU" i="1" dirty="0">
                <a:solidFill>
                  <a:schemeClr val="tx1"/>
                </a:solidFill>
              </a:rPr>
              <a:t>      5) свидетельство о рождении;</a:t>
            </a:r>
          </a:p>
          <a:p>
            <a:pPr algn="just"/>
            <a:r>
              <a:rPr lang="ru-RU" i="1" dirty="0">
                <a:solidFill>
                  <a:schemeClr val="tx1"/>
                </a:solidFill>
              </a:rPr>
              <a:t>      6) заграничный паспорт.*</a:t>
            </a:r>
          </a:p>
          <a:p>
            <a:r>
              <a:rPr lang="ru-RU" sz="1100" dirty="0"/>
              <a:t>  *Правила совершения нотариальных действий нотариусами от 31 января 2012 года по сост. на 12 декабря 2019 года</a:t>
            </a:r>
          </a:p>
          <a:p>
            <a:endParaRPr lang="ru-RU" dirty="0"/>
          </a:p>
        </p:txBody>
      </p:sp>
      <p:sp>
        <p:nvSpPr>
          <p:cNvPr id="4" name="Номер слайда 3">
            <a:extLst>
              <a:ext uri="{FF2B5EF4-FFF2-40B4-BE49-F238E27FC236}">
                <a16:creationId xmlns:a16="http://schemas.microsoft.com/office/drawing/2014/main" id="{E06A5CF0-62B4-44F2-A524-B6ED0C1883B8}"/>
              </a:ext>
            </a:extLst>
          </p:cNvPr>
          <p:cNvSpPr>
            <a:spLocks noGrp="1"/>
          </p:cNvSpPr>
          <p:nvPr>
            <p:ph type="sldNum" sz="quarter" idx="12"/>
          </p:nvPr>
        </p:nvSpPr>
        <p:spPr/>
        <p:txBody>
          <a:bodyPr/>
          <a:lstStyle/>
          <a:p>
            <a:fld id="{4F65E0F3-FF11-402E-936B-2D1DC285A156}" type="slidenum">
              <a:rPr lang="ru-RU" smtClean="0"/>
              <a:t>47</a:t>
            </a:fld>
            <a:endParaRPr lang="ru-RU"/>
          </a:p>
        </p:txBody>
      </p:sp>
    </p:spTree>
    <p:extLst>
      <p:ext uri="{BB962C8B-B14F-4D97-AF65-F5344CB8AC3E}">
        <p14:creationId xmlns:p14="http://schemas.microsoft.com/office/powerpoint/2010/main" val="279306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9971" y="801278"/>
            <a:ext cx="10644640" cy="414779"/>
          </a:xfrm>
        </p:spPr>
        <p:txBody>
          <a:bodyPr>
            <a:noAutofit/>
          </a:bodyPr>
          <a:lstStyle/>
          <a:p>
            <a:pPr algn="r"/>
            <a:r>
              <a:rPr lang="ru-RU" sz="2700" b="1" i="1" dirty="0">
                <a:solidFill>
                  <a:srgbClr val="FF0000"/>
                </a:solidFill>
              </a:rPr>
              <a:t>Апостилирование и консульская легализация документов</a:t>
            </a:r>
            <a:br>
              <a:rPr lang="en-US" sz="2700" b="1" i="1" dirty="0">
                <a:solidFill>
                  <a:srgbClr val="FF0000"/>
                </a:solidFill>
                <a:latin typeface="Sanasoft Adver Shadow.kz" panose="02020500000000000000" pitchFamily="18" charset="-52"/>
              </a:rPr>
            </a:br>
            <a:endParaRPr lang="ru-RU" dirty="0">
              <a:solidFill>
                <a:srgbClr val="0070C0"/>
              </a:solidFill>
            </a:endParaRPr>
          </a:p>
        </p:txBody>
      </p:sp>
      <p:sp>
        <p:nvSpPr>
          <p:cNvPr id="3" name="Текст 2"/>
          <p:cNvSpPr>
            <a:spLocks noGrp="1"/>
          </p:cNvSpPr>
          <p:nvPr>
            <p:ph type="body" idx="1"/>
          </p:nvPr>
        </p:nvSpPr>
        <p:spPr>
          <a:xfrm>
            <a:off x="1478280" y="896645"/>
            <a:ext cx="10026331" cy="5808955"/>
          </a:xfrm>
        </p:spPr>
        <p:txBody>
          <a:bodyPr>
            <a:noAutofit/>
          </a:bodyPr>
          <a:lstStyle/>
          <a:p>
            <a:pPr algn="just"/>
            <a:r>
              <a:rPr lang="ru-RU" i="1" dirty="0">
                <a:solidFill>
                  <a:schemeClr val="tx1"/>
                </a:solidFill>
              </a:rPr>
              <a:t>Полномочия переводчика подтверждаются одним из следующих документов: </a:t>
            </a:r>
            <a:r>
              <a:rPr lang="ru-RU" dirty="0">
                <a:solidFill>
                  <a:srgbClr val="FF0000"/>
                </a:solidFill>
              </a:rPr>
              <a:t>дипломом о высшем образовании, приложении к диплому о высшем образовании, сертификатом, подтверждающие квалификацию переводчика, трудовым договором, приказом о принятии на работу на должность переводчика</a:t>
            </a:r>
            <a:r>
              <a:rPr lang="ru-RU" i="1" dirty="0">
                <a:solidFill>
                  <a:schemeClr val="tx1"/>
                </a:solidFill>
              </a:rPr>
              <a:t>.</a:t>
            </a:r>
          </a:p>
          <a:p>
            <a:pPr algn="just"/>
            <a:r>
              <a:rPr lang="ru-RU" i="1" dirty="0">
                <a:solidFill>
                  <a:schemeClr val="tx1"/>
                </a:solidFill>
              </a:rPr>
              <a:t>183. Если для свидетельствования верности перевода представлен документ, выданный официальными учреждениями иностранных государств, такое нотариальное действие осуществляется при наличии на документе отметки о его легализации или апостиля.</a:t>
            </a:r>
          </a:p>
          <a:p>
            <a:pPr algn="just"/>
            <a:r>
              <a:rPr lang="ru-RU" i="1" dirty="0">
                <a:solidFill>
                  <a:schemeClr val="tx1"/>
                </a:solidFill>
              </a:rPr>
              <a:t>184. При совершении нотариального действия (удостоверение сделки, свидетельствование верности копии) одновременно совершается и </a:t>
            </a:r>
            <a:r>
              <a:rPr lang="ru-RU" b="1" i="1" dirty="0">
                <a:solidFill>
                  <a:srgbClr val="FF0000"/>
                </a:solidFill>
              </a:rPr>
              <a:t>перевод на другой язык, то перевод помещается на одном листе с подлинником, оба текста рядом, на одной странице, разделенной вертикальной чертой </a:t>
            </a:r>
            <a:r>
              <a:rPr lang="ru-RU" i="1" dirty="0">
                <a:solidFill>
                  <a:schemeClr val="tx1"/>
                </a:solidFill>
              </a:rPr>
              <a:t>таким образом, чтобы </a:t>
            </a:r>
            <a:r>
              <a:rPr lang="ru-RU" i="1" dirty="0">
                <a:solidFill>
                  <a:srgbClr val="FF0000"/>
                </a:solidFill>
              </a:rPr>
              <a:t>подлинный текст помещался на левой стороне, а перевод - на правой, либо подшивается на отдельном листе</a:t>
            </a:r>
            <a:r>
              <a:rPr lang="ru-RU" i="1" dirty="0">
                <a:solidFill>
                  <a:schemeClr val="tx1"/>
                </a:solidFill>
              </a:rPr>
              <a:t>. Перевод должен быть сделан со всего текста переводимого документа (в том числе удостоверительную надпись, надпись о легализации документа) и заканчиваться подписями. Под переводом помещается подпись переводчика. Удостоверительная надпись излагается под текстами документа и перевода с него.*</a:t>
            </a:r>
          </a:p>
          <a:p>
            <a:pPr algn="just"/>
            <a:r>
              <a:rPr lang="ru-RU" sz="1000" dirty="0"/>
              <a:t>*Правила совершения нотариальных действий нотариусами от 31 января 2012 года по сост. на 12 декабря 2019 года</a:t>
            </a:r>
          </a:p>
          <a:p>
            <a:pPr algn="just"/>
            <a:endParaRPr lang="ru-RU" sz="1600" dirty="0">
              <a:solidFill>
                <a:srgbClr val="FF0000"/>
              </a:solidFill>
            </a:endParaRPr>
          </a:p>
        </p:txBody>
      </p:sp>
      <p:sp>
        <p:nvSpPr>
          <p:cNvPr id="4" name="Номер слайда 3">
            <a:extLst>
              <a:ext uri="{FF2B5EF4-FFF2-40B4-BE49-F238E27FC236}">
                <a16:creationId xmlns:a16="http://schemas.microsoft.com/office/drawing/2014/main" id="{DE306B1E-D038-4ADC-A6B9-ECECAC517FF7}"/>
              </a:ext>
            </a:extLst>
          </p:cNvPr>
          <p:cNvSpPr>
            <a:spLocks noGrp="1"/>
          </p:cNvSpPr>
          <p:nvPr>
            <p:ph type="sldNum" sz="quarter" idx="12"/>
          </p:nvPr>
        </p:nvSpPr>
        <p:spPr/>
        <p:txBody>
          <a:bodyPr/>
          <a:lstStyle/>
          <a:p>
            <a:fld id="{4F65E0F3-FF11-402E-936B-2D1DC285A156}" type="slidenum">
              <a:rPr lang="ru-RU" smtClean="0"/>
              <a:t>48</a:t>
            </a:fld>
            <a:endParaRPr lang="ru-RU"/>
          </a:p>
        </p:txBody>
      </p:sp>
    </p:spTree>
    <p:extLst>
      <p:ext uri="{BB962C8B-B14F-4D97-AF65-F5344CB8AC3E}">
        <p14:creationId xmlns:p14="http://schemas.microsoft.com/office/powerpoint/2010/main" val="2912337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99242" y="413658"/>
            <a:ext cx="10718276" cy="609599"/>
          </a:xfrm>
        </p:spPr>
        <p:txBody>
          <a:bodyPr>
            <a:noAutofit/>
          </a:bodyPr>
          <a:lstStyle/>
          <a:p>
            <a:pPr algn="ctr"/>
            <a:r>
              <a:rPr lang="ru-RU" sz="2700" b="1" i="1" dirty="0">
                <a:solidFill>
                  <a:srgbClr val="FF0000"/>
                </a:solidFill>
              </a:rPr>
              <a:t>Апостилирование и консульская легализация документов</a:t>
            </a:r>
            <a:endParaRPr lang="ru-RU" sz="2700" b="1" dirty="0">
              <a:solidFill>
                <a:srgbClr val="FF0000"/>
              </a:solidFill>
            </a:endParaRPr>
          </a:p>
        </p:txBody>
      </p:sp>
      <p:sp>
        <p:nvSpPr>
          <p:cNvPr id="5" name="Прямоугольник 4"/>
          <p:cNvSpPr/>
          <p:nvPr/>
        </p:nvSpPr>
        <p:spPr>
          <a:xfrm>
            <a:off x="659876" y="1023257"/>
            <a:ext cx="11404305" cy="5786199"/>
          </a:xfrm>
          <a:prstGeom prst="rect">
            <a:avLst/>
          </a:prstGeom>
        </p:spPr>
        <p:txBody>
          <a:bodyPr wrap="square">
            <a:spAutoFit/>
          </a:bodyPr>
          <a:lstStyle/>
          <a:p>
            <a:pPr algn="just"/>
            <a:r>
              <a:rPr lang="ru-RU" sz="2000" i="1" dirty="0"/>
              <a:t>Перевод приобщается к подлинному экземпляру переводимого документа, а при невозможности приобщается к его копии.</a:t>
            </a:r>
          </a:p>
          <a:p>
            <a:pPr algn="just"/>
            <a:r>
              <a:rPr lang="ru-RU" sz="2000" i="1" dirty="0"/>
              <a:t>185. Перевод, помещенный на отдельном от подлинника тексте, прикрепляется к подлинному документу, пронумеровывается, прошнуровывается, скрепляется подписью нотариуса и оттиском его печати.*</a:t>
            </a:r>
          </a:p>
          <a:p>
            <a:pPr algn="just"/>
            <a:r>
              <a:rPr lang="ru-RU" sz="2000" b="1" i="1" dirty="0">
                <a:solidFill>
                  <a:srgbClr val="C00000"/>
                </a:solidFill>
              </a:rPr>
              <a:t>Статья 79. Свидетельствование подлинности подписи на документе</a:t>
            </a:r>
          </a:p>
          <a:p>
            <a:pPr algn="just"/>
            <a:r>
              <a:rPr lang="ru-RU" sz="2000" i="1" dirty="0"/>
              <a:t>1. Нотариус </a:t>
            </a:r>
            <a:r>
              <a:rPr lang="ru-RU" sz="2000" i="1" dirty="0">
                <a:hlinkClick r:id="rId2" tooltip="Приказ Министра юстиции Республики Казахстан от 29 февраля 2016 года № 104 «Об утверждении форм нотариальных свидетельств и постановлений, удостоверительных надписей на сделках и свидетельствуемых нотариусами документах» (с изменениями и дополнениями по состоянию на 19.12.2019 г.)"/>
              </a:rPr>
              <a:t>свидетельствует подлинность подписи</a:t>
            </a:r>
            <a:r>
              <a:rPr lang="ru-RU" sz="2000" i="1" dirty="0"/>
              <a:t> на документе, содержание которого не противоречит законодательным актам, и не представляет собой изложение сделки.</a:t>
            </a:r>
          </a:p>
          <a:p>
            <a:pPr algn="just"/>
            <a:r>
              <a:rPr lang="ru-RU" sz="2000" i="1" dirty="0"/>
              <a:t>2. Нотариус, свидетельствуя подлинность подписи, не удостоверяет фактов, изложенных в документе, а лишь подтверждает, что подпись сделана определенным лицом.</a:t>
            </a:r>
          </a:p>
          <a:p>
            <a:pPr algn="just"/>
            <a:r>
              <a:rPr lang="ru-RU" sz="2000" b="1" i="1" dirty="0">
                <a:solidFill>
                  <a:srgbClr val="C00000"/>
                </a:solidFill>
              </a:rPr>
              <a:t>Статья 80. Свидетельствование верности перевода</a:t>
            </a:r>
          </a:p>
          <a:p>
            <a:pPr algn="just"/>
            <a:r>
              <a:rPr lang="ru-RU" sz="2000" i="1" dirty="0"/>
              <a:t>1. Нотариус </a:t>
            </a:r>
            <a:r>
              <a:rPr lang="ru-RU" sz="2000" i="1" dirty="0">
                <a:hlinkClick r:id="rId3" tooltip="Приказ Министра юстиции Республики Казахстан от 29 февраля 2016 года № 104 «Об утверждении форм нотариальных свидетельств и постановлений, удостоверительных надписей на сделках и свидетельствуемых нотариусами документах» (с изменениями и дополнениями по состоянию на 19.12.2019 г.)"/>
              </a:rPr>
              <a:t>свидетельствует верность перевода</a:t>
            </a:r>
            <a:r>
              <a:rPr lang="ru-RU" sz="2000" i="1" dirty="0"/>
              <a:t> с одного языка на другой, если нотариус владеет соответствующими языками.</a:t>
            </a:r>
          </a:p>
          <a:p>
            <a:pPr algn="just"/>
            <a:r>
              <a:rPr lang="ru-RU" sz="2000" i="1" dirty="0"/>
              <a:t>2. Если нотариус не владеет соответствующими языками, перевод может быть сделан переводчиком, подлинность подписи которого свидетельствует нотариус.*</a:t>
            </a:r>
          </a:p>
          <a:p>
            <a:endParaRPr lang="ru-RU" sz="1000" dirty="0"/>
          </a:p>
          <a:p>
            <a:r>
              <a:rPr lang="ru-RU" sz="1000" dirty="0"/>
              <a:t>*Правила совершения нотариальных действий нотариусами от 31 января 2012 года по сост. на 12 декабря 2019 года</a:t>
            </a:r>
          </a:p>
          <a:p>
            <a:r>
              <a:rPr lang="ru-RU" sz="1000" dirty="0"/>
              <a:t>**</a:t>
            </a:r>
            <a:r>
              <a:rPr lang="ru-RU" sz="1000" b="1" dirty="0"/>
              <a:t> </a:t>
            </a:r>
            <a:r>
              <a:rPr lang="ru-RU" sz="1000" dirty="0"/>
              <a:t>Закон Республики Казахстан от 14 июля 1997 года № 155-I «О нотариате» по сост. на 21 января 2019 года</a:t>
            </a:r>
            <a:endParaRPr lang="ru-RU" dirty="0"/>
          </a:p>
        </p:txBody>
      </p:sp>
      <p:sp>
        <p:nvSpPr>
          <p:cNvPr id="2" name="Прямоугольник 1">
            <a:extLst>
              <a:ext uri="{FF2B5EF4-FFF2-40B4-BE49-F238E27FC236}">
                <a16:creationId xmlns:a16="http://schemas.microsoft.com/office/drawing/2014/main" id="{35C05698-C75C-4944-88DD-1745B06D4083}"/>
              </a:ext>
            </a:extLst>
          </p:cNvPr>
          <p:cNvSpPr/>
          <p:nvPr/>
        </p:nvSpPr>
        <p:spPr>
          <a:xfrm>
            <a:off x="659876" y="1160283"/>
            <a:ext cx="11151910" cy="5355312"/>
          </a:xfrm>
          <a:prstGeom prst="rect">
            <a:avLst/>
          </a:prstGeom>
        </p:spPr>
        <p:txBody>
          <a:bodyPr wrap="square">
            <a:spAutoFit/>
          </a:bodyPr>
          <a:lstStyle/>
          <a:p>
            <a:pPr algn="just"/>
            <a:endParaRPr lang="ru-RU" dirty="0">
              <a:effectLst/>
            </a:endParaRPr>
          </a:p>
          <a:p>
            <a:pPr algn="just"/>
            <a:endParaRPr lang="ru-RU" dirty="0"/>
          </a:p>
          <a:p>
            <a:pPr algn="just"/>
            <a:endParaRPr lang="ru-RU" dirty="0">
              <a:effectLst/>
            </a:endParaRPr>
          </a:p>
          <a:p>
            <a:pPr algn="just"/>
            <a:endParaRPr lang="ru-RU" dirty="0"/>
          </a:p>
          <a:p>
            <a:pPr algn="just"/>
            <a:endParaRPr lang="ru-RU" dirty="0">
              <a:effectLst/>
            </a:endParaRPr>
          </a:p>
          <a:p>
            <a:pPr algn="just"/>
            <a:endParaRPr lang="ru-RU" dirty="0"/>
          </a:p>
          <a:p>
            <a:pPr algn="just"/>
            <a:endParaRPr lang="ru-RU" dirty="0">
              <a:effectLst/>
            </a:endParaRPr>
          </a:p>
          <a:p>
            <a:pPr algn="just"/>
            <a:endParaRPr lang="ru-RU" dirty="0"/>
          </a:p>
          <a:p>
            <a:pPr algn="just"/>
            <a:endParaRPr lang="ru-RU" dirty="0">
              <a:effectLst/>
            </a:endParaRPr>
          </a:p>
          <a:p>
            <a:pPr algn="just"/>
            <a:endParaRPr lang="ru-RU" dirty="0"/>
          </a:p>
          <a:p>
            <a:pPr algn="just"/>
            <a:endParaRPr lang="ru-RU" dirty="0">
              <a:effectLst/>
            </a:endParaRPr>
          </a:p>
          <a:p>
            <a:pPr algn="just"/>
            <a:endParaRPr lang="ru-RU" dirty="0"/>
          </a:p>
          <a:p>
            <a:pPr algn="just"/>
            <a:endParaRPr lang="ru-RU" dirty="0">
              <a:effectLst/>
            </a:endParaRPr>
          </a:p>
          <a:p>
            <a:pPr algn="just"/>
            <a:endParaRPr lang="ru-RU" dirty="0"/>
          </a:p>
          <a:p>
            <a:pPr algn="just"/>
            <a:endParaRPr lang="ru-RU" dirty="0">
              <a:effectLst/>
            </a:endParaRPr>
          </a:p>
          <a:p>
            <a:pPr algn="just"/>
            <a:endParaRPr lang="ru-RU" dirty="0"/>
          </a:p>
          <a:p>
            <a:pPr algn="just"/>
            <a:endParaRPr lang="ru-RU" dirty="0">
              <a:effectLst/>
            </a:endParaRPr>
          </a:p>
          <a:p>
            <a:pPr algn="just"/>
            <a:endParaRPr lang="ru-RU" dirty="0"/>
          </a:p>
          <a:p>
            <a:pPr algn="just"/>
            <a:endParaRPr lang="ru-RU" dirty="0">
              <a:effectLst/>
            </a:endParaRPr>
          </a:p>
        </p:txBody>
      </p:sp>
      <p:sp>
        <p:nvSpPr>
          <p:cNvPr id="3" name="Номер слайда 2">
            <a:extLst>
              <a:ext uri="{FF2B5EF4-FFF2-40B4-BE49-F238E27FC236}">
                <a16:creationId xmlns:a16="http://schemas.microsoft.com/office/drawing/2014/main" id="{53090999-022E-40AC-AAA0-44C20F9518C5}"/>
              </a:ext>
            </a:extLst>
          </p:cNvPr>
          <p:cNvSpPr>
            <a:spLocks noGrp="1"/>
          </p:cNvSpPr>
          <p:nvPr>
            <p:ph type="sldNum" sz="quarter" idx="12"/>
          </p:nvPr>
        </p:nvSpPr>
        <p:spPr/>
        <p:txBody>
          <a:bodyPr/>
          <a:lstStyle/>
          <a:p>
            <a:fld id="{4F65E0F3-FF11-402E-936B-2D1DC285A156}" type="slidenum">
              <a:rPr lang="ru-RU" smtClean="0"/>
              <a:t>49</a:t>
            </a:fld>
            <a:endParaRPr lang="ru-RU"/>
          </a:p>
        </p:txBody>
      </p:sp>
    </p:spTree>
    <p:extLst>
      <p:ext uri="{BB962C8B-B14F-4D97-AF65-F5344CB8AC3E}">
        <p14:creationId xmlns:p14="http://schemas.microsoft.com/office/powerpoint/2010/main" val="225739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2101" y="624110"/>
            <a:ext cx="9942512" cy="1251824"/>
          </a:xfrm>
        </p:spPr>
        <p:txBody>
          <a:bodyPr>
            <a:normAutofit fontScale="90000"/>
          </a:bodyPr>
          <a:lstStyle/>
          <a:p>
            <a:pPr algn="ctr"/>
            <a:r>
              <a:rPr lang="ru-RU" sz="2700" b="1" dirty="0">
                <a:solidFill>
                  <a:srgbClr val="FF0000"/>
                </a:solidFill>
                <a:latin typeface="Century Gothic" panose="020B0502020202020204" pitchFamily="34" charset="0"/>
              </a:rPr>
              <a:t>Апостилирование и консульская легализация документов</a:t>
            </a:r>
            <a:br>
              <a:rPr lang="ru-RU" sz="2700" b="1" dirty="0">
                <a:solidFill>
                  <a:srgbClr val="FF0000"/>
                </a:solidFill>
                <a:latin typeface="Century Gothic" panose="020B0502020202020204" pitchFamily="34" charset="0"/>
              </a:rPr>
            </a:br>
            <a:br>
              <a:rPr lang="ru-RU" sz="2700" b="1" dirty="0">
                <a:solidFill>
                  <a:srgbClr val="FF0000"/>
                </a:solidFill>
                <a:latin typeface="Century Gothic" panose="020B0502020202020204" pitchFamily="34" charset="0"/>
              </a:rPr>
            </a:br>
            <a:r>
              <a:rPr lang="ru-RU" sz="2700" b="1" dirty="0">
                <a:solidFill>
                  <a:srgbClr val="FF0000"/>
                </a:solidFill>
              </a:rPr>
              <a:t>Форма Апостиля:</a:t>
            </a:r>
            <a:br>
              <a:rPr lang="ru-RU" sz="2700" b="1" dirty="0">
                <a:solidFill>
                  <a:srgbClr val="FF0000"/>
                </a:solidFill>
              </a:rPr>
            </a:br>
            <a:endParaRPr lang="ru-RU" sz="2700" b="1" dirty="0">
              <a:solidFill>
                <a:srgbClr val="FF0000"/>
              </a:solidFill>
              <a:latin typeface="Century Gothic" panose="020B0502020202020204" pitchFamily="34" charset="0"/>
              <a:ea typeface="Arial Unicode MS" panose="020B0604020202020204" pitchFamily="34" charset="-128"/>
              <a:cs typeface="Arial Unicode MS" panose="020B0604020202020204" pitchFamily="34" charset="-128"/>
            </a:endParaRPr>
          </a:p>
        </p:txBody>
      </p:sp>
      <p:sp>
        <p:nvSpPr>
          <p:cNvPr id="3" name="Объект 2"/>
          <p:cNvSpPr>
            <a:spLocks noGrp="1"/>
          </p:cNvSpPr>
          <p:nvPr>
            <p:ph idx="1"/>
          </p:nvPr>
        </p:nvSpPr>
        <p:spPr>
          <a:xfrm>
            <a:off x="853440" y="1461155"/>
            <a:ext cx="10651172" cy="5297864"/>
          </a:xfrm>
        </p:spPr>
        <p:txBody>
          <a:bodyPr>
            <a:normAutofit lnSpcReduction="10000"/>
          </a:bodyPr>
          <a:lstStyle/>
          <a:p>
            <a:pPr marL="0" indent="0" algn="r">
              <a:buNone/>
            </a:pPr>
            <a:r>
              <a:rPr lang="ru-RU" sz="8800" b="1" dirty="0">
                <a:solidFill>
                  <a:schemeClr val="tx1"/>
                </a:solidFill>
              </a:rPr>
              <a:t> </a:t>
            </a:r>
          </a:p>
          <a:p>
            <a:pPr marL="0" indent="0" algn="just">
              <a:buNone/>
            </a:pPr>
            <a:endParaRPr lang="ru-RU" sz="4000" b="1" dirty="0">
              <a:solidFill>
                <a:schemeClr val="tx2"/>
              </a:solidFill>
            </a:endParaRPr>
          </a:p>
          <a:p>
            <a:pPr marL="0" indent="0" algn="just">
              <a:buNone/>
            </a:pPr>
            <a:r>
              <a:rPr lang="ru-RU" sz="4000" b="1" dirty="0">
                <a:solidFill>
                  <a:schemeClr val="tx2"/>
                </a:solidFill>
              </a:rPr>
              <a:t>            </a:t>
            </a:r>
          </a:p>
          <a:p>
            <a:pPr marL="0" indent="0">
              <a:buNone/>
            </a:pPr>
            <a:r>
              <a:rPr lang="ru-RU" sz="4000" b="1" dirty="0">
                <a:solidFill>
                  <a:schemeClr val="tx2"/>
                </a:solidFill>
              </a:rPr>
              <a:t>             </a:t>
            </a:r>
          </a:p>
          <a:p>
            <a:pPr marL="0" indent="0">
              <a:buNone/>
            </a:pPr>
            <a:endParaRPr lang="ru-RU" sz="4000" b="1" dirty="0">
              <a:solidFill>
                <a:schemeClr val="tx2"/>
              </a:solidFill>
            </a:endParaRPr>
          </a:p>
          <a:p>
            <a:pPr marL="0" indent="0">
              <a:buNone/>
            </a:pPr>
            <a:endParaRPr lang="ru-RU" sz="4000" b="1" dirty="0">
              <a:solidFill>
                <a:schemeClr val="tx2"/>
              </a:solidFill>
            </a:endParaRPr>
          </a:p>
          <a:p>
            <a:pPr marL="0" indent="0">
              <a:buNone/>
            </a:pPr>
            <a:r>
              <a:rPr lang="ru-RU" sz="1000" b="1" dirty="0">
                <a:solidFill>
                  <a:schemeClr val="tx2"/>
                </a:solidFill>
              </a:rPr>
              <a:t>             </a:t>
            </a:r>
          </a:p>
          <a:p>
            <a:pPr marL="0" indent="0">
              <a:buNone/>
            </a:pPr>
            <a:r>
              <a:rPr lang="ru-RU" sz="1000" b="1" dirty="0">
                <a:solidFill>
                  <a:schemeClr val="tx2"/>
                </a:solidFill>
              </a:rPr>
              <a:t>                *</a:t>
            </a:r>
            <a:r>
              <a:rPr lang="en-US" sz="1000" b="1" dirty="0">
                <a:solidFill>
                  <a:schemeClr val="tx2"/>
                </a:solidFill>
              </a:rPr>
              <a:t> https://ru.wikipedia. org/wiki/</a:t>
            </a:r>
            <a:r>
              <a:rPr lang="ru-RU" sz="1000" b="1" dirty="0">
                <a:solidFill>
                  <a:schemeClr val="tx2"/>
                </a:solidFill>
              </a:rPr>
              <a:t>Апостиль</a:t>
            </a:r>
            <a:endParaRPr lang="ru-RU" sz="1000" dirty="0"/>
          </a:p>
          <a:p>
            <a:pPr marL="0" indent="0">
              <a:buNone/>
            </a:pPr>
            <a:endParaRPr lang="ru-RU" dirty="0"/>
          </a:p>
        </p:txBody>
      </p:sp>
      <p:pic>
        <p:nvPicPr>
          <p:cNvPr id="6" name="Рисунок 5">
            <a:extLst>
              <a:ext uri="{FF2B5EF4-FFF2-40B4-BE49-F238E27FC236}">
                <a16:creationId xmlns:a16="http://schemas.microsoft.com/office/drawing/2014/main" id="{32F83462-A8B3-4D8F-98B3-0BA6EFEAB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1869013"/>
            <a:ext cx="5562154" cy="4003886"/>
          </a:xfrm>
          <a:prstGeom prst="rect">
            <a:avLst/>
          </a:prstGeom>
        </p:spPr>
      </p:pic>
      <p:pic>
        <p:nvPicPr>
          <p:cNvPr id="8" name="Рисунок 7">
            <a:extLst>
              <a:ext uri="{FF2B5EF4-FFF2-40B4-BE49-F238E27FC236}">
                <a16:creationId xmlns:a16="http://schemas.microsoft.com/office/drawing/2014/main" id="{F170707C-F0D8-45D1-86B9-F863E455F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99" y="1761976"/>
            <a:ext cx="5594495" cy="4471913"/>
          </a:xfrm>
          <a:prstGeom prst="rect">
            <a:avLst/>
          </a:prstGeom>
        </p:spPr>
      </p:pic>
      <p:sp>
        <p:nvSpPr>
          <p:cNvPr id="4" name="Номер слайда 3">
            <a:extLst>
              <a:ext uri="{FF2B5EF4-FFF2-40B4-BE49-F238E27FC236}">
                <a16:creationId xmlns:a16="http://schemas.microsoft.com/office/drawing/2014/main" id="{A69237D9-6608-4C1E-907F-B2092A948AB5}"/>
              </a:ext>
            </a:extLst>
          </p:cNvPr>
          <p:cNvSpPr>
            <a:spLocks noGrp="1"/>
          </p:cNvSpPr>
          <p:nvPr>
            <p:ph type="sldNum" sz="quarter" idx="12"/>
          </p:nvPr>
        </p:nvSpPr>
        <p:spPr/>
        <p:txBody>
          <a:bodyPr/>
          <a:lstStyle/>
          <a:p>
            <a:fld id="{4F65E0F3-FF11-402E-936B-2D1DC285A156}" type="slidenum">
              <a:rPr lang="ru-RU" smtClean="0"/>
              <a:t>5</a:t>
            </a:fld>
            <a:endParaRPr lang="ru-RU"/>
          </a:p>
        </p:txBody>
      </p:sp>
    </p:spTree>
    <p:extLst>
      <p:ext uri="{BB962C8B-B14F-4D97-AF65-F5344CB8AC3E}">
        <p14:creationId xmlns:p14="http://schemas.microsoft.com/office/powerpoint/2010/main" val="2569405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29558" y="228600"/>
            <a:ext cx="11274458" cy="770641"/>
          </a:xfrm>
        </p:spPr>
        <p:txBody>
          <a:bodyPr>
            <a:noAutofit/>
          </a:bodyPr>
          <a:lstStyle/>
          <a:p>
            <a:pPr algn="ctr"/>
            <a:r>
              <a:rPr lang="ru-RU" sz="2700" b="1" i="1" dirty="0">
                <a:solidFill>
                  <a:srgbClr val="FF0000"/>
                </a:solidFill>
              </a:rPr>
              <a:t>Апостилирование и консульская легализация документов</a:t>
            </a:r>
            <a:endParaRPr lang="ru-RU" sz="2700" b="1" dirty="0"/>
          </a:p>
        </p:txBody>
      </p:sp>
      <p:pic>
        <p:nvPicPr>
          <p:cNvPr id="7" name="Рисунок 6">
            <a:extLst>
              <a:ext uri="{FF2B5EF4-FFF2-40B4-BE49-F238E27FC236}">
                <a16:creationId xmlns:a16="http://schemas.microsoft.com/office/drawing/2014/main" id="{BD1F7E27-913A-4ABA-8D6D-9C5A69233ACF}"/>
              </a:ext>
            </a:extLst>
          </p:cNvPr>
          <p:cNvPicPr>
            <a:picLocks noChangeAspect="1"/>
          </p:cNvPicPr>
          <p:nvPr/>
        </p:nvPicPr>
        <p:blipFill>
          <a:blip r:embed="rId2"/>
          <a:stretch>
            <a:fillRect/>
          </a:stretch>
        </p:blipFill>
        <p:spPr>
          <a:xfrm>
            <a:off x="1575860" y="1201918"/>
            <a:ext cx="4520139" cy="5427482"/>
          </a:xfrm>
          <a:prstGeom prst="rect">
            <a:avLst/>
          </a:prstGeom>
        </p:spPr>
      </p:pic>
      <p:sp>
        <p:nvSpPr>
          <p:cNvPr id="4" name="Текст 3"/>
          <p:cNvSpPr>
            <a:spLocks noGrp="1"/>
          </p:cNvSpPr>
          <p:nvPr>
            <p:ph type="body" idx="1"/>
          </p:nvPr>
        </p:nvSpPr>
        <p:spPr>
          <a:xfrm>
            <a:off x="1492911" y="1201918"/>
            <a:ext cx="10227925" cy="5120640"/>
          </a:xfrm>
        </p:spPr>
        <p:txBody>
          <a:bodyPr>
            <a:normAutofit/>
          </a:bodyPr>
          <a:lstStyle/>
          <a:p>
            <a:endParaRPr lang="ru-RU" b="1" i="1" dirty="0">
              <a:solidFill>
                <a:srgbClr val="0070C0"/>
              </a:solidFill>
            </a:endParaRPr>
          </a:p>
        </p:txBody>
      </p:sp>
      <p:sp>
        <p:nvSpPr>
          <p:cNvPr id="2" name="Номер слайда 1">
            <a:extLst>
              <a:ext uri="{FF2B5EF4-FFF2-40B4-BE49-F238E27FC236}">
                <a16:creationId xmlns:a16="http://schemas.microsoft.com/office/drawing/2014/main" id="{738F0A11-9F14-49E2-B011-D894FDD313A6}"/>
              </a:ext>
            </a:extLst>
          </p:cNvPr>
          <p:cNvSpPr>
            <a:spLocks noGrp="1"/>
          </p:cNvSpPr>
          <p:nvPr>
            <p:ph type="sldNum" sz="quarter" idx="12"/>
          </p:nvPr>
        </p:nvSpPr>
        <p:spPr/>
        <p:txBody>
          <a:bodyPr/>
          <a:lstStyle/>
          <a:p>
            <a:fld id="{4F65E0F3-FF11-402E-936B-2D1DC285A156}" type="slidenum">
              <a:rPr lang="ru-RU" smtClean="0"/>
              <a:t>50</a:t>
            </a:fld>
            <a:endParaRPr lang="ru-RU"/>
          </a:p>
        </p:txBody>
      </p:sp>
      <p:pic>
        <p:nvPicPr>
          <p:cNvPr id="6" name="Рисунок 5">
            <a:extLst>
              <a:ext uri="{FF2B5EF4-FFF2-40B4-BE49-F238E27FC236}">
                <a16:creationId xmlns:a16="http://schemas.microsoft.com/office/drawing/2014/main" id="{131AC982-9FF1-4604-BDD9-8225CF774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332" y="932154"/>
            <a:ext cx="5443504" cy="5805997"/>
          </a:xfrm>
          <a:prstGeom prst="rect">
            <a:avLst/>
          </a:prstGeom>
        </p:spPr>
      </p:pic>
    </p:spTree>
    <p:extLst>
      <p:ext uri="{BB962C8B-B14F-4D97-AF65-F5344CB8AC3E}">
        <p14:creationId xmlns:p14="http://schemas.microsoft.com/office/powerpoint/2010/main" val="30932380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2998" y="292231"/>
            <a:ext cx="10731614" cy="697583"/>
          </a:xfrm>
        </p:spPr>
        <p:txBody>
          <a:bodyPr>
            <a:noAutofit/>
          </a:bodyPr>
          <a:lstStyle/>
          <a:p>
            <a:pPr algn="ctr"/>
            <a:r>
              <a:rPr lang="ru-RU" sz="2700" b="1" i="1" dirty="0">
                <a:solidFill>
                  <a:srgbClr val="FF0000"/>
                </a:solidFill>
              </a:rPr>
              <a:t>Апостилирование и консульская легализация документов</a:t>
            </a:r>
            <a:endParaRPr lang="ru-RU" sz="2700" b="1" dirty="0">
              <a:solidFill>
                <a:srgbClr val="FF0000"/>
              </a:solidFill>
            </a:endParaRPr>
          </a:p>
        </p:txBody>
      </p:sp>
      <p:pic>
        <p:nvPicPr>
          <p:cNvPr id="5" name="Рисунок 4">
            <a:extLst>
              <a:ext uri="{FF2B5EF4-FFF2-40B4-BE49-F238E27FC236}">
                <a16:creationId xmlns:a16="http://schemas.microsoft.com/office/drawing/2014/main" id="{5C332B53-94B6-4CF7-90C8-DAA56B283920}"/>
              </a:ext>
            </a:extLst>
          </p:cNvPr>
          <p:cNvPicPr>
            <a:picLocks noChangeAspect="1"/>
          </p:cNvPicPr>
          <p:nvPr/>
        </p:nvPicPr>
        <p:blipFill>
          <a:blip r:embed="rId2"/>
          <a:stretch>
            <a:fillRect/>
          </a:stretch>
        </p:blipFill>
        <p:spPr>
          <a:xfrm>
            <a:off x="1633537" y="989814"/>
            <a:ext cx="3624263" cy="5782461"/>
          </a:xfrm>
          <a:prstGeom prst="rect">
            <a:avLst/>
          </a:prstGeom>
        </p:spPr>
      </p:pic>
      <p:pic>
        <p:nvPicPr>
          <p:cNvPr id="7" name="Рисунок 6">
            <a:extLst>
              <a:ext uri="{FF2B5EF4-FFF2-40B4-BE49-F238E27FC236}">
                <a16:creationId xmlns:a16="http://schemas.microsoft.com/office/drawing/2014/main" id="{F9657DF4-4E65-4B7A-B0C4-260FDD2592A9}"/>
              </a:ext>
            </a:extLst>
          </p:cNvPr>
          <p:cNvPicPr>
            <a:picLocks noChangeAspect="1"/>
          </p:cNvPicPr>
          <p:nvPr/>
        </p:nvPicPr>
        <p:blipFill>
          <a:blip r:embed="rId3"/>
          <a:stretch>
            <a:fillRect/>
          </a:stretch>
        </p:blipFill>
        <p:spPr>
          <a:xfrm>
            <a:off x="5257800" y="894564"/>
            <a:ext cx="3430588" cy="3667911"/>
          </a:xfrm>
          <a:prstGeom prst="rect">
            <a:avLst/>
          </a:prstGeom>
        </p:spPr>
      </p:pic>
      <p:sp>
        <p:nvSpPr>
          <p:cNvPr id="4" name="Номер слайда 3">
            <a:extLst>
              <a:ext uri="{FF2B5EF4-FFF2-40B4-BE49-F238E27FC236}">
                <a16:creationId xmlns:a16="http://schemas.microsoft.com/office/drawing/2014/main" id="{C7A07305-8136-49D1-99E5-DC9A1D6E1107}"/>
              </a:ext>
            </a:extLst>
          </p:cNvPr>
          <p:cNvSpPr>
            <a:spLocks noGrp="1"/>
          </p:cNvSpPr>
          <p:nvPr>
            <p:ph type="sldNum" sz="quarter" idx="12"/>
          </p:nvPr>
        </p:nvSpPr>
        <p:spPr/>
        <p:txBody>
          <a:bodyPr/>
          <a:lstStyle/>
          <a:p>
            <a:fld id="{4F65E0F3-FF11-402E-936B-2D1DC285A156}" type="slidenum">
              <a:rPr lang="ru-RU" smtClean="0"/>
              <a:t>51</a:t>
            </a:fld>
            <a:endParaRPr lang="ru-RU"/>
          </a:p>
        </p:txBody>
      </p:sp>
      <p:pic>
        <p:nvPicPr>
          <p:cNvPr id="9" name="Рисунок 8">
            <a:extLst>
              <a:ext uri="{FF2B5EF4-FFF2-40B4-BE49-F238E27FC236}">
                <a16:creationId xmlns:a16="http://schemas.microsoft.com/office/drawing/2014/main" id="{F0165F18-AB5C-4374-8CF7-DF2AA93D3422}"/>
              </a:ext>
            </a:extLst>
          </p:cNvPr>
          <p:cNvPicPr>
            <a:picLocks noChangeAspect="1"/>
          </p:cNvPicPr>
          <p:nvPr/>
        </p:nvPicPr>
        <p:blipFill>
          <a:blip r:embed="rId4"/>
          <a:stretch>
            <a:fillRect/>
          </a:stretch>
        </p:blipFill>
        <p:spPr>
          <a:xfrm>
            <a:off x="8528164" y="2219326"/>
            <a:ext cx="3430588" cy="4346444"/>
          </a:xfrm>
          <a:prstGeom prst="rect">
            <a:avLst/>
          </a:prstGeom>
        </p:spPr>
      </p:pic>
    </p:spTree>
    <p:extLst>
      <p:ext uri="{BB962C8B-B14F-4D97-AF65-F5344CB8AC3E}">
        <p14:creationId xmlns:p14="http://schemas.microsoft.com/office/powerpoint/2010/main" val="551921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102CA6-4704-4C37-B41A-1E176870D7DB}"/>
              </a:ext>
            </a:extLst>
          </p:cNvPr>
          <p:cNvSpPr>
            <a:spLocks noGrp="1"/>
          </p:cNvSpPr>
          <p:nvPr>
            <p:ph type="title"/>
          </p:nvPr>
        </p:nvSpPr>
        <p:spPr>
          <a:xfrm>
            <a:off x="531812" y="296625"/>
            <a:ext cx="11488738" cy="589200"/>
          </a:xfrm>
        </p:spPr>
        <p:txBody>
          <a:bodyPr>
            <a:normAutofit fontScale="90000"/>
          </a:bodyPr>
          <a:lstStyle/>
          <a:p>
            <a:pPr algn="ctr"/>
            <a:r>
              <a:rPr lang="ru-RU" sz="2700" b="1" i="1" dirty="0">
                <a:solidFill>
                  <a:srgbClr val="FF0000"/>
                </a:solidFill>
              </a:rPr>
              <a:t>Апостилирование и консульская легализация документов</a:t>
            </a:r>
            <a:br>
              <a:rPr lang="en-US" sz="2700" b="1" i="1" dirty="0">
                <a:solidFill>
                  <a:srgbClr val="FF0000"/>
                </a:solidFill>
              </a:rPr>
            </a:br>
            <a:r>
              <a:rPr lang="ru-RU" sz="2700" b="1" i="1" dirty="0">
                <a:solidFill>
                  <a:srgbClr val="FF0000"/>
                </a:solidFill>
              </a:rPr>
              <a:t>Проверка с помощью приложения «Сканер </a:t>
            </a:r>
            <a:r>
              <a:rPr lang="en-US" sz="2700" b="1" i="1" dirty="0">
                <a:solidFill>
                  <a:srgbClr val="FF0000"/>
                </a:solidFill>
              </a:rPr>
              <a:t>QR &amp; </a:t>
            </a:r>
            <a:r>
              <a:rPr lang="ru-RU" sz="2700" b="1" i="1" dirty="0">
                <a:solidFill>
                  <a:srgbClr val="FF0000"/>
                </a:solidFill>
              </a:rPr>
              <a:t>Штрих-кодов»</a:t>
            </a:r>
            <a:endParaRPr lang="ru-RU" sz="2700" dirty="0"/>
          </a:p>
        </p:txBody>
      </p:sp>
      <p:pic>
        <p:nvPicPr>
          <p:cNvPr id="5" name="Рисунок 4">
            <a:extLst>
              <a:ext uri="{FF2B5EF4-FFF2-40B4-BE49-F238E27FC236}">
                <a16:creationId xmlns:a16="http://schemas.microsoft.com/office/drawing/2014/main" id="{563447B8-C300-4803-BA9C-E6B151D0449F}"/>
              </a:ext>
            </a:extLst>
          </p:cNvPr>
          <p:cNvPicPr>
            <a:picLocks noChangeAspect="1"/>
          </p:cNvPicPr>
          <p:nvPr/>
        </p:nvPicPr>
        <p:blipFill>
          <a:blip r:embed="rId2"/>
          <a:stretch>
            <a:fillRect/>
          </a:stretch>
        </p:blipFill>
        <p:spPr>
          <a:xfrm>
            <a:off x="1876425" y="990598"/>
            <a:ext cx="4876800" cy="5486401"/>
          </a:xfrm>
          <a:prstGeom prst="rect">
            <a:avLst/>
          </a:prstGeom>
        </p:spPr>
      </p:pic>
      <p:pic>
        <p:nvPicPr>
          <p:cNvPr id="6" name="Рисунок 5">
            <a:extLst>
              <a:ext uri="{FF2B5EF4-FFF2-40B4-BE49-F238E27FC236}">
                <a16:creationId xmlns:a16="http://schemas.microsoft.com/office/drawing/2014/main" id="{F750910B-9483-49AF-9571-1194DA38052E}"/>
              </a:ext>
            </a:extLst>
          </p:cNvPr>
          <p:cNvPicPr>
            <a:picLocks noChangeAspect="1"/>
          </p:cNvPicPr>
          <p:nvPr/>
        </p:nvPicPr>
        <p:blipFill>
          <a:blip r:embed="rId3"/>
          <a:stretch>
            <a:fillRect/>
          </a:stretch>
        </p:blipFill>
        <p:spPr>
          <a:xfrm>
            <a:off x="6943725" y="990598"/>
            <a:ext cx="4981575" cy="5715002"/>
          </a:xfrm>
          <a:prstGeom prst="rect">
            <a:avLst/>
          </a:prstGeom>
        </p:spPr>
      </p:pic>
      <p:sp>
        <p:nvSpPr>
          <p:cNvPr id="4" name="Номер слайда 3">
            <a:extLst>
              <a:ext uri="{FF2B5EF4-FFF2-40B4-BE49-F238E27FC236}">
                <a16:creationId xmlns:a16="http://schemas.microsoft.com/office/drawing/2014/main" id="{649DDC98-AAF8-49E4-869D-8A571BBA7D0F}"/>
              </a:ext>
            </a:extLst>
          </p:cNvPr>
          <p:cNvSpPr>
            <a:spLocks noGrp="1"/>
          </p:cNvSpPr>
          <p:nvPr>
            <p:ph type="sldNum" sz="quarter" idx="12"/>
          </p:nvPr>
        </p:nvSpPr>
        <p:spPr/>
        <p:txBody>
          <a:bodyPr/>
          <a:lstStyle/>
          <a:p>
            <a:fld id="{4F65E0F3-FF11-402E-936B-2D1DC285A156}" type="slidenum">
              <a:rPr lang="ru-RU" smtClean="0"/>
              <a:t>52</a:t>
            </a:fld>
            <a:endParaRPr lang="ru-RU"/>
          </a:p>
        </p:txBody>
      </p:sp>
    </p:spTree>
    <p:extLst>
      <p:ext uri="{BB962C8B-B14F-4D97-AF65-F5344CB8AC3E}">
        <p14:creationId xmlns:p14="http://schemas.microsoft.com/office/powerpoint/2010/main" val="3795006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92924" y="1621971"/>
            <a:ext cx="8911687" cy="4561115"/>
          </a:xfrm>
        </p:spPr>
        <p:txBody>
          <a:bodyPr>
            <a:normAutofit fontScale="90000"/>
          </a:bodyPr>
          <a:lstStyle/>
          <a:p>
            <a:pPr algn="ctr"/>
            <a:r>
              <a:rPr lang="ru-RU" sz="4000" b="1" dirty="0">
                <a:solidFill>
                  <a:srgbClr val="FF0000"/>
                </a:solidFill>
                <a:latin typeface="Arial Black" panose="020B0A04020102020204" pitchFamily="34" charset="0"/>
              </a:rPr>
              <a:t>БЛАГОДАРЮ ЗА ВНИМАНИЕ!</a:t>
            </a:r>
            <a:br>
              <a:rPr lang="ru-RU" sz="4000" b="1" dirty="0">
                <a:solidFill>
                  <a:srgbClr val="FF0000"/>
                </a:solidFill>
                <a:latin typeface="Arial Black" panose="020B0A04020102020204" pitchFamily="34" charset="0"/>
              </a:rPr>
            </a:br>
            <a:br>
              <a:rPr lang="ru-RU" sz="4000" b="1" dirty="0">
                <a:solidFill>
                  <a:srgbClr val="FF0000"/>
                </a:solidFill>
                <a:latin typeface="Arial Black" panose="020B0A04020102020204" pitchFamily="34" charset="0"/>
              </a:rPr>
            </a:br>
            <a:r>
              <a:rPr lang="ru-RU" sz="5400" b="1" dirty="0">
                <a:solidFill>
                  <a:srgbClr val="FF0000"/>
                </a:solidFill>
              </a:rPr>
              <a:t>Нотариус </a:t>
            </a:r>
            <a:br>
              <a:rPr lang="ru-RU" sz="5400" b="1" dirty="0">
                <a:solidFill>
                  <a:srgbClr val="FF0000"/>
                </a:solidFill>
              </a:rPr>
            </a:br>
            <a:br>
              <a:rPr lang="ru-RU" sz="5400" b="1" dirty="0">
                <a:solidFill>
                  <a:srgbClr val="FF0000"/>
                </a:solidFill>
              </a:rPr>
            </a:br>
            <a:r>
              <a:rPr lang="ru-RU" sz="5400" b="1" dirty="0">
                <a:solidFill>
                  <a:srgbClr val="FF0000"/>
                </a:solidFill>
              </a:rPr>
              <a:t>Алтынай Макешева</a:t>
            </a:r>
            <a:br>
              <a:rPr lang="ru-RU" sz="5400" b="1" dirty="0"/>
            </a:br>
            <a:endParaRPr lang="ru-RU" sz="5400" b="1" dirty="0">
              <a:solidFill>
                <a:srgbClr val="FF0000"/>
              </a:solidFill>
              <a:latin typeface="Arial Black" panose="020B0A04020102020204" pitchFamily="34" charset="0"/>
            </a:endParaRPr>
          </a:p>
        </p:txBody>
      </p:sp>
      <p:sp>
        <p:nvSpPr>
          <p:cNvPr id="2" name="Номер слайда 1">
            <a:extLst>
              <a:ext uri="{FF2B5EF4-FFF2-40B4-BE49-F238E27FC236}">
                <a16:creationId xmlns:a16="http://schemas.microsoft.com/office/drawing/2014/main" id="{D1B1A1B4-0D8D-4431-8609-007E3AA8C157}"/>
              </a:ext>
            </a:extLst>
          </p:cNvPr>
          <p:cNvSpPr>
            <a:spLocks noGrp="1"/>
          </p:cNvSpPr>
          <p:nvPr>
            <p:ph type="sldNum" sz="quarter" idx="12"/>
          </p:nvPr>
        </p:nvSpPr>
        <p:spPr/>
        <p:txBody>
          <a:bodyPr/>
          <a:lstStyle/>
          <a:p>
            <a:fld id="{4F65E0F3-FF11-402E-936B-2D1DC285A156}" type="slidenum">
              <a:rPr lang="ru-RU" smtClean="0"/>
              <a:t>53</a:t>
            </a:fld>
            <a:endParaRPr lang="ru-RU"/>
          </a:p>
        </p:txBody>
      </p:sp>
    </p:spTree>
    <p:extLst>
      <p:ext uri="{BB962C8B-B14F-4D97-AF65-F5344CB8AC3E}">
        <p14:creationId xmlns:p14="http://schemas.microsoft.com/office/powerpoint/2010/main" val="3328872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0445" y="456470"/>
            <a:ext cx="10178195" cy="561625"/>
          </a:xfrm>
        </p:spPr>
        <p:txBody>
          <a:bodyPr>
            <a:normAutofit/>
          </a:bodyPr>
          <a:lstStyle/>
          <a:p>
            <a:pPr algn="ctr"/>
            <a:r>
              <a:rPr lang="ru-RU" sz="2400" b="1" dirty="0">
                <a:solidFill>
                  <a:srgbClr val="FF0000"/>
                </a:solidFill>
                <a:latin typeface="Century Gothic" panose="020B0502020202020204" pitchFamily="34" charset="0"/>
              </a:rPr>
              <a:t>Апостилирование и консульская легализация документов</a:t>
            </a:r>
            <a:endParaRPr lang="ru-RU" sz="2400" b="1" dirty="0">
              <a:solidFill>
                <a:srgbClr val="FF0000"/>
              </a:solidFill>
            </a:endParaRPr>
          </a:p>
        </p:txBody>
      </p:sp>
      <p:sp>
        <p:nvSpPr>
          <p:cNvPr id="3" name="Объект 2"/>
          <p:cNvSpPr>
            <a:spLocks noGrp="1"/>
          </p:cNvSpPr>
          <p:nvPr>
            <p:ph idx="1"/>
          </p:nvPr>
        </p:nvSpPr>
        <p:spPr>
          <a:xfrm>
            <a:off x="763571" y="1018095"/>
            <a:ext cx="11215069" cy="5626545"/>
          </a:xfrm>
        </p:spPr>
        <p:txBody>
          <a:bodyPr>
            <a:normAutofit fontScale="77500" lnSpcReduction="20000"/>
          </a:bodyPr>
          <a:lstStyle/>
          <a:p>
            <a:pPr marL="0" lvl="0" indent="0" algn="ctr">
              <a:buNone/>
            </a:pPr>
            <a:r>
              <a:rPr lang="ru-RU" sz="2400" b="1" dirty="0">
                <a:solidFill>
                  <a:srgbClr val="FF0000"/>
                </a:solidFill>
              </a:rPr>
              <a:t>На практике в различных государствах используются                                                      различные способы проставления апостилей:</a:t>
            </a:r>
          </a:p>
          <a:p>
            <a:pPr marL="0" lvl="0" indent="0" algn="just">
              <a:buNone/>
            </a:pPr>
            <a:r>
              <a:rPr lang="ru-RU" sz="2400" b="1" i="1" dirty="0">
                <a:solidFill>
                  <a:srgbClr val="FF0000"/>
                </a:solidFill>
              </a:rPr>
              <a:t>резиновый штамп, клей, (разноцветные) ленты, сургучная печать, рельефная печать, самоклеящиеся стикеры и т. д., а также в качестве приложения к документу, что осуществляется при помощи клея, крепёжных колец, скрепок и т. д.</a:t>
            </a:r>
          </a:p>
          <a:p>
            <a:pPr algn="just"/>
            <a:r>
              <a:rPr lang="ru-RU" sz="2400" dirty="0"/>
              <a:t>В Республике Казахстан Апостиль чаще всего имеет форму приложения к документу, отпечатанного на компьютере, а в Российской Федерации - форму штампа, проставляемого на документ. </a:t>
            </a:r>
          </a:p>
          <a:p>
            <a:pPr algn="just"/>
            <a:r>
              <a:rPr lang="ru-RU" sz="2400" dirty="0"/>
              <a:t>Хотя Конвенция и не предъявляет жёстких требований к форме Апостиля, следует иметь в виду, что в некоторых случаях отступления от установленной формы в одном государстве могут повлечь непризнание документа, удостоверенного таким Апостилем, в другом государстве. Например, Ульяновский областной суд Российской Федерации отказался признавать доказательствами по делу об усыновлении ряд документов, удостоверенных Апостилями в Германии, по причинам несоответствия этих Апостилей форме, утверждённой Конвенцией.</a:t>
            </a:r>
            <a:endParaRPr lang="ru-RU" sz="2400" baseline="30000" dirty="0"/>
          </a:p>
          <a:p>
            <a:pPr algn="just"/>
            <a:r>
              <a:rPr lang="ru-RU" sz="2400" dirty="0"/>
              <a:t>В настоящее время прорабатывается вопрос об использовании в международной практике электронных Апостилей. В частности, система электронного апостилирования внедряется в таких государствах как </a:t>
            </a:r>
            <a:r>
              <a:rPr lang="ru-RU" sz="2400" b="1" dirty="0"/>
              <a:t>Андорра, Бельгия, Болгария, Грузия, Испания (Мурсийский регион), Колумбия, Молдавия, Новая Зеландия, США (штаты Канзас, Род-Айленд), Украина</a:t>
            </a:r>
            <a:r>
              <a:rPr lang="ru-RU" sz="2400" dirty="0"/>
              <a:t>*. </a:t>
            </a:r>
          </a:p>
          <a:p>
            <a:pPr marL="0" indent="0" algn="just">
              <a:buNone/>
            </a:pPr>
            <a:r>
              <a:rPr lang="ru-RU" sz="1100" b="1" dirty="0">
                <a:solidFill>
                  <a:schemeClr val="tx2"/>
                </a:solidFill>
              </a:rPr>
              <a:t>           *</a:t>
            </a:r>
            <a:r>
              <a:rPr lang="en-US" sz="1100" b="1" dirty="0">
                <a:solidFill>
                  <a:schemeClr val="tx2"/>
                </a:solidFill>
              </a:rPr>
              <a:t> https://ru.wikipedia. org/wiki/</a:t>
            </a:r>
            <a:r>
              <a:rPr lang="ru-RU" sz="1100" b="1" dirty="0">
                <a:solidFill>
                  <a:schemeClr val="tx2"/>
                </a:solidFill>
              </a:rPr>
              <a:t>Апостиль</a:t>
            </a:r>
            <a:endParaRPr lang="ru-RU" sz="1100" dirty="0"/>
          </a:p>
          <a:p>
            <a:pPr marL="0" indent="0">
              <a:buNone/>
            </a:pPr>
            <a:endParaRPr lang="ru-RU" dirty="0"/>
          </a:p>
        </p:txBody>
      </p:sp>
      <p:sp>
        <p:nvSpPr>
          <p:cNvPr id="4" name="Номер слайда 3">
            <a:extLst>
              <a:ext uri="{FF2B5EF4-FFF2-40B4-BE49-F238E27FC236}">
                <a16:creationId xmlns:a16="http://schemas.microsoft.com/office/drawing/2014/main" id="{B876759B-EC44-4A7A-ACCF-CD734A87FECD}"/>
              </a:ext>
            </a:extLst>
          </p:cNvPr>
          <p:cNvSpPr>
            <a:spLocks noGrp="1"/>
          </p:cNvSpPr>
          <p:nvPr>
            <p:ph type="sldNum" sz="quarter" idx="12"/>
          </p:nvPr>
        </p:nvSpPr>
        <p:spPr/>
        <p:txBody>
          <a:bodyPr/>
          <a:lstStyle/>
          <a:p>
            <a:fld id="{4F65E0F3-FF11-402E-936B-2D1DC285A156}" type="slidenum">
              <a:rPr lang="ru-RU" smtClean="0"/>
              <a:t>6</a:t>
            </a:fld>
            <a:endParaRPr lang="ru-RU"/>
          </a:p>
        </p:txBody>
      </p:sp>
    </p:spTree>
    <p:extLst>
      <p:ext uri="{BB962C8B-B14F-4D97-AF65-F5344CB8AC3E}">
        <p14:creationId xmlns:p14="http://schemas.microsoft.com/office/powerpoint/2010/main" val="1262844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02936" y="659877"/>
            <a:ext cx="10935093" cy="5847755"/>
          </a:xfrm>
          <a:prstGeom prst="rect">
            <a:avLst/>
          </a:prstGeom>
        </p:spPr>
        <p:txBody>
          <a:bodyPr wrap="square">
            <a:spAutoFit/>
          </a:bodyPr>
          <a:lstStyle/>
          <a:p>
            <a:pPr algn="ctr"/>
            <a:r>
              <a:rPr lang="ru-RU" sz="2400" b="1" dirty="0">
                <a:solidFill>
                  <a:srgbClr val="FF0000"/>
                </a:solidFill>
              </a:rPr>
              <a:t>Какие государственные органы проставляют Апостиль в РК?</a:t>
            </a:r>
          </a:p>
          <a:p>
            <a:pPr marL="457200" indent="-457200" algn="just">
              <a:buFont typeface="Wingdings" panose="05000000000000000000" pitchFamily="2" charset="2"/>
              <a:buChar char="q"/>
            </a:pPr>
            <a:r>
              <a:rPr lang="ru-RU" sz="1600" b="1" dirty="0"/>
              <a:t>Министерство юстиции РК </a:t>
            </a:r>
            <a:r>
              <a:rPr lang="ru-RU" sz="1600" dirty="0"/>
              <a:t>- на официальных документах, исходящих из органов юстиции и иных государственных органов, а также нотариусов;</a:t>
            </a:r>
            <a:endParaRPr lang="ru-RU" sz="1600" b="1" dirty="0"/>
          </a:p>
          <a:p>
            <a:pPr marL="457200" indent="-457200" algn="just">
              <a:buFont typeface="Wingdings" panose="05000000000000000000" pitchFamily="2" charset="2"/>
              <a:buChar char="q"/>
            </a:pPr>
            <a:r>
              <a:rPr lang="ru-RU" sz="1600" b="1" dirty="0"/>
              <a:t>Министерство образования и науки РК </a:t>
            </a:r>
            <a:r>
              <a:rPr lang="ru-RU" sz="1600" dirty="0"/>
              <a:t>- на официальных документах, исходящих из органов образования, науки и учебных заведений РК;</a:t>
            </a:r>
            <a:endParaRPr lang="ru-RU" sz="1600" b="1" dirty="0"/>
          </a:p>
          <a:p>
            <a:pPr marL="457200" indent="-457200" algn="just">
              <a:buFont typeface="Wingdings" panose="05000000000000000000" pitchFamily="2" charset="2"/>
              <a:buChar char="q"/>
            </a:pPr>
            <a:r>
              <a:rPr lang="ru-RU" sz="1600" b="1" dirty="0"/>
              <a:t>Министерство внутренних дел РК </a:t>
            </a:r>
            <a:r>
              <a:rPr lang="ru-RU" sz="1600" dirty="0"/>
              <a:t>- на официальных документах, исходящих из структурных подразделений миграционной полиции;</a:t>
            </a:r>
            <a:endParaRPr lang="ru-RU" sz="1600" b="1" dirty="0"/>
          </a:p>
          <a:p>
            <a:pPr marL="457200" indent="-457200" algn="just">
              <a:buFont typeface="Wingdings" panose="05000000000000000000" pitchFamily="2" charset="2"/>
              <a:buChar char="q"/>
            </a:pPr>
            <a:r>
              <a:rPr lang="ru-RU" sz="1600" b="1" dirty="0"/>
              <a:t>Комитет информации и архивов Министерства культуры и информации РК </a:t>
            </a:r>
            <a:r>
              <a:rPr lang="ru-RU" sz="1600" dirty="0"/>
              <a:t>-                 на архивных справках и копиях архивных документов, исходящих из государственных архивов РК;</a:t>
            </a:r>
          </a:p>
          <a:p>
            <a:pPr marL="457200" indent="-457200" algn="just">
              <a:buFont typeface="Wingdings" panose="05000000000000000000" pitchFamily="2" charset="2"/>
              <a:buChar char="q"/>
            </a:pPr>
            <a:r>
              <a:rPr lang="ru-RU" sz="1600" b="1" dirty="0"/>
              <a:t>Комитет по судебному администрированию при Верховном Суде РК </a:t>
            </a:r>
            <a:r>
              <a:rPr lang="ru-RU" sz="1600" dirty="0"/>
              <a:t>-</a:t>
            </a:r>
            <a:r>
              <a:rPr lang="ru-RU" sz="1600" b="1" dirty="0"/>
              <a:t> </a:t>
            </a:r>
            <a:r>
              <a:rPr lang="ru-RU" sz="1600" dirty="0"/>
              <a:t>на официальных документах, исходящих из судебных органов и органов исполнительного производства;</a:t>
            </a:r>
          </a:p>
          <a:p>
            <a:pPr marL="457200" indent="-457200" algn="just">
              <a:buFont typeface="Wingdings" panose="05000000000000000000" pitchFamily="2" charset="2"/>
              <a:buChar char="q"/>
            </a:pPr>
            <a:r>
              <a:rPr lang="ru-RU" sz="1600" b="1" dirty="0"/>
              <a:t>Министерство финансов РК </a:t>
            </a:r>
            <a:r>
              <a:rPr lang="ru-RU" sz="1600" dirty="0"/>
              <a:t>-</a:t>
            </a:r>
            <a:r>
              <a:rPr lang="ru-RU" sz="1600" b="1" dirty="0"/>
              <a:t> </a:t>
            </a:r>
            <a:r>
              <a:rPr lang="ru-RU" sz="1600" dirty="0"/>
              <a:t>на официальных документах, исходящих из структурных подразделений министерства и их территориальных подразделений;</a:t>
            </a:r>
          </a:p>
          <a:p>
            <a:pPr marL="457200" indent="-457200" algn="just">
              <a:buFont typeface="Wingdings" panose="05000000000000000000" pitchFamily="2" charset="2"/>
              <a:buChar char="q"/>
            </a:pPr>
            <a:r>
              <a:rPr lang="ru-RU" sz="1600" b="1" dirty="0"/>
              <a:t>Генеральная прокуратура РК </a:t>
            </a:r>
            <a:r>
              <a:rPr lang="ru-RU" sz="1600" dirty="0"/>
              <a:t>- на официальных документах, исходящих из органов прокуратуры, органов следствия и дознания;</a:t>
            </a:r>
            <a:endParaRPr lang="ru-RU" sz="1600" b="1" dirty="0"/>
          </a:p>
          <a:p>
            <a:pPr marL="457200" indent="-457200" algn="just">
              <a:buFont typeface="Wingdings" panose="05000000000000000000" pitchFamily="2" charset="2"/>
              <a:buChar char="q"/>
            </a:pPr>
            <a:r>
              <a:rPr lang="ru-RU" sz="1600" b="1" dirty="0"/>
              <a:t>Министерство обороны РК </a:t>
            </a:r>
            <a:r>
              <a:rPr lang="ru-RU" sz="1600" dirty="0"/>
              <a:t>- на официальных документах, исходящих из органов прокуратуры, органов следствия и дознания;</a:t>
            </a:r>
            <a:endParaRPr lang="ru-RU" sz="1600" b="1" dirty="0"/>
          </a:p>
          <a:p>
            <a:pPr marL="457200" indent="-457200" algn="just">
              <a:buFont typeface="Wingdings" panose="05000000000000000000" pitchFamily="2" charset="2"/>
              <a:buChar char="q"/>
            </a:pPr>
            <a:r>
              <a:rPr lang="ru-RU" sz="1600" b="1" dirty="0"/>
              <a:t>Комитет национальной безопасности РК </a:t>
            </a:r>
            <a:r>
              <a:rPr lang="ru-RU" sz="1600" dirty="0"/>
              <a:t>- на архивных справках и копиях архивных документов, исходящих из специального государственного архива КНБ.*</a:t>
            </a:r>
          </a:p>
          <a:p>
            <a:pPr algn="just"/>
            <a:r>
              <a:rPr lang="ru-RU" sz="1000" dirty="0"/>
              <a:t>              </a:t>
            </a:r>
            <a:r>
              <a:rPr lang="ru-RU" sz="1600" b="1" dirty="0"/>
              <a:t>Всем вышеперечисленным республиканским органам предоставлено право делегировать          </a:t>
            </a:r>
            <a:r>
              <a:rPr lang="ru-RU" sz="1600" b="1" dirty="0">
                <a:solidFill>
                  <a:schemeClr val="bg1"/>
                </a:solidFill>
              </a:rPr>
              <a:t>……..</a:t>
            </a:r>
            <a:r>
              <a:rPr lang="ru-RU" sz="1600" b="1" dirty="0"/>
              <a:t>полномочия по проставлению Апостиля своим территориальным подразделениям.</a:t>
            </a:r>
          </a:p>
          <a:p>
            <a:pPr algn="just"/>
            <a:r>
              <a:rPr lang="ru-RU" sz="1000" dirty="0"/>
              <a:t>             </a:t>
            </a:r>
          </a:p>
          <a:p>
            <a:pPr algn="just"/>
            <a:r>
              <a:rPr lang="ru-RU" sz="1000" dirty="0"/>
              <a:t>              *Постановление Правительства РК № 545 от 24 апреля 2001 года</a:t>
            </a:r>
          </a:p>
          <a:p>
            <a:pPr algn="just"/>
            <a:r>
              <a:rPr lang="ru-RU" sz="1000" dirty="0"/>
              <a:t>              *</a:t>
            </a:r>
            <a:r>
              <a:rPr lang="en-US" sz="1000" dirty="0"/>
              <a:t>https://egov.kz/cms/ru/articles/apostille</a:t>
            </a:r>
            <a:endParaRPr lang="ru-RU" sz="1000" b="1" dirty="0"/>
          </a:p>
        </p:txBody>
      </p:sp>
      <p:sp>
        <p:nvSpPr>
          <p:cNvPr id="2" name="Номер слайда 1">
            <a:extLst>
              <a:ext uri="{FF2B5EF4-FFF2-40B4-BE49-F238E27FC236}">
                <a16:creationId xmlns:a16="http://schemas.microsoft.com/office/drawing/2014/main" id="{72A40145-80E6-400A-A288-4A4DC40DF842}"/>
              </a:ext>
            </a:extLst>
          </p:cNvPr>
          <p:cNvSpPr>
            <a:spLocks noGrp="1"/>
          </p:cNvSpPr>
          <p:nvPr>
            <p:ph type="sldNum" sz="quarter" idx="12"/>
          </p:nvPr>
        </p:nvSpPr>
        <p:spPr/>
        <p:txBody>
          <a:bodyPr/>
          <a:lstStyle/>
          <a:p>
            <a:fld id="{4F65E0F3-FF11-402E-936B-2D1DC285A156}" type="slidenum">
              <a:rPr lang="ru-RU" smtClean="0"/>
              <a:t>7</a:t>
            </a:fld>
            <a:endParaRPr lang="ru-RU"/>
          </a:p>
        </p:txBody>
      </p:sp>
      <p:sp>
        <p:nvSpPr>
          <p:cNvPr id="6" name="Заголовок 5">
            <a:extLst>
              <a:ext uri="{FF2B5EF4-FFF2-40B4-BE49-F238E27FC236}">
                <a16:creationId xmlns:a16="http://schemas.microsoft.com/office/drawing/2014/main" id="{5FB95FCB-4092-4E43-AF03-01B5665C33F3}"/>
              </a:ext>
            </a:extLst>
          </p:cNvPr>
          <p:cNvSpPr>
            <a:spLocks noGrp="1"/>
          </p:cNvSpPr>
          <p:nvPr>
            <p:ph type="title"/>
          </p:nvPr>
        </p:nvSpPr>
        <p:spPr>
          <a:xfrm>
            <a:off x="1311579" y="134201"/>
            <a:ext cx="10557865" cy="432333"/>
          </a:xfrm>
        </p:spPr>
        <p:txBody>
          <a:bodyPr>
            <a:noAutofit/>
          </a:bodyPr>
          <a:lstStyle/>
          <a:p>
            <a:r>
              <a:rPr lang="ru-RU" sz="2700" b="1" dirty="0">
                <a:solidFill>
                  <a:srgbClr val="FF0000"/>
                </a:solidFill>
                <a:latin typeface="Century Gothic" panose="020B0502020202020204" pitchFamily="34" charset="0"/>
              </a:rPr>
              <a:t>Апостилирование и консульская легализация документов</a:t>
            </a:r>
            <a:endParaRPr lang="ru-RU" sz="2700" dirty="0"/>
          </a:p>
        </p:txBody>
      </p:sp>
    </p:spTree>
    <p:extLst>
      <p:ext uri="{BB962C8B-B14F-4D97-AF65-F5344CB8AC3E}">
        <p14:creationId xmlns:p14="http://schemas.microsoft.com/office/powerpoint/2010/main" val="1200453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4294967295"/>
          </p:nvPr>
        </p:nvSpPr>
        <p:spPr>
          <a:xfrm>
            <a:off x="867267" y="1240971"/>
            <a:ext cx="11019934" cy="5486400"/>
          </a:xfrm>
        </p:spPr>
        <p:txBody>
          <a:bodyPr>
            <a:normAutofit/>
          </a:bodyPr>
          <a:lstStyle/>
          <a:p>
            <a:pPr marL="0" indent="0">
              <a:buNone/>
            </a:pPr>
            <a:br>
              <a:rPr lang="ru-RU" dirty="0"/>
            </a:br>
            <a:endParaRPr lang="ru-RU" dirty="0"/>
          </a:p>
        </p:txBody>
      </p:sp>
      <p:sp>
        <p:nvSpPr>
          <p:cNvPr id="3" name="Заголовок 2"/>
          <p:cNvSpPr>
            <a:spLocks noGrp="1"/>
          </p:cNvSpPr>
          <p:nvPr>
            <p:ph type="title" idx="4294967295"/>
          </p:nvPr>
        </p:nvSpPr>
        <p:spPr>
          <a:xfrm>
            <a:off x="1628775" y="413658"/>
            <a:ext cx="10060305" cy="651571"/>
          </a:xfrm>
        </p:spPr>
        <p:txBody>
          <a:bodyPr>
            <a:normAutofit fontScale="90000"/>
          </a:bodyPr>
          <a:lstStyle/>
          <a:p>
            <a:pPr algn="ctr"/>
            <a:r>
              <a:rPr lang="ru-RU" sz="2700" b="1" i="1" dirty="0">
                <a:solidFill>
                  <a:srgbClr val="FF0000"/>
                </a:solidFill>
                <a:latin typeface="+mn-lt"/>
              </a:rPr>
              <a:t>Апостилирование и консульская легализация документов</a:t>
            </a:r>
            <a:endParaRPr lang="ru-RU" sz="2700" dirty="0">
              <a:latin typeface="+mn-lt"/>
            </a:endParaRPr>
          </a:p>
        </p:txBody>
      </p:sp>
      <p:pic>
        <p:nvPicPr>
          <p:cNvPr id="2" name="Рисунок 1">
            <a:extLst>
              <a:ext uri="{FF2B5EF4-FFF2-40B4-BE49-F238E27FC236}">
                <a16:creationId xmlns:a16="http://schemas.microsoft.com/office/drawing/2014/main" id="{F76617C2-278E-48A1-88E1-EBAFCE017390}"/>
              </a:ext>
            </a:extLst>
          </p:cNvPr>
          <p:cNvPicPr>
            <a:picLocks noChangeAspect="1"/>
          </p:cNvPicPr>
          <p:nvPr/>
        </p:nvPicPr>
        <p:blipFill>
          <a:blip r:embed="rId2"/>
          <a:stretch>
            <a:fillRect/>
          </a:stretch>
        </p:blipFill>
        <p:spPr>
          <a:xfrm rot="21438776">
            <a:off x="425156" y="1065197"/>
            <a:ext cx="5375673" cy="5130130"/>
          </a:xfrm>
          <a:prstGeom prst="rect">
            <a:avLst/>
          </a:prstGeom>
        </p:spPr>
      </p:pic>
      <p:pic>
        <p:nvPicPr>
          <p:cNvPr id="7" name="Рисунок 6">
            <a:extLst>
              <a:ext uri="{FF2B5EF4-FFF2-40B4-BE49-F238E27FC236}">
                <a16:creationId xmlns:a16="http://schemas.microsoft.com/office/drawing/2014/main" id="{8986104E-A2C7-4819-A910-CA63F542A7C9}"/>
              </a:ext>
            </a:extLst>
          </p:cNvPr>
          <p:cNvPicPr>
            <a:picLocks noChangeAspect="1"/>
          </p:cNvPicPr>
          <p:nvPr/>
        </p:nvPicPr>
        <p:blipFill>
          <a:blip r:embed="rId3"/>
          <a:stretch>
            <a:fillRect/>
          </a:stretch>
        </p:blipFill>
        <p:spPr>
          <a:xfrm>
            <a:off x="5779941" y="938786"/>
            <a:ext cx="6241545" cy="4980427"/>
          </a:xfrm>
          <a:prstGeom prst="rect">
            <a:avLst/>
          </a:prstGeom>
        </p:spPr>
      </p:pic>
      <p:sp>
        <p:nvSpPr>
          <p:cNvPr id="8" name="Прямоугольник 7">
            <a:extLst>
              <a:ext uri="{FF2B5EF4-FFF2-40B4-BE49-F238E27FC236}">
                <a16:creationId xmlns:a16="http://schemas.microsoft.com/office/drawing/2014/main" id="{DDCC60E6-FEED-402E-9894-C535E93BB2D8}"/>
              </a:ext>
            </a:extLst>
          </p:cNvPr>
          <p:cNvSpPr/>
          <p:nvPr/>
        </p:nvSpPr>
        <p:spPr>
          <a:xfrm>
            <a:off x="1253765" y="3244334"/>
            <a:ext cx="7314226" cy="3416320"/>
          </a:xfrm>
          <a:prstGeom prst="rect">
            <a:avLst/>
          </a:prstGeom>
        </p:spPr>
        <p:txBody>
          <a:bodyPr wrap="square">
            <a:spAutoFit/>
          </a:bodyPr>
          <a:lstStyle/>
          <a:p>
            <a:r>
              <a:rPr lang="ru-RU" dirty="0">
                <a:solidFill>
                  <a:schemeClr val="tx2"/>
                </a:solidFill>
              </a:rPr>
              <a:t> </a:t>
            </a:r>
          </a:p>
          <a:p>
            <a:endParaRPr lang="ru-RU" dirty="0">
              <a:solidFill>
                <a:schemeClr val="tx2"/>
              </a:solidFill>
            </a:endParaRPr>
          </a:p>
          <a:p>
            <a:endParaRPr lang="ru-RU" dirty="0">
              <a:solidFill>
                <a:schemeClr val="tx2"/>
              </a:solidFill>
            </a:endParaRPr>
          </a:p>
          <a:p>
            <a:endParaRPr lang="ru-RU" dirty="0">
              <a:solidFill>
                <a:schemeClr val="tx2"/>
              </a:solidFill>
            </a:endParaRPr>
          </a:p>
          <a:p>
            <a:endParaRPr lang="ru-RU" dirty="0">
              <a:solidFill>
                <a:schemeClr val="tx2"/>
              </a:solidFill>
            </a:endParaRPr>
          </a:p>
          <a:p>
            <a:endParaRPr lang="ru-RU" dirty="0">
              <a:solidFill>
                <a:schemeClr val="tx2"/>
              </a:solidFill>
            </a:endParaRPr>
          </a:p>
          <a:p>
            <a:endParaRPr lang="ru-RU" dirty="0">
              <a:solidFill>
                <a:schemeClr val="tx2"/>
              </a:solidFill>
            </a:endParaRPr>
          </a:p>
          <a:p>
            <a:endParaRPr lang="ru-RU" dirty="0">
              <a:solidFill>
                <a:schemeClr val="tx2"/>
              </a:solidFill>
            </a:endParaRPr>
          </a:p>
          <a:p>
            <a:endParaRPr lang="ru-RU" dirty="0">
              <a:solidFill>
                <a:schemeClr val="tx2"/>
              </a:solidFill>
            </a:endParaRPr>
          </a:p>
          <a:p>
            <a:endParaRPr lang="ru-RU" dirty="0">
              <a:solidFill>
                <a:schemeClr val="tx2"/>
              </a:solidFill>
            </a:endParaRPr>
          </a:p>
          <a:p>
            <a:endParaRPr lang="ru-RU" dirty="0">
              <a:solidFill>
                <a:schemeClr val="tx2"/>
              </a:solidFill>
            </a:endParaRPr>
          </a:p>
          <a:p>
            <a:r>
              <a:rPr lang="ru-RU" sz="1100" dirty="0">
                <a:solidFill>
                  <a:schemeClr val="tx2"/>
                </a:solidFill>
              </a:rPr>
              <a:t>* Источник: открытые данные в Интернете</a:t>
            </a:r>
            <a:endParaRPr lang="ru-RU" sz="1100" dirty="0"/>
          </a:p>
        </p:txBody>
      </p:sp>
      <p:sp>
        <p:nvSpPr>
          <p:cNvPr id="5" name="Номер слайда 4">
            <a:extLst>
              <a:ext uri="{FF2B5EF4-FFF2-40B4-BE49-F238E27FC236}">
                <a16:creationId xmlns:a16="http://schemas.microsoft.com/office/drawing/2014/main" id="{8CDBF1F8-4B6B-40E5-A084-126835C77A51}"/>
              </a:ext>
            </a:extLst>
          </p:cNvPr>
          <p:cNvSpPr>
            <a:spLocks noGrp="1"/>
          </p:cNvSpPr>
          <p:nvPr>
            <p:ph type="sldNum" sz="quarter" idx="12"/>
          </p:nvPr>
        </p:nvSpPr>
        <p:spPr/>
        <p:txBody>
          <a:bodyPr/>
          <a:lstStyle/>
          <a:p>
            <a:fld id="{4F65E0F3-FF11-402E-936B-2D1DC285A156}" type="slidenum">
              <a:rPr lang="ru-RU" smtClean="0"/>
              <a:t>8</a:t>
            </a:fld>
            <a:endParaRPr lang="ru-RU"/>
          </a:p>
        </p:txBody>
      </p:sp>
    </p:spTree>
    <p:extLst>
      <p:ext uri="{BB962C8B-B14F-4D97-AF65-F5344CB8AC3E}">
        <p14:creationId xmlns:p14="http://schemas.microsoft.com/office/powerpoint/2010/main" val="3334958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2450" y="771525"/>
            <a:ext cx="11534775" cy="5970865"/>
          </a:xfrm>
          <a:prstGeom prst="rect">
            <a:avLst/>
          </a:prstGeom>
        </p:spPr>
        <p:txBody>
          <a:bodyPr wrap="square">
            <a:spAutoFit/>
          </a:bodyPr>
          <a:lstStyle/>
          <a:p>
            <a:pPr algn="ctr"/>
            <a:r>
              <a:rPr lang="ru-RU"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a:solidFill>
                  <a:srgbClr val="FF0000"/>
                </a:solidFill>
              </a:rPr>
              <a:t>Отказы в проставлении апостиля:</a:t>
            </a:r>
          </a:p>
          <a:p>
            <a:r>
              <a:rPr lang="ru-RU" sz="2300" dirty="0"/>
              <a:t>Причины отказа в проставлении Апостиля могут быть разными, например: </a:t>
            </a:r>
          </a:p>
          <a:p>
            <a:pPr marL="342900" indent="-342900">
              <a:buFont typeface="Wingdings" panose="05000000000000000000" pitchFamily="2" charset="2"/>
              <a:buChar char="q"/>
            </a:pPr>
            <a:r>
              <a:rPr lang="ru-RU" sz="2300" b="1" dirty="0"/>
              <a:t>целостность документа нарушена;</a:t>
            </a:r>
          </a:p>
          <a:p>
            <a:pPr marL="342900" indent="-342900">
              <a:buFont typeface="Wingdings" panose="05000000000000000000" pitchFamily="2" charset="2"/>
              <a:buChar char="q"/>
            </a:pPr>
            <a:r>
              <a:rPr lang="ru-RU" sz="2300" b="1" dirty="0"/>
              <a:t>заламинированный документ;</a:t>
            </a:r>
          </a:p>
          <a:p>
            <a:pPr marL="342900" indent="-342900">
              <a:buFont typeface="Wingdings" panose="05000000000000000000" pitchFamily="2" charset="2"/>
              <a:buChar char="q"/>
            </a:pPr>
            <a:r>
              <a:rPr lang="ru-RU" sz="2300" b="1" dirty="0"/>
              <a:t>в документе есть исправления;</a:t>
            </a:r>
          </a:p>
          <a:p>
            <a:pPr marL="342900" indent="-342900">
              <a:buFont typeface="Wingdings" panose="05000000000000000000" pitchFamily="2" charset="2"/>
              <a:buChar char="q"/>
            </a:pPr>
            <a:r>
              <a:rPr lang="ru-RU" sz="2300" b="1" dirty="0"/>
              <a:t>«нечитаемый» документ (со стертыми буквами или печатью);</a:t>
            </a:r>
          </a:p>
          <a:p>
            <a:pPr marL="342900" indent="-342900">
              <a:buFont typeface="Wingdings" panose="05000000000000000000" pitchFamily="2" charset="2"/>
              <a:buChar char="q"/>
            </a:pPr>
            <a:r>
              <a:rPr lang="ru-RU" sz="2300" b="1" dirty="0"/>
              <a:t>с пятнами, которые не дают возможности установить содержание;</a:t>
            </a:r>
          </a:p>
          <a:p>
            <a:pPr marL="342900" indent="-342900">
              <a:buFont typeface="Wingdings" panose="05000000000000000000" pitchFamily="2" charset="2"/>
              <a:buChar char="q"/>
            </a:pPr>
            <a:r>
              <a:rPr lang="ru-RU" sz="2300" b="1" dirty="0"/>
              <a:t>разночтения в данных фамилии, имени или отчества.</a:t>
            </a:r>
          </a:p>
          <a:p>
            <a:pPr algn="just"/>
            <a:r>
              <a:rPr lang="ru-RU" sz="2300" dirty="0"/>
              <a:t>Почти все отказы в проставлении апостиля относятся больше к внешнему виду документа, нежели к его содержанию. Кроме последнего пункта с разночтением в данных. Это значит, что информация в документе не соответствует информации в записи архива РАГС. При возникновении такой проблемы необходимо направиться в отдел РАГС по месту жительства. Документ менять не будут, так как исправления в оригинале в таком случае не предусмотрены. Изменения внесут в запись архива.</a:t>
            </a:r>
            <a:r>
              <a:rPr lang="ru-RU" sz="2300" b="1" dirty="0"/>
              <a:t>* </a:t>
            </a:r>
          </a:p>
          <a:p>
            <a:pPr algn="just"/>
            <a:endParaRPr lang="ru-RU" sz="1000" b="1" dirty="0">
              <a:solidFill>
                <a:schemeClr val="tx2"/>
              </a:solidFill>
            </a:endParaRPr>
          </a:p>
          <a:p>
            <a:pPr algn="just"/>
            <a:r>
              <a:rPr lang="ru-RU" sz="1000" b="1" dirty="0">
                <a:solidFill>
                  <a:schemeClr val="tx2"/>
                </a:solidFill>
              </a:rPr>
              <a:t>                 *</a:t>
            </a:r>
            <a:r>
              <a:rPr lang="en-US" sz="1000" b="1" dirty="0">
                <a:solidFill>
                  <a:schemeClr val="tx2"/>
                </a:solidFill>
              </a:rPr>
              <a:t> https://ru.wikipedia. org/wiki/</a:t>
            </a:r>
            <a:r>
              <a:rPr lang="ru-RU" sz="1000" b="1" dirty="0">
                <a:solidFill>
                  <a:schemeClr val="tx2"/>
                </a:solidFill>
              </a:rPr>
              <a:t>Апостиль</a:t>
            </a:r>
            <a:endParaRPr lang="ru-RU" sz="1000" dirty="0"/>
          </a:p>
          <a:p>
            <a:pPr algn="just">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Заголовок 5"/>
          <p:cNvSpPr>
            <a:spLocks noGrp="1"/>
          </p:cNvSpPr>
          <p:nvPr>
            <p:ph type="title"/>
          </p:nvPr>
        </p:nvSpPr>
        <p:spPr>
          <a:xfrm>
            <a:off x="1338606" y="197964"/>
            <a:ext cx="10426673" cy="573561"/>
          </a:xfrm>
        </p:spPr>
        <p:txBody>
          <a:bodyPr>
            <a:noAutofit/>
          </a:bodyPr>
          <a:lstStyle/>
          <a:p>
            <a:r>
              <a:rPr lang="ru-RU" sz="2600" b="1" i="1" dirty="0">
                <a:solidFill>
                  <a:srgbClr val="FF0000"/>
                </a:solidFill>
                <a:latin typeface="+mn-lt"/>
              </a:rPr>
              <a:t>Апостилирование</a:t>
            </a:r>
            <a:r>
              <a:rPr lang="ru-RU" sz="2600" b="1" i="1" dirty="0">
                <a:solidFill>
                  <a:srgbClr val="FF0000"/>
                </a:solidFill>
              </a:rPr>
              <a:t> и консульская легализация документов</a:t>
            </a:r>
            <a:endParaRPr lang="ru-RU" sz="2600" b="1" dirty="0"/>
          </a:p>
        </p:txBody>
      </p:sp>
      <p:sp>
        <p:nvSpPr>
          <p:cNvPr id="3" name="Номер слайда 2">
            <a:extLst>
              <a:ext uri="{FF2B5EF4-FFF2-40B4-BE49-F238E27FC236}">
                <a16:creationId xmlns:a16="http://schemas.microsoft.com/office/drawing/2014/main" id="{BA5FBB50-DA2E-450D-B19B-64B232DDCA38}"/>
              </a:ext>
            </a:extLst>
          </p:cNvPr>
          <p:cNvSpPr>
            <a:spLocks noGrp="1"/>
          </p:cNvSpPr>
          <p:nvPr>
            <p:ph type="sldNum" sz="quarter" idx="12"/>
          </p:nvPr>
        </p:nvSpPr>
        <p:spPr/>
        <p:txBody>
          <a:bodyPr/>
          <a:lstStyle/>
          <a:p>
            <a:fld id="{4F65E0F3-FF11-402E-936B-2D1DC285A156}" type="slidenum">
              <a:rPr lang="ru-RU" smtClean="0"/>
              <a:t>9</a:t>
            </a:fld>
            <a:endParaRPr lang="ru-RU"/>
          </a:p>
        </p:txBody>
      </p:sp>
    </p:spTree>
    <p:extLst>
      <p:ext uri="{BB962C8B-B14F-4D97-AF65-F5344CB8AC3E}">
        <p14:creationId xmlns:p14="http://schemas.microsoft.com/office/powerpoint/2010/main" val="4140292019"/>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3105</TotalTime>
  <Words>8356</Words>
  <Application>Microsoft Office PowerPoint</Application>
  <PresentationFormat>Широкоэкранный</PresentationFormat>
  <Paragraphs>697</Paragraphs>
  <Slides>53</Slides>
  <Notes>2</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53</vt:i4>
      </vt:variant>
    </vt:vector>
  </HeadingPairs>
  <TitlesOfParts>
    <vt:vector size="64" baseType="lpstr">
      <vt:lpstr>Arial</vt:lpstr>
      <vt:lpstr>Arial Black</vt:lpstr>
      <vt:lpstr>Arial Narrow</vt:lpstr>
      <vt:lpstr>Arial Unicode MS</vt:lpstr>
      <vt:lpstr>Calibri</vt:lpstr>
      <vt:lpstr>Century Gothic</vt:lpstr>
      <vt:lpstr>Sanasoft Adver Shadow.kz</vt:lpstr>
      <vt:lpstr>Times New Roman</vt:lpstr>
      <vt:lpstr>Wingdings</vt:lpstr>
      <vt:lpstr>Wingdings 3</vt:lpstr>
      <vt:lpstr>Легкий дым</vt:lpstr>
      <vt:lpstr>          «Апостилирование и консульская легализация документов»  </vt:lpstr>
      <vt:lpstr>Апостилирование и консульская легализация документов</vt:lpstr>
      <vt:lpstr>Апостилирование и консульская легализация документов</vt:lpstr>
      <vt:lpstr>Апостилирование и консульская легализация документов</vt:lpstr>
      <vt:lpstr>Апостилирование и консульская легализация документов  Форма Апостиля: </vt:lpstr>
      <vt:lpstr>Апостилирование и консульская легализация документов</vt:lpstr>
      <vt:lpstr>Апостилирование и консульская легализация документов</vt:lpstr>
      <vt:lpstr>Апостилирование и консульская легализация документов</vt:lpstr>
      <vt:lpstr>Апостилирование и консульская легализация документов</vt:lpstr>
      <vt:lpstr>Апостилирование и консульская легализация документов</vt:lpstr>
      <vt:lpstr>Дипломы стипендиатов «Болашак» не апостилируются и не легализуются</vt:lpstr>
      <vt:lpstr>Закон РК от 27.07.2007 г. «Об образовании» Статья 39. Документы об образовании </vt:lpstr>
      <vt:lpstr>Апостилирование и консульская легализация документов</vt:lpstr>
      <vt:lpstr>Апостилирование и консульская легализация документов</vt:lpstr>
      <vt:lpstr>Апостилирование и консульская легализация документов</vt:lpstr>
      <vt:lpstr>Апостилирование и консульская легализация документов</vt:lpstr>
      <vt:lpstr>Апостилирование и консульская легализация документов</vt:lpstr>
      <vt:lpstr>Апостилирование и консульская легализация документов</vt:lpstr>
      <vt:lpstr>Апостилирование и консульская легализация документов</vt:lpstr>
      <vt:lpstr>Апостилирование и консульская легализация документов  </vt:lpstr>
      <vt:lpstr>Апостилирование и консульская легализация документов</vt:lpstr>
      <vt:lpstr>Апостилирование и консульская легализация документов     </vt:lpstr>
      <vt:lpstr>Апостилирование и консульская легализация документов  </vt:lpstr>
      <vt:lpstr>Апостилирование и консульская легализация документов  </vt:lpstr>
      <vt:lpstr>Апостилирование и консульская легализация документов  </vt:lpstr>
      <vt:lpstr>Апостилирование и консульская легализация документов  </vt:lpstr>
      <vt:lpstr>Апостилирование и консульская легализация документов  </vt:lpstr>
      <vt:lpstr>Апостилирование и консульская легализация документов  </vt:lpstr>
      <vt:lpstr>Апостилирование и консульская легализация документов  </vt:lpstr>
      <vt:lpstr>Апостилирование и консульская легализация документов  </vt:lpstr>
      <vt:lpstr> Апостилирование и консульская легализация документов</vt:lpstr>
      <vt:lpstr>Апостилирование и консульская легализация документов</vt:lpstr>
      <vt:lpstr>Апостилирование и консульская легализация документов</vt:lpstr>
      <vt:lpstr>Апостилирование и консульская легализация документов</vt:lpstr>
      <vt:lpstr>Апостилирование и консульская легализация документов  </vt:lpstr>
      <vt:lpstr>Апостилирование и консульская легализация документов</vt:lpstr>
      <vt:lpstr>Апостилирование и консульская легализация документов </vt:lpstr>
      <vt:lpstr>Апостилирование и консульская легализация документов</vt:lpstr>
      <vt:lpstr>Апостилирование и консульская легализация документов</vt:lpstr>
      <vt:lpstr>Апостилирование и консульская легализация документов </vt:lpstr>
      <vt:lpstr>Апостилирование и консульская легализация документов </vt:lpstr>
      <vt:lpstr>Апостилирование и консульская легализация документов </vt:lpstr>
      <vt:lpstr>Апостилирование и консульская легализация документов</vt:lpstr>
      <vt:lpstr>Апостилирование и консульская легализация документов </vt:lpstr>
      <vt:lpstr>Апостилирование и консульская легализация документов </vt:lpstr>
      <vt:lpstr>Апостилирование и консульская легализация документов </vt:lpstr>
      <vt:lpstr>Апостилирование и консульская легализация документов </vt:lpstr>
      <vt:lpstr>Апостилирование и консульская легализация документов </vt:lpstr>
      <vt:lpstr>Апостилирование и консульская легализация документов</vt:lpstr>
      <vt:lpstr>Апостилирование и консульская легализация документов</vt:lpstr>
      <vt:lpstr>Апостилирование и консульская легализация документов</vt:lpstr>
      <vt:lpstr>Апостилирование и консульская легализация документов Проверка с помощью приложения «Сканер QR &amp; Штрих-кодов»</vt:lpstr>
      <vt:lpstr>БЛАГОДАРЮ ЗА ВНИМАНИЕ!  Нотариус   Алтынай Макешева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Исполнительная надпись нотариуса  от А до Я</dc:title>
  <dc:creator>Er</dc:creator>
  <cp:lastModifiedBy>Altynay</cp:lastModifiedBy>
  <cp:revision>163</cp:revision>
  <cp:lastPrinted>2020-03-19T16:41:28Z</cp:lastPrinted>
  <dcterms:created xsi:type="dcterms:W3CDTF">2020-03-19T02:27:21Z</dcterms:created>
  <dcterms:modified xsi:type="dcterms:W3CDTF">2020-09-24T19:29:45Z</dcterms:modified>
</cp:coreProperties>
</file>