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0" r:id="rId2"/>
    <p:sldId id="284" r:id="rId3"/>
    <p:sldId id="296" r:id="rId4"/>
    <p:sldId id="302" r:id="rId5"/>
    <p:sldId id="306" r:id="rId6"/>
    <p:sldId id="281" r:id="rId7"/>
    <p:sldId id="262" r:id="rId8"/>
    <p:sldId id="293" r:id="rId9"/>
    <p:sldId id="299" r:id="rId10"/>
    <p:sldId id="30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364" autoAdjust="0"/>
  </p:normalViewPr>
  <p:slideViewPr>
    <p:cSldViewPr snapToGrid="0">
      <p:cViewPr>
        <p:scale>
          <a:sx n="66" d="100"/>
          <a:sy n="66" d="100"/>
        </p:scale>
        <p:origin x="-552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66559-0218-4370-93D1-242A36FD417B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C21A4-526A-4EB1-B8A5-286EAFEA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1066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4688" y="1150938"/>
            <a:ext cx="5519737" cy="3105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0483">
              <a:defRPr/>
            </a:pPr>
            <a:endParaRPr lang="ru-RU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38CDCB-91F1-47A3-A901-535821CE4D41}" type="slidenum">
              <a:rPr lang="ru-RU" altLang="ru-RU">
                <a:solidFill>
                  <a:srgbClr val="000000"/>
                </a:solidFill>
              </a:rPr>
              <a:pPr/>
              <a:t>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145398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C21A4-526A-4EB1-B8A5-286EAFEA055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9468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44C0-94CC-4B16-9681-802B3967FEF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940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44C0-94CC-4B16-9681-802B3967FEF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80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44C0-94CC-4B16-9681-802B3967FEF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2943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2"/>
            <a:ext cx="12192000" cy="338667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489701"/>
            <a:ext cx="12192000" cy="3683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" y="2697821"/>
            <a:ext cx="12191999" cy="14318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23"/>
            </a:lvl1pPr>
            <a:lvl2pPr marL="385005" indent="0" algn="ctr">
              <a:buNone/>
              <a:defRPr sz="1684"/>
            </a:lvl2pPr>
            <a:lvl3pPr marL="770007" indent="0" algn="ctr">
              <a:buNone/>
              <a:defRPr sz="1515"/>
            </a:lvl3pPr>
            <a:lvl4pPr marL="1155012" indent="0" algn="ctr">
              <a:buNone/>
              <a:defRPr sz="1348"/>
            </a:lvl4pPr>
            <a:lvl5pPr marL="1540017" indent="0" algn="ctr">
              <a:buNone/>
              <a:defRPr sz="1348"/>
            </a:lvl5pPr>
            <a:lvl6pPr marL="1925019" indent="0" algn="ctr">
              <a:buNone/>
              <a:defRPr sz="1348"/>
            </a:lvl6pPr>
            <a:lvl7pPr marL="2310024" indent="0" algn="ctr">
              <a:buNone/>
              <a:defRPr sz="1348"/>
            </a:lvl7pPr>
            <a:lvl8pPr marL="2695027" indent="0" algn="ctr">
              <a:buNone/>
              <a:defRPr sz="1348"/>
            </a:lvl8pPr>
            <a:lvl9pPr marL="3080030" indent="0" algn="ctr">
              <a:buNone/>
              <a:defRPr sz="1348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411947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8">
            <a:extLst>
              <a:ext uri="{FF2B5EF4-FFF2-40B4-BE49-F238E27FC236}">
                <a16:creationId xmlns=""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844750" cy="274500"/>
            <a:chOff x="5228062" y="49500"/>
            <a:chExt cx="2844750" cy="274500"/>
          </a:xfrm>
          <a:solidFill>
            <a:schemeClr val="tx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=""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11">
            <a:extLst>
              <a:ext uri="{FF2B5EF4-FFF2-40B4-BE49-F238E27FC236}">
                <a16:creationId xmlns=""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=""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347060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44C0-94CC-4B16-9681-802B3967FEF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832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44C0-94CC-4B16-9681-802B3967FEF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565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44C0-94CC-4B16-9681-802B3967FEF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795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44C0-94CC-4B16-9681-802B3967FEF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9767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44C0-94CC-4B16-9681-802B3967FEF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360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44C0-94CC-4B16-9681-802B3967FEF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811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44C0-94CC-4B16-9681-802B3967FEF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6938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44C0-94CC-4B16-9681-802B3967FEF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086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344C0-94CC-4B16-9681-802B3967FEF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28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kfm.gov.kz/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19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20.pn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15.pn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4682069" y="6129867"/>
            <a:ext cx="4095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dirty="0">
                <a:solidFill>
                  <a:srgbClr val="005392"/>
                </a:solidFill>
                <a:latin typeface="Arial" pitchFamily="34" charset="0"/>
                <a:cs typeface="Arial" pitchFamily="34" charset="0"/>
              </a:rPr>
              <a:t>г. Нур-Султан, </a:t>
            </a:r>
            <a:r>
              <a:rPr lang="ru-RU" altLang="ru-RU" sz="1600" dirty="0" smtClean="0">
                <a:solidFill>
                  <a:srgbClr val="005392"/>
                </a:solidFill>
                <a:latin typeface="Arial" pitchFamily="34" charset="0"/>
                <a:cs typeface="Arial" pitchFamily="34" charset="0"/>
              </a:rPr>
              <a:t>декабрь 2020 </a:t>
            </a:r>
            <a:r>
              <a:rPr lang="ru-RU" altLang="ru-RU" sz="1600" dirty="0">
                <a:solidFill>
                  <a:srgbClr val="005392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en-US" altLang="ru-RU" sz="1600" dirty="0">
                <a:solidFill>
                  <a:srgbClr val="00539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altLang="ru-RU" sz="1600" dirty="0">
              <a:solidFill>
                <a:srgbClr val="00539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21"/>
          <p:cNvGrpSpPr>
            <a:grpSpLocks/>
          </p:cNvGrpSpPr>
          <p:nvPr/>
        </p:nvGrpSpPr>
        <p:grpSpPr bwMode="auto">
          <a:xfrm>
            <a:off x="541867" y="3930654"/>
            <a:ext cx="1295400" cy="2468033"/>
            <a:chOff x="464265" y="2731224"/>
            <a:chExt cx="970344" cy="1850030"/>
          </a:xfrm>
        </p:grpSpPr>
        <p:sp>
          <p:nvSpPr>
            <p:cNvPr id="6" name="Graphic 1">
              <a:extLst>
                <a:ext uri="{FF2B5EF4-FFF2-40B4-BE49-F238E27FC236}">
                  <a16:creationId xmlns:a16="http://schemas.microsoft.com/office/drawing/2014/main" xmlns="" id="{CDAC25EF-AFEA-4439-A9DB-1FDCE9105BD0}"/>
                </a:ext>
              </a:extLst>
            </p:cNvPr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  <p:sp>
          <p:nvSpPr>
            <p:cNvPr id="7" name="Graphic 1">
              <a:extLst>
                <a:ext uri="{FF2B5EF4-FFF2-40B4-BE49-F238E27FC236}">
                  <a16:creationId xmlns:a16="http://schemas.microsoft.com/office/drawing/2014/main" xmlns="" id="{D7287174-A699-43D7-BF52-983F2C87A585}"/>
                </a:ext>
              </a:extLst>
            </p:cNvPr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  <p:sp>
          <p:nvSpPr>
            <p:cNvPr id="8" name="Graphic 1">
              <a:extLst>
                <a:ext uri="{FF2B5EF4-FFF2-40B4-BE49-F238E27FC236}">
                  <a16:creationId xmlns:a16="http://schemas.microsoft.com/office/drawing/2014/main" xmlns="" id="{39DC19A3-2CA9-466B-9E56-5CB1315CDC62}"/>
                </a:ext>
              </a:extLst>
            </p:cNvPr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  <p:sp>
          <p:nvSpPr>
            <p:cNvPr id="9" name="Graphic 1">
              <a:extLst>
                <a:ext uri="{FF2B5EF4-FFF2-40B4-BE49-F238E27FC236}">
                  <a16:creationId xmlns:a16="http://schemas.microsoft.com/office/drawing/2014/main" xmlns="" id="{43A6C331-DAB7-4EF7-8CD1-6D5C0CBEFD88}"/>
                </a:ext>
              </a:extLst>
            </p:cNvPr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  <p:sp>
          <p:nvSpPr>
            <p:cNvPr id="10" name="Graphic 1">
              <a:extLst>
                <a:ext uri="{FF2B5EF4-FFF2-40B4-BE49-F238E27FC236}">
                  <a16:creationId xmlns:a16="http://schemas.microsoft.com/office/drawing/2014/main" xmlns="" id="{9CB97DE5-C22F-4254-84F1-ABC3F0984C2F}"/>
                </a:ext>
              </a:extLst>
            </p:cNvPr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  <p:sp>
          <p:nvSpPr>
            <p:cNvPr id="11" name="Graphic 1">
              <a:extLst>
                <a:ext uri="{FF2B5EF4-FFF2-40B4-BE49-F238E27FC236}">
                  <a16:creationId xmlns:a16="http://schemas.microsoft.com/office/drawing/2014/main" xmlns="" id="{F71A59EC-7D40-411C-B49E-5A2FD5BA283D}"/>
                </a:ext>
              </a:extLst>
            </p:cNvPr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  <p:sp>
          <p:nvSpPr>
            <p:cNvPr id="12" name="Graphic 1">
              <a:extLst>
                <a:ext uri="{FF2B5EF4-FFF2-40B4-BE49-F238E27FC236}">
                  <a16:creationId xmlns:a16="http://schemas.microsoft.com/office/drawing/2014/main" xmlns="" id="{9FD6EF18-D52A-4935-9D27-8F881CD42963}"/>
                </a:ext>
              </a:extLst>
            </p:cNvPr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  <p:sp>
          <p:nvSpPr>
            <p:cNvPr id="13" name="Graphic 1">
              <a:extLst>
                <a:ext uri="{FF2B5EF4-FFF2-40B4-BE49-F238E27FC236}">
                  <a16:creationId xmlns:a16="http://schemas.microsoft.com/office/drawing/2014/main" xmlns="" id="{6933ADBB-F65B-498E-B689-1582A5779D00}"/>
                </a:ext>
              </a:extLst>
            </p:cNvPr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</p:grpSp>
      <p:grpSp>
        <p:nvGrpSpPr>
          <p:cNvPr id="3" name="Группа 29"/>
          <p:cNvGrpSpPr>
            <a:grpSpLocks/>
          </p:cNvGrpSpPr>
          <p:nvPr/>
        </p:nvGrpSpPr>
        <p:grpSpPr bwMode="auto">
          <a:xfrm>
            <a:off x="541867" y="421218"/>
            <a:ext cx="1295400" cy="1856316"/>
            <a:chOff x="464265" y="499361"/>
            <a:chExt cx="970344" cy="1391523"/>
          </a:xfrm>
        </p:grpSpPr>
        <p:sp>
          <p:nvSpPr>
            <p:cNvPr id="38" name="Graphic 1">
              <a:extLst>
                <a:ext uri="{FF2B5EF4-FFF2-40B4-BE49-F238E27FC236}">
                  <a16:creationId xmlns:a16="http://schemas.microsoft.com/office/drawing/2014/main" xmlns="" id="{39DC19A3-2CA9-466B-9E56-5CB1315CDC62}"/>
                </a:ext>
              </a:extLst>
            </p:cNvPr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  <p:sp>
          <p:nvSpPr>
            <p:cNvPr id="39" name="Graphic 1">
              <a:extLst>
                <a:ext uri="{FF2B5EF4-FFF2-40B4-BE49-F238E27FC236}">
                  <a16:creationId xmlns:a16="http://schemas.microsoft.com/office/drawing/2014/main" xmlns="" id="{43A6C331-DAB7-4EF7-8CD1-6D5C0CBEFD88}"/>
                </a:ext>
              </a:extLst>
            </p:cNvPr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  <p:sp>
          <p:nvSpPr>
            <p:cNvPr id="40" name="Graphic 1">
              <a:extLst>
                <a:ext uri="{FF2B5EF4-FFF2-40B4-BE49-F238E27FC236}">
                  <a16:creationId xmlns:a16="http://schemas.microsoft.com/office/drawing/2014/main" xmlns="" id="{9CB97DE5-C22F-4254-84F1-ABC3F0984C2F}"/>
                </a:ext>
              </a:extLst>
            </p:cNvPr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  <p:sp>
          <p:nvSpPr>
            <p:cNvPr id="41" name="Graphic 1">
              <a:extLst>
                <a:ext uri="{FF2B5EF4-FFF2-40B4-BE49-F238E27FC236}">
                  <a16:creationId xmlns:a16="http://schemas.microsoft.com/office/drawing/2014/main" xmlns="" id="{F71A59EC-7D40-411C-B49E-5A2FD5BA283D}"/>
                </a:ext>
              </a:extLst>
            </p:cNvPr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  <p:sp>
          <p:nvSpPr>
            <p:cNvPr id="42" name="Graphic 1">
              <a:extLst>
                <a:ext uri="{FF2B5EF4-FFF2-40B4-BE49-F238E27FC236}">
                  <a16:creationId xmlns:a16="http://schemas.microsoft.com/office/drawing/2014/main" xmlns="" id="{9FD6EF18-D52A-4935-9D27-8F881CD42963}"/>
                </a:ext>
              </a:extLst>
            </p:cNvPr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  <p:sp>
          <p:nvSpPr>
            <p:cNvPr id="43" name="Graphic 1">
              <a:extLst>
                <a:ext uri="{FF2B5EF4-FFF2-40B4-BE49-F238E27FC236}">
                  <a16:creationId xmlns:a16="http://schemas.microsoft.com/office/drawing/2014/main" xmlns="" id="{6933ADBB-F65B-498E-B689-1582A5779D00}"/>
                </a:ext>
              </a:extLst>
            </p:cNvPr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</p:grpSp>
      <p:sp>
        <p:nvSpPr>
          <p:cNvPr id="22" name="object 11">
            <a:extLst>
              <a:ext uri="{FF2B5EF4-FFF2-40B4-BE49-F238E27FC236}">
                <a16:creationId xmlns:a16="http://schemas.microsoft.com/office/drawing/2014/main" xmlns="" id="{CEF824EB-0F35-4AF2-B7B2-6F26E8422EB7}"/>
              </a:ext>
            </a:extLst>
          </p:cNvPr>
          <p:cNvSpPr/>
          <p:nvPr/>
        </p:nvSpPr>
        <p:spPr>
          <a:xfrm>
            <a:off x="369945" y="2428870"/>
            <a:ext cx="1639243" cy="1357321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-4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Заголовок 6">
            <a:extLst>
              <a:ext uri="{FF2B5EF4-FFF2-40B4-BE49-F238E27FC236}">
                <a16:creationId xmlns="" xmlns:a16="http://schemas.microsoft.com/office/drawing/2014/main" id="{EA75E233-74F1-1648-B5C0-77AFD6FB2A32}"/>
              </a:ext>
            </a:extLst>
          </p:cNvPr>
          <p:cNvSpPr txBox="1">
            <a:spLocks/>
          </p:cNvSpPr>
          <p:nvPr/>
        </p:nvSpPr>
        <p:spPr>
          <a:xfrm>
            <a:off x="1906056" y="573798"/>
            <a:ext cx="10011029" cy="2589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5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</a:t>
            </a:r>
            <a:r>
              <a:rPr lang="ru-RU" sz="3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5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5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созданию </a:t>
            </a:r>
          </a:p>
          <a:p>
            <a:pPr algn="ctr"/>
            <a:r>
              <a:rPr lang="ru-RU" sz="35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35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 office</a:t>
            </a:r>
            <a:r>
              <a:rPr lang="ru-RU" sz="35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algn="ctr"/>
            <a:r>
              <a:rPr lang="ru-RU" sz="25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работе с</a:t>
            </a:r>
          </a:p>
          <a:p>
            <a:pPr algn="ctr"/>
            <a:r>
              <a:rPr lang="ru-RU" sz="25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субъектами финансового мониторинга</a:t>
            </a: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147" name="Picture 3" descr="C:\Users\d.shagataev\Desktop\11\ВЕКТОР\customer+service+outsourcing.jpg"/>
          <p:cNvPicPr>
            <a:picLocks noChangeAspect="1" noChangeArrowheads="1"/>
          </p:cNvPicPr>
          <p:nvPr/>
        </p:nvPicPr>
        <p:blipFill>
          <a:blip r:embed="rId5" cstate="print"/>
          <a:srcRect l="5410" t="10626" r="4883" b="19083"/>
          <a:stretch>
            <a:fillRect/>
          </a:stretch>
        </p:blipFill>
        <p:spPr bwMode="auto">
          <a:xfrm>
            <a:off x="3616960" y="2583551"/>
            <a:ext cx="6543040" cy="31120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1035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0303" y="140700"/>
            <a:ext cx="11516227" cy="9014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1335" y="1147958"/>
            <a:ext cx="11548831" cy="54111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just">
              <a:buAutoNum type="arabicPeriod"/>
            </a:pPr>
            <a:endParaRPr lang="ru-RU" sz="2800" dirty="0"/>
          </a:p>
        </p:txBody>
      </p:sp>
      <p:sp>
        <p:nvSpPr>
          <p:cNvPr id="25" name="Овал 24"/>
          <p:cNvSpPr/>
          <p:nvPr/>
        </p:nvSpPr>
        <p:spPr>
          <a:xfrm>
            <a:off x="381340" y="1775123"/>
            <a:ext cx="485432" cy="41813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2" name="Овал 31"/>
          <p:cNvSpPr/>
          <p:nvPr/>
        </p:nvSpPr>
        <p:spPr>
          <a:xfrm>
            <a:off x="381340" y="3608637"/>
            <a:ext cx="495327" cy="48974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947202" y="1497720"/>
            <a:ext cx="2488304" cy="97293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chemeClr val="bg1"/>
                </a:solidFill>
              </a:rPr>
              <a:t>Риски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552351" y="1413862"/>
            <a:ext cx="8174239" cy="114065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Char char="-"/>
            </a:pP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частичный охват СФМ;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низкий уровень грамотности СФМ;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снижение качественной информации;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частичное применение СУР;</a:t>
            </a:r>
          </a:p>
          <a:p>
            <a:pPr>
              <a:buFontTx/>
              <a:buChar char="-"/>
            </a:pPr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увеличение «грязных данных» в СДФО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Tx/>
              <a:buChar char="-"/>
            </a:pP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381340" y="5344497"/>
            <a:ext cx="505176" cy="441862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577291" y="3207657"/>
            <a:ext cx="8149299" cy="1335314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buFontTx/>
              <a:buChar char="-"/>
            </a:pPr>
            <a:endParaRPr lang="ru-RU" sz="1100" dirty="0" smtClean="0">
              <a:solidFill>
                <a:schemeClr val="bg1"/>
              </a:solidFill>
            </a:endParaRPr>
          </a:p>
          <a:p>
            <a:pPr algn="just">
              <a:buFontTx/>
              <a:buChar char="-"/>
            </a:pPr>
            <a:r>
              <a:rPr lang="ru-RU" sz="1100" dirty="0" smtClean="0">
                <a:solidFill>
                  <a:schemeClr val="bg1"/>
                </a:solidFill>
              </a:rPr>
              <a:t>внести изменение  и дополнения в Закон РК «О ПОД/ФТ»;</a:t>
            </a:r>
          </a:p>
          <a:p>
            <a:pPr algn="just">
              <a:buFontTx/>
              <a:buChar char="-"/>
            </a:pPr>
            <a:r>
              <a:rPr lang="ru-RU" sz="1100" b="1" dirty="0" smtClean="0">
                <a:solidFill>
                  <a:schemeClr val="bg1"/>
                </a:solidFill>
              </a:rPr>
              <a:t>усилить ответственность за нарушения требований ПОД/ФТ;</a:t>
            </a:r>
          </a:p>
          <a:p>
            <a:pPr algn="just">
              <a:buFontTx/>
              <a:buChar char="-"/>
            </a:pPr>
            <a:r>
              <a:rPr lang="ru-RU" sz="1100" b="1" dirty="0" smtClean="0">
                <a:solidFill>
                  <a:schemeClr val="bg1"/>
                </a:solidFill>
              </a:rPr>
              <a:t>- законодательное определение государственного органа регулятора за СРО;</a:t>
            </a:r>
          </a:p>
          <a:p>
            <a:pPr algn="just">
              <a:buFontTx/>
              <a:buChar char="-"/>
            </a:pPr>
            <a:r>
              <a:rPr lang="ru-RU" sz="1100" b="1" dirty="0" smtClean="0">
                <a:solidFill>
                  <a:schemeClr val="bg1"/>
                </a:solidFill>
              </a:rPr>
              <a:t>-увеличение штатной численности;</a:t>
            </a:r>
          </a:p>
          <a:p>
            <a:pPr algn="just">
              <a:buFontTx/>
              <a:buChar char="-"/>
            </a:pPr>
            <a:r>
              <a:rPr lang="ru-RU" sz="1100" b="1" dirty="0" smtClean="0">
                <a:solidFill>
                  <a:schemeClr val="bg1"/>
                </a:solidFill>
              </a:rPr>
              <a:t>- повышение квалификации сотрудников;</a:t>
            </a:r>
          </a:p>
          <a:p>
            <a:pPr algn="just">
              <a:buFontTx/>
              <a:buChar char="-"/>
            </a:pPr>
            <a:r>
              <a:rPr lang="ru-RU" sz="1100" b="1" dirty="0" smtClean="0">
                <a:solidFill>
                  <a:schemeClr val="bg1"/>
                </a:solidFill>
              </a:rPr>
              <a:t>-финансирование;</a:t>
            </a:r>
          </a:p>
          <a:p>
            <a:pPr algn="just">
              <a:buFontTx/>
              <a:buChar char="-"/>
            </a:pPr>
            <a:r>
              <a:rPr lang="ru-RU" sz="1100" b="1" dirty="0" smtClean="0">
                <a:solidFill>
                  <a:schemeClr val="bg1"/>
                </a:solidFill>
              </a:rPr>
              <a:t>- повышение взаимодействия с государственными органами  и органами регуляторами.</a:t>
            </a:r>
          </a:p>
          <a:p>
            <a:pPr algn="just">
              <a:buFontTx/>
              <a:buChar char="-"/>
            </a:pPr>
            <a:endParaRPr lang="x-none" sz="1200" b="1" dirty="0">
              <a:solidFill>
                <a:schemeClr val="bg1"/>
              </a:solidFill>
            </a:endParaRPr>
          </a:p>
        </p:txBody>
      </p:sp>
      <p:cxnSp>
        <p:nvCxnSpPr>
          <p:cNvPr id="43" name="Прямая соединительная линия 42"/>
          <p:cNvCxnSpPr>
            <a:cxnSpLocks/>
          </p:cNvCxnSpPr>
          <p:nvPr/>
        </p:nvCxnSpPr>
        <p:spPr>
          <a:xfrm>
            <a:off x="340716" y="2923285"/>
            <a:ext cx="11436676" cy="1029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652592" y="303447"/>
            <a:ext cx="881292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Показатели:</a:t>
            </a:r>
            <a:endParaRPr lang="ru-RU" sz="25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endParaRPr lang="ru-RU" dirty="0"/>
          </a:p>
        </p:txBody>
      </p:sp>
      <p:sp>
        <p:nvSpPr>
          <p:cNvPr id="41" name="Скругленный прямоугольник 36">
            <a:extLst>
              <a:ext uri="{FF2B5EF4-FFF2-40B4-BE49-F238E27FC236}">
                <a16:creationId xmlns:a16="http://schemas.microsoft.com/office/drawing/2014/main" xmlns="" id="{DD3ED66D-E096-4584-B221-0966CD3CA372}"/>
              </a:ext>
            </a:extLst>
          </p:cNvPr>
          <p:cNvSpPr/>
          <p:nvPr/>
        </p:nvSpPr>
        <p:spPr>
          <a:xfrm>
            <a:off x="3577291" y="4864481"/>
            <a:ext cx="8182799" cy="1464277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kk-KZ" sz="1100" u="sng" dirty="0">
              <a:solidFill>
                <a:schemeClr val="bg1"/>
              </a:solidFill>
            </a:endParaRPr>
          </a:p>
          <a:p>
            <a:pPr algn="just"/>
            <a:r>
              <a:rPr lang="kk-KZ" sz="1100" u="sng" dirty="0" smtClean="0">
                <a:solidFill>
                  <a:schemeClr val="bg1"/>
                </a:solidFill>
              </a:rPr>
              <a:t>увеличение /улучшение:</a:t>
            </a:r>
          </a:p>
          <a:p>
            <a:pPr marL="171450" indent="-171450" algn="just">
              <a:buFontTx/>
              <a:buChar char="-"/>
            </a:pPr>
            <a:r>
              <a:rPr lang="kk-KZ" sz="1100" dirty="0" smtClean="0">
                <a:solidFill>
                  <a:schemeClr val="bg1"/>
                </a:solidFill>
              </a:rPr>
              <a:t>охвата;</a:t>
            </a:r>
          </a:p>
          <a:p>
            <a:pPr marL="171450" indent="-171450" algn="just">
              <a:buFontTx/>
              <a:buChar char="-"/>
            </a:pPr>
            <a:r>
              <a:rPr lang="kk-KZ" sz="1100" dirty="0" smtClean="0">
                <a:solidFill>
                  <a:schemeClr val="bg1"/>
                </a:solidFill>
              </a:rPr>
              <a:t>активности; </a:t>
            </a:r>
          </a:p>
          <a:p>
            <a:pPr marL="171450" indent="-171450" algn="just">
              <a:buFontTx/>
              <a:buChar char="-"/>
            </a:pPr>
            <a:r>
              <a:rPr lang="kk-KZ" sz="1100" dirty="0" smtClean="0">
                <a:solidFill>
                  <a:schemeClr val="bg1"/>
                </a:solidFill>
              </a:rPr>
              <a:t>Эффективности;</a:t>
            </a:r>
          </a:p>
          <a:p>
            <a:pPr marL="171450" indent="-171450" algn="just">
              <a:buFontTx/>
              <a:buChar char="-"/>
            </a:pPr>
            <a:r>
              <a:rPr lang="kk-KZ" sz="1100" dirty="0" smtClean="0">
                <a:solidFill>
                  <a:schemeClr val="bg1"/>
                </a:solidFill>
              </a:rPr>
              <a:t>противодействия ОД/ФТ , теневой экономики, вывод капитала;</a:t>
            </a:r>
          </a:p>
          <a:p>
            <a:pPr algn="just"/>
            <a:r>
              <a:rPr lang="kk-KZ" sz="1100" dirty="0">
                <a:solidFill>
                  <a:schemeClr val="bg1"/>
                </a:solidFill>
              </a:rPr>
              <a:t>п</a:t>
            </a:r>
            <a:r>
              <a:rPr lang="kk-KZ" sz="1100" dirty="0" smtClean="0">
                <a:solidFill>
                  <a:schemeClr val="bg1"/>
                </a:solidFill>
              </a:rPr>
              <a:t>овышение качества направляемых сведений;</a:t>
            </a:r>
          </a:p>
          <a:p>
            <a:pPr algn="just"/>
            <a:r>
              <a:rPr lang="kk-KZ" sz="1100" dirty="0" smtClean="0">
                <a:solidFill>
                  <a:schemeClr val="bg1"/>
                </a:solidFill>
              </a:rPr>
              <a:t>прохождение взаимной оценки</a:t>
            </a:r>
          </a:p>
          <a:p>
            <a:pPr algn="just">
              <a:buFontTx/>
              <a:buChar char="-"/>
            </a:pPr>
            <a:endParaRPr lang="ru-RU" sz="1100" i="1" dirty="0">
              <a:solidFill>
                <a:schemeClr val="bg1"/>
              </a:solidFill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xmlns="" id="{8FD0B6D6-53F9-4BA3-9398-712698CDE100}"/>
              </a:ext>
            </a:extLst>
          </p:cNvPr>
          <p:cNvCxnSpPr>
            <a:cxnSpLocks/>
          </p:cNvCxnSpPr>
          <p:nvPr/>
        </p:nvCxnSpPr>
        <p:spPr>
          <a:xfrm>
            <a:off x="291440" y="4742949"/>
            <a:ext cx="11451900" cy="778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932278" y="3207657"/>
            <a:ext cx="2503227" cy="133531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 smtClean="0">
                <a:solidFill>
                  <a:schemeClr val="bg1"/>
                </a:solidFill>
              </a:rPr>
              <a:t>Пути решения</a:t>
            </a:r>
            <a:endParaRPr lang="ru-RU" sz="1500" b="1" dirty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32278" y="4864481"/>
            <a:ext cx="2488305" cy="146427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 smtClean="0">
                <a:solidFill>
                  <a:schemeClr val="bg1"/>
                </a:solidFill>
              </a:rPr>
              <a:t>Результаты</a:t>
            </a:r>
            <a:endParaRPr lang="ru-RU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6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AE3AC5-8DCB-496C-8E63-AC9FF0F46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514" y="292712"/>
            <a:ext cx="6345000" cy="2340000"/>
          </a:xfrm>
        </p:spPr>
        <p:txBody>
          <a:bodyPr>
            <a:noAutofit/>
          </a:bodyPr>
          <a:lstStyle/>
          <a:p>
            <a:pPr algn="just"/>
            <a:r>
              <a:rPr lang="ru-RU" sz="2200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2200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 office</a:t>
            </a:r>
            <a:r>
              <a:rPr lang="ru-RU" sz="2200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единый центр оказания услуг </a:t>
            </a:r>
            <a:r>
              <a:rPr lang="ru-RU" sz="2200" b="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СФМ в </a:t>
            </a:r>
            <a:r>
              <a:rPr lang="ru-RU" sz="2200" b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сфере противодействия легализации (отмыванию) доходов полученных преступным путем и финансированию терроризма </a:t>
            </a:r>
            <a:r>
              <a:rPr lang="ru-RU" sz="2200" b="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200" b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принципу «одного окна».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9A41605-339E-4210-9FCA-20A98B9F51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9314" y="3062514"/>
            <a:ext cx="11536686" cy="360648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200" b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СФМ в разрешении вопросов в сфере противодействия легализации (отмыванию) доходов полученных преступным путем и финансированию терроризма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200" b="1" u="sng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ru-RU" sz="2200" b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22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предоставляемые субъектам финансового мониторинга: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обработка входящих звонков;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получение и ввод для последующей обработки обращений/заявок от СФМ;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взаимодействие с советующими подразделениями КФМ МФ РК для предоставления СФМ информации;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своевременное разъяснение вопросов в сфере противодействия легализации (отмыванию) доходов полученных преступным путем и финансированию терроризма </a:t>
            </a:r>
            <a:r>
              <a:rPr lang="ru-RU" sz="22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(Закон ПОД/ФТ, НПА, типологии и </a:t>
            </a:r>
            <a:r>
              <a:rPr lang="ru-RU" sz="2200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т.д</a:t>
            </a:r>
            <a:r>
              <a:rPr lang="en-US" sz="22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200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200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учет на </a:t>
            </a:r>
            <a:r>
              <a:rPr lang="en-US" sz="2200" i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Elincense</a:t>
            </a:r>
            <a:r>
              <a:rPr lang="ru-RU" sz="2200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регистрация в Системе сбора данных о финансовых операциях КФМ.</a:t>
            </a:r>
            <a:endParaRPr lang="ru-RU" sz="2200" i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ru-RU" sz="1800" b="1" i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C:\Users\d.shagataev\Desktop\11\ВЕКТОР\инфраструктура-png-4.png">
            <a:extLst>
              <a:ext uri="{FF2B5EF4-FFF2-40B4-BE49-F238E27FC236}">
                <a16:creationId xmlns="" xmlns:a16="http://schemas.microsoft.com/office/drawing/2014/main" id="{29D0246E-49B1-3346-BC32-2CE51529E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70" y="292712"/>
            <a:ext cx="4074029" cy="246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99046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араллелограмм 35">
            <a:extLst>
              <a:ext uri="{FF2B5EF4-FFF2-40B4-BE49-F238E27FC236}">
                <a16:creationId xmlns="" xmlns:a16="http://schemas.microsoft.com/office/drawing/2014/main" id="{489487A2-A44A-4F6E-B7AB-486D9F5443A5}"/>
              </a:ext>
            </a:extLst>
          </p:cNvPr>
          <p:cNvSpPr/>
          <p:nvPr/>
        </p:nvSpPr>
        <p:spPr>
          <a:xfrm flipH="1">
            <a:off x="8553450" y="0"/>
            <a:ext cx="2700338" cy="923925"/>
          </a:xfrm>
          <a:prstGeom prst="parallelogram">
            <a:avLst>
              <a:gd name="adj" fmla="val 29281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06E48F4E-EB23-497E-A21D-E3DCE3D0A468}"/>
              </a:ext>
            </a:extLst>
          </p:cNvPr>
          <p:cNvSpPr/>
          <p:nvPr/>
        </p:nvSpPr>
        <p:spPr>
          <a:xfrm>
            <a:off x="0" y="-8983"/>
            <a:ext cx="12192000" cy="814387"/>
          </a:xfrm>
          <a:prstGeom prst="rect">
            <a:avLst/>
          </a:prstGeom>
          <a:solidFill>
            <a:srgbClr val="DAE3F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42" name="Прямоугольник 9">
            <a:extLst>
              <a:ext uri="{FF2B5EF4-FFF2-40B4-BE49-F238E27FC236}">
                <a16:creationId xmlns="" xmlns:a16="http://schemas.microsoft.com/office/drawing/2014/main" id="{F56712C4-794A-47C7-A35B-DF868F764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82" y="159683"/>
            <a:ext cx="1034223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sz="25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Первый этап функционирования «</a:t>
            </a:r>
            <a:r>
              <a:rPr lang="en-US" sz="25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Front office</a:t>
            </a:r>
            <a:r>
              <a:rPr lang="ru-RU" sz="25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» </a:t>
            </a:r>
          </a:p>
        </p:txBody>
      </p:sp>
      <p:grpSp>
        <p:nvGrpSpPr>
          <p:cNvPr id="2" name="Группа 28"/>
          <p:cNvGrpSpPr/>
          <p:nvPr/>
        </p:nvGrpSpPr>
        <p:grpSpPr>
          <a:xfrm>
            <a:off x="6326961" y="1300481"/>
            <a:ext cx="5417999" cy="528320"/>
            <a:chOff x="4309" y="58361"/>
            <a:chExt cx="1488797" cy="1234463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4309" y="58361"/>
              <a:ext cx="1488797" cy="1234463"/>
            </a:xfrm>
            <a:prstGeom prst="roundRect">
              <a:avLst>
                <a:gd name="adj" fmla="val 16670"/>
              </a:avLst>
            </a:prstGeom>
            <a:ln w="19050">
              <a:prstDash val="sysDash"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64581" y="118633"/>
              <a:ext cx="1368253" cy="1113919"/>
            </a:xfrm>
            <a:prstGeom prst="rect">
              <a:avLst/>
            </a:prstGeom>
            <a:ln w="19050">
              <a:prstDash val="sys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Разработка пошаговой инструкции для СФМ </a:t>
              </a:r>
              <a:r>
                <a:rPr lang="ru-RU" sz="1500" b="1" i="1" kern="12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(разработка памятки)</a:t>
              </a:r>
              <a:endParaRPr lang="ru-RU" sz="1500" b="1" i="1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Группа 42"/>
          <p:cNvGrpSpPr/>
          <p:nvPr/>
        </p:nvGrpSpPr>
        <p:grpSpPr>
          <a:xfrm>
            <a:off x="5534481" y="2011681"/>
            <a:ext cx="5417999" cy="528320"/>
            <a:chOff x="4309" y="58361"/>
            <a:chExt cx="1488797" cy="1234463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4309" y="58361"/>
              <a:ext cx="1488797" cy="1234463"/>
            </a:xfrm>
            <a:prstGeom prst="roundRect">
              <a:avLst>
                <a:gd name="adj" fmla="val 16670"/>
              </a:avLst>
            </a:prstGeom>
            <a:ln w="19050">
              <a:prstDash val="sysDash"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Скругленный прямоугольник 4"/>
            <p:cNvSpPr/>
            <p:nvPr/>
          </p:nvSpPr>
          <p:spPr>
            <a:xfrm>
              <a:off x="64581" y="118633"/>
              <a:ext cx="1368253" cy="1113919"/>
            </a:xfrm>
            <a:prstGeom prst="rect">
              <a:avLst/>
            </a:prstGeom>
            <a:ln w="19050">
              <a:prstDash val="sys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dirty="0" err="1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Контент</a:t>
              </a:r>
              <a:r>
                <a:rPr lang="ru-RU" sz="1500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с наполнением НПА по видам СФМ</a:t>
              </a:r>
            </a:p>
          </p:txBody>
        </p:sp>
      </p:grpSp>
      <p:grpSp>
        <p:nvGrpSpPr>
          <p:cNvPr id="4" name="Группа 50"/>
          <p:cNvGrpSpPr/>
          <p:nvPr/>
        </p:nvGrpSpPr>
        <p:grpSpPr>
          <a:xfrm>
            <a:off x="6316801" y="2753361"/>
            <a:ext cx="5417999" cy="528320"/>
            <a:chOff x="4309" y="58361"/>
            <a:chExt cx="1488797" cy="1234463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4309" y="58361"/>
              <a:ext cx="1488797" cy="1234463"/>
            </a:xfrm>
            <a:prstGeom prst="roundRect">
              <a:avLst>
                <a:gd name="adj" fmla="val 16670"/>
              </a:avLst>
            </a:prstGeom>
            <a:ln w="19050">
              <a:prstDash val="sysDash"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Скругленный прямоугольник 4"/>
            <p:cNvSpPr/>
            <p:nvPr/>
          </p:nvSpPr>
          <p:spPr>
            <a:xfrm>
              <a:off x="64581" y="118633"/>
              <a:ext cx="1368253" cy="1113919"/>
            </a:xfrm>
            <a:prstGeom prst="rect">
              <a:avLst/>
            </a:prstGeom>
            <a:ln w="19050">
              <a:prstDash val="sys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/>
              <a:r>
                <a:rPr lang="ru-RU" sz="1500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Видео/аудио обучение с использованием презентации</a:t>
              </a:r>
            </a:p>
          </p:txBody>
        </p:sp>
      </p:grpSp>
      <p:grpSp>
        <p:nvGrpSpPr>
          <p:cNvPr id="5" name="Группа 53"/>
          <p:cNvGrpSpPr/>
          <p:nvPr/>
        </p:nvGrpSpPr>
        <p:grpSpPr>
          <a:xfrm>
            <a:off x="5564961" y="3454401"/>
            <a:ext cx="5417999" cy="528320"/>
            <a:chOff x="4309" y="58361"/>
            <a:chExt cx="1488797" cy="1234463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4309" y="58361"/>
              <a:ext cx="1488797" cy="1234463"/>
            </a:xfrm>
            <a:prstGeom prst="roundRect">
              <a:avLst>
                <a:gd name="adj" fmla="val 16670"/>
              </a:avLst>
            </a:prstGeom>
            <a:ln w="19050">
              <a:prstDash val="sysDash"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Скругленный прямоугольник 4"/>
            <p:cNvSpPr/>
            <p:nvPr/>
          </p:nvSpPr>
          <p:spPr>
            <a:xfrm>
              <a:off x="64581" y="118633"/>
              <a:ext cx="1368253" cy="1113919"/>
            </a:xfrm>
            <a:prstGeom prst="rect">
              <a:avLst/>
            </a:prstGeom>
            <a:ln w="19050">
              <a:prstDash val="sys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/>
              <a:r>
                <a:rPr lang="ru-RU" sz="1500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Ведение информационного </a:t>
              </a:r>
              <a:r>
                <a:rPr lang="ru-RU" sz="1500" b="1" dirty="0" err="1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контента</a:t>
              </a:r>
              <a:endParaRPr lang="ru-RU" sz="1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/>
              <a:r>
                <a:rPr lang="ru-RU" sz="15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(Те</a:t>
              </a:r>
              <a:r>
                <a:rPr lang="en-US" sz="1500" dirty="0" err="1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legram</a:t>
              </a:r>
              <a:r>
                <a:rPr lang="ru-RU" sz="15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500" dirty="0" err="1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Instagram</a:t>
              </a:r>
              <a:r>
                <a:rPr lang="ru-RU" sz="15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500" dirty="0" err="1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Facebook</a:t>
              </a:r>
              <a:r>
                <a:rPr lang="ru-RU" sz="15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500" dirty="0" err="1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WhatsApp</a:t>
              </a:r>
              <a:r>
                <a:rPr lang="ru-RU" sz="15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6" name="Google Shape;5040;p40"/>
          <p:cNvGrpSpPr/>
          <p:nvPr/>
        </p:nvGrpSpPr>
        <p:grpSpPr>
          <a:xfrm>
            <a:off x="5547656" y="1314368"/>
            <a:ext cx="445582" cy="445743"/>
            <a:chOff x="10914672" y="5489861"/>
            <a:chExt cx="719842" cy="720102"/>
          </a:xfrm>
        </p:grpSpPr>
        <p:sp>
          <p:nvSpPr>
            <p:cNvPr id="67" name="Google Shape;5041;p4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5042;p4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5043;p4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44;p4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045;p40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046;p40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047;p40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5048;p40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5049;p40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5050;p40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5051;p40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5052;p40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Google Shape;4989;p40"/>
          <p:cNvGrpSpPr/>
          <p:nvPr/>
        </p:nvGrpSpPr>
        <p:grpSpPr>
          <a:xfrm>
            <a:off x="11287934" y="2044061"/>
            <a:ext cx="445578" cy="445773"/>
            <a:chOff x="557511" y="3214925"/>
            <a:chExt cx="719836" cy="720150"/>
          </a:xfrm>
        </p:grpSpPr>
        <p:sp>
          <p:nvSpPr>
            <p:cNvPr id="82" name="Google Shape;4990;p40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4991;p40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4992;p40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4993;p40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" name="Google Shape;4749;p40"/>
          <p:cNvGrpSpPr/>
          <p:nvPr/>
        </p:nvGrpSpPr>
        <p:grpSpPr>
          <a:xfrm>
            <a:off x="5578103" y="2789798"/>
            <a:ext cx="445700" cy="445701"/>
            <a:chOff x="10914618" y="2682187"/>
            <a:chExt cx="720033" cy="720033"/>
          </a:xfrm>
        </p:grpSpPr>
        <p:sp>
          <p:nvSpPr>
            <p:cNvPr id="92" name="Google Shape;4750;p40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4751;p40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4752;p40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4753;p40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4754;p40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4755;p40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" name="Google Shape;4994;p40"/>
          <p:cNvGrpSpPr/>
          <p:nvPr/>
        </p:nvGrpSpPr>
        <p:grpSpPr>
          <a:xfrm>
            <a:off x="11241977" y="3531196"/>
            <a:ext cx="445905" cy="400522"/>
            <a:chOff x="1147762" y="1131887"/>
            <a:chExt cx="5137150" cy="4619626"/>
          </a:xfrm>
        </p:grpSpPr>
        <p:sp>
          <p:nvSpPr>
            <p:cNvPr id="99" name="Google Shape;4995;p40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4996;p40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4997;p40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" name="Группа 102"/>
          <p:cNvGrpSpPr/>
          <p:nvPr/>
        </p:nvGrpSpPr>
        <p:grpSpPr>
          <a:xfrm>
            <a:off x="6316801" y="4267201"/>
            <a:ext cx="5417999" cy="528320"/>
            <a:chOff x="4309" y="58361"/>
            <a:chExt cx="1488797" cy="1234463"/>
          </a:xfrm>
        </p:grpSpPr>
        <p:sp>
          <p:nvSpPr>
            <p:cNvPr id="104" name="Скругленный прямоугольник 103"/>
            <p:cNvSpPr/>
            <p:nvPr/>
          </p:nvSpPr>
          <p:spPr>
            <a:xfrm>
              <a:off x="4309" y="58361"/>
              <a:ext cx="1488797" cy="1234463"/>
            </a:xfrm>
            <a:prstGeom prst="roundRect">
              <a:avLst>
                <a:gd name="adj" fmla="val 16670"/>
              </a:avLst>
            </a:prstGeom>
            <a:ln w="19050">
              <a:prstDash val="sysDash"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5" name="Скругленный прямоугольник 4"/>
            <p:cNvSpPr/>
            <p:nvPr/>
          </p:nvSpPr>
          <p:spPr>
            <a:xfrm>
              <a:off x="64581" y="118633"/>
              <a:ext cx="1368253" cy="1113919"/>
            </a:xfrm>
            <a:prstGeom prst="rect">
              <a:avLst/>
            </a:prstGeom>
            <a:ln w="19050">
              <a:prstDash val="sys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/>
              <a:r>
                <a:rPr lang="ru-RU" sz="1500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Вопросы-ответы</a:t>
              </a:r>
            </a:p>
          </p:txBody>
        </p:sp>
      </p:grpSp>
      <p:grpSp>
        <p:nvGrpSpPr>
          <p:cNvPr id="11" name="Группа 105"/>
          <p:cNvGrpSpPr/>
          <p:nvPr/>
        </p:nvGrpSpPr>
        <p:grpSpPr>
          <a:xfrm>
            <a:off x="5575121" y="4978401"/>
            <a:ext cx="5417999" cy="528320"/>
            <a:chOff x="4309" y="58361"/>
            <a:chExt cx="1488797" cy="1234463"/>
          </a:xfrm>
        </p:grpSpPr>
        <p:sp>
          <p:nvSpPr>
            <p:cNvPr id="107" name="Скругленный прямоугольник 106"/>
            <p:cNvSpPr/>
            <p:nvPr/>
          </p:nvSpPr>
          <p:spPr>
            <a:xfrm>
              <a:off x="4309" y="58361"/>
              <a:ext cx="1488797" cy="1234463"/>
            </a:xfrm>
            <a:prstGeom prst="roundRect">
              <a:avLst>
                <a:gd name="adj" fmla="val 16670"/>
              </a:avLst>
            </a:prstGeom>
            <a:ln w="19050">
              <a:prstDash val="sysDash"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8" name="Скругленный прямоугольник 4"/>
            <p:cNvSpPr/>
            <p:nvPr/>
          </p:nvSpPr>
          <p:spPr>
            <a:xfrm>
              <a:off x="64581" y="118633"/>
              <a:ext cx="1368253" cy="1113919"/>
            </a:xfrm>
            <a:prstGeom prst="rect">
              <a:avLst/>
            </a:prstGeom>
            <a:ln w="19050">
              <a:prstDash val="sys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/>
              <a:r>
                <a:rPr lang="en-US" sz="1500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Call center</a:t>
              </a:r>
              <a:endParaRPr lang="ru-RU" sz="1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08"/>
          <p:cNvGrpSpPr/>
          <p:nvPr/>
        </p:nvGrpSpPr>
        <p:grpSpPr>
          <a:xfrm>
            <a:off x="6276161" y="5699761"/>
            <a:ext cx="5417999" cy="528320"/>
            <a:chOff x="4309" y="58361"/>
            <a:chExt cx="1488797" cy="1234463"/>
          </a:xfrm>
        </p:grpSpPr>
        <p:sp>
          <p:nvSpPr>
            <p:cNvPr id="110" name="Скругленный прямоугольник 109"/>
            <p:cNvSpPr/>
            <p:nvPr/>
          </p:nvSpPr>
          <p:spPr>
            <a:xfrm>
              <a:off x="4309" y="58361"/>
              <a:ext cx="1488797" cy="1234463"/>
            </a:xfrm>
            <a:prstGeom prst="roundRect">
              <a:avLst>
                <a:gd name="adj" fmla="val 16670"/>
              </a:avLst>
            </a:prstGeom>
            <a:ln w="19050">
              <a:prstDash val="sysDash"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1" name="Скругленный прямоугольник 4"/>
            <p:cNvSpPr/>
            <p:nvPr/>
          </p:nvSpPr>
          <p:spPr>
            <a:xfrm>
              <a:off x="64581" y="118633"/>
              <a:ext cx="1368253" cy="1113919"/>
            </a:xfrm>
            <a:prstGeom prst="rect">
              <a:avLst/>
            </a:prstGeom>
            <a:ln w="19050">
              <a:prstDash val="sys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/>
              <a:r>
                <a:rPr lang="ru-RU" sz="1500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Дистанционный мониторинг</a:t>
              </a:r>
            </a:p>
          </p:txBody>
        </p:sp>
      </p:grpSp>
      <p:grpSp>
        <p:nvGrpSpPr>
          <p:cNvPr id="13" name="Google Shape;4720;p40"/>
          <p:cNvGrpSpPr/>
          <p:nvPr/>
        </p:nvGrpSpPr>
        <p:grpSpPr>
          <a:xfrm>
            <a:off x="5611570" y="4324013"/>
            <a:ext cx="445621" cy="445591"/>
            <a:chOff x="5732756" y="2682276"/>
            <a:chExt cx="719905" cy="719856"/>
          </a:xfrm>
        </p:grpSpPr>
        <p:sp>
          <p:nvSpPr>
            <p:cNvPr id="115" name="Google Shape;4721;p40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4722;p40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4723;p40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oogle Shape;4912;p40"/>
          <p:cNvGrpSpPr/>
          <p:nvPr/>
        </p:nvGrpSpPr>
        <p:grpSpPr>
          <a:xfrm>
            <a:off x="11257497" y="5008371"/>
            <a:ext cx="445785" cy="421964"/>
            <a:chOff x="10914544" y="4407150"/>
            <a:chExt cx="720170" cy="681687"/>
          </a:xfrm>
        </p:grpSpPr>
        <p:sp>
          <p:nvSpPr>
            <p:cNvPr id="119" name="Google Shape;4913;p40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4914;p40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4915;p40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4916;p40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4860;p40"/>
          <p:cNvGrpSpPr/>
          <p:nvPr/>
        </p:nvGrpSpPr>
        <p:grpSpPr>
          <a:xfrm>
            <a:off x="5611358" y="5740333"/>
            <a:ext cx="445779" cy="400764"/>
            <a:chOff x="3778727" y="4460423"/>
            <a:chExt cx="720160" cy="647438"/>
          </a:xfrm>
        </p:grpSpPr>
        <p:sp>
          <p:nvSpPr>
            <p:cNvPr id="124" name="Google Shape;4861;p40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4862;p40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4863;p40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4864;p40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4865;p40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4866;p40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4867;p4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42" name="Прямая соединительная линия 141">
            <a:extLst>
              <a:ext uri="{FF2B5EF4-FFF2-40B4-BE49-F238E27FC236}">
                <a16:creationId xmlns="" xmlns:a16="http://schemas.microsoft.com/office/drawing/2014/main" id="{ECBA2D64-8FA4-49BB-9A25-98CB57740742}"/>
              </a:ext>
            </a:extLst>
          </p:cNvPr>
          <p:cNvCxnSpPr>
            <a:cxnSpLocks/>
          </p:cNvCxnSpPr>
          <p:nvPr/>
        </p:nvCxnSpPr>
        <p:spPr>
          <a:xfrm rot="5400000">
            <a:off x="2700229" y="3731058"/>
            <a:ext cx="5204904" cy="908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>
            <a:extLst>
              <a:ext uri="{FF2B5EF4-FFF2-40B4-BE49-F238E27FC236}">
                <a16:creationId xmlns:a16="http://schemas.microsoft.com/office/drawing/2014/main" xmlns="" id="{C3C531DC-BBC9-490C-B784-D9D4FD857100}"/>
              </a:ext>
            </a:extLst>
          </p:cNvPr>
          <p:cNvCxnSpPr>
            <a:cxnSpLocks/>
          </p:cNvCxnSpPr>
          <p:nvPr/>
        </p:nvCxnSpPr>
        <p:spPr>
          <a:xfrm rot="10800000" flipV="1">
            <a:off x="4095751" y="1285875"/>
            <a:ext cx="1171575" cy="80962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>
            <a:extLst>
              <a:ext uri="{FF2B5EF4-FFF2-40B4-BE49-F238E27FC236}">
                <a16:creationId xmlns:a16="http://schemas.microsoft.com/office/drawing/2014/main" xmlns="" id="{A1DFFE84-6AA1-4ED1-B587-B6D99D1DA503}"/>
              </a:ext>
            </a:extLst>
          </p:cNvPr>
          <p:cNvCxnSpPr>
            <a:cxnSpLocks/>
          </p:cNvCxnSpPr>
          <p:nvPr/>
        </p:nvCxnSpPr>
        <p:spPr>
          <a:xfrm>
            <a:off x="4065964" y="4124034"/>
            <a:ext cx="1182314" cy="105756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9">
            <a:extLst>
              <a:ext uri="{FF2B5EF4-FFF2-40B4-BE49-F238E27FC236}">
                <a16:creationId xmlns:a16="http://schemas.microsoft.com/office/drawing/2014/main" xmlns="" id="{47942ABD-19CB-4522-AF63-2F85C787C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469" y="4431839"/>
            <a:ext cx="485630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x-none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Внедрение первого этапа </a:t>
            </a:r>
            <a:r>
              <a:rPr lang="ru-RU" altLang="x-none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endParaRPr lang="en-US" altLang="x-none" sz="2000" dirty="0" smtClean="0">
              <a:solidFill>
                <a:schemeClr val="accent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r>
              <a:rPr lang="ru-RU" altLang="x-none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предполагает краткосрочное исполнение.</a:t>
            </a:r>
          </a:p>
          <a:p>
            <a:r>
              <a:rPr lang="ru-RU" altLang="x-none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Предполагающие новые возможности охвата субъектов финансового мониторинга в сфере ПОД/ФТ</a:t>
            </a:r>
          </a:p>
        </p:txBody>
      </p:sp>
      <p:pic>
        <p:nvPicPr>
          <p:cNvPr id="143" name="Picture 1" descr="C:\Users\d.shagataev\Desktop\11\ВЕКТОР\set-clipart-business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157" y="1729372"/>
            <a:ext cx="3695700" cy="2295525"/>
          </a:xfrm>
          <a:prstGeom prst="rect">
            <a:avLst/>
          </a:prstGeom>
          <a:noFill/>
        </p:spPr>
      </p:pic>
      <p:sp>
        <p:nvSpPr>
          <p:cNvPr id="147" name="Прямоугольник 118">
            <a:extLst>
              <a:ext uri="{FF2B5EF4-FFF2-40B4-BE49-F238E27FC236}">
                <a16:creationId xmlns:a16="http://schemas.microsoft.com/office/drawing/2014/main" xmlns="" id="{00C4942C-0E61-4EDF-874C-63AB746AF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33" y="961568"/>
            <a:ext cx="35849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Повышение вовлеченности СФМ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117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2630" y="1188378"/>
            <a:ext cx="94019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ЯВЛЯЮЩИЕСЯ САМОРЕГУЛИРУЕМЫМИ ОРГАНИЗАЦИЯМИ (СРО)</a:t>
            </a:r>
            <a:endParaRPr lang="ru-RU" altLang="ru-RU" sz="1600" b="1" dirty="0">
              <a:solidFill>
                <a:srgbClr val="005392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93860"/>
            <a:ext cx="12192000" cy="439615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cs typeface="Aharoni" pitchFamily="2" charset="-79"/>
              </a:rPr>
              <a:t>ПАМЯТКА СУБЪЕКТАМ ФИНАНСОВОГО МОНИТОРИНГА (СФМ)</a:t>
            </a:r>
            <a:endParaRPr lang="ru-RU" sz="2400" b="1" dirty="0">
              <a:cs typeface="Aharoni" pitchFamily="2" charset="-79"/>
            </a:endParaRPr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xmlns="" id="{CEF824EB-0F35-4AF2-B7B2-6F26E8422EB7}"/>
              </a:ext>
            </a:extLst>
          </p:cNvPr>
          <p:cNvSpPr/>
          <p:nvPr/>
        </p:nvSpPr>
        <p:spPr>
          <a:xfrm>
            <a:off x="580961" y="0"/>
            <a:ext cx="814086" cy="677745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rightnessContrast bright="-4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04629" y="79159"/>
            <a:ext cx="107349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2400" b="1" dirty="0" smtClean="0">
                <a:solidFill>
                  <a:srgbClr val="005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 по финансовому мониторингу Министерства финансов РК</a:t>
            </a:r>
            <a:endParaRPr lang="ru-RU" altLang="ru-RU" sz="2400" b="1" dirty="0">
              <a:solidFill>
                <a:srgbClr val="0053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48408" y="2379784"/>
            <a:ext cx="398585" cy="398585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Book Antiqua" pitchFamily="18" charset="0"/>
              </a:rPr>
              <a:t>1</a:t>
            </a:r>
            <a:endParaRPr lang="ru-RU" sz="2000" b="1" dirty="0">
              <a:latin typeface="Book Antiqua" pitchFamily="18" charset="0"/>
            </a:endParaRPr>
          </a:p>
        </p:txBody>
      </p:sp>
      <p:pic>
        <p:nvPicPr>
          <p:cNvPr id="1026" name="Picture 2" descr="C:\Users\d.shagataev\Desktop\11\ВЕКТОР\Економіка підприємств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137" y="2040059"/>
            <a:ext cx="1828800" cy="15176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44796" y="1579686"/>
            <a:ext cx="2584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Кто относится к СРО?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1770186"/>
            <a:ext cx="7972425" cy="138499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Bookman Old Style" pitchFamily="18" charset="0"/>
                <a:ea typeface="Batang" pitchFamily="18" charset="-127"/>
              </a:rPr>
              <a:t> Юридические консультанты и другие независимые специалисты по юридическим вопросам</a:t>
            </a:r>
            <a:r>
              <a:rPr lang="ru-RU" sz="1100" i="1" dirty="0" smtClean="0">
                <a:latin typeface="Bookman Old Style" pitchFamily="18" charset="0"/>
                <a:ea typeface="Batang" pitchFamily="18" charset="-127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Bookman Old Style" pitchFamily="18" charset="0"/>
                <a:ea typeface="Batang" pitchFamily="18" charset="-127"/>
              </a:rPr>
              <a:t> Бухгалтерские организации и профессиональные бухгалтера</a:t>
            </a:r>
            <a:r>
              <a:rPr lang="ru-RU" sz="1100" i="1" dirty="0" smtClean="0">
                <a:latin typeface="Bookman Old Style" pitchFamily="18" charset="0"/>
                <a:ea typeface="Batang" pitchFamily="18" charset="-127"/>
              </a:rPr>
              <a:t>;</a:t>
            </a:r>
          </a:p>
          <a:p>
            <a:pPr marL="180975" indent="-180975">
              <a:buFont typeface="Wingdings" pitchFamily="2" charset="2"/>
              <a:buChar char="ü"/>
            </a:pPr>
            <a:r>
              <a:rPr lang="ru-RU" sz="1200" dirty="0" smtClean="0">
                <a:latin typeface="Bookman Old Style" pitchFamily="18" charset="0"/>
                <a:ea typeface="Batang" pitchFamily="18" charset="-127"/>
              </a:rPr>
              <a:t>ИП и ЮЛ, осуществляющие операции с драгоценными металлами и драгоценными камнями, ювелирными изделиями из них;</a:t>
            </a:r>
          </a:p>
          <a:p>
            <a:pPr marL="180975" indent="-180975">
              <a:buFont typeface="Wingdings" pitchFamily="2" charset="2"/>
              <a:buChar char="ü"/>
            </a:pPr>
            <a:r>
              <a:rPr lang="ru-RU" sz="1200" dirty="0" smtClean="0">
                <a:latin typeface="Bookman Old Style" pitchFamily="18" charset="0"/>
                <a:ea typeface="Batang" pitchFamily="18" charset="-127"/>
              </a:rPr>
              <a:t>ИП и ЮЛ, оказывающие посреднические услуги при осуществлении сделок купли-продажи                  недвижимого имущества и осуществляющие лизинговую деятельность в качестве лизингодателя без лицензии.</a:t>
            </a:r>
          </a:p>
        </p:txBody>
      </p:sp>
      <p:sp>
        <p:nvSpPr>
          <p:cNvPr id="10" name="Овал 9"/>
          <p:cNvSpPr/>
          <p:nvPr/>
        </p:nvSpPr>
        <p:spPr>
          <a:xfrm>
            <a:off x="3439258" y="3551359"/>
            <a:ext cx="398585" cy="398585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Book Antiqua" pitchFamily="18" charset="0"/>
              </a:rPr>
              <a:t>2</a:t>
            </a:r>
            <a:endParaRPr lang="ru-RU" sz="2000" b="1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545" y="3837111"/>
            <a:ext cx="2955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Как встать на учет СРО?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9577" y="4324350"/>
            <a:ext cx="3114674" cy="1908215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Bookman Old Style" pitchFamily="18" charset="0"/>
                <a:ea typeface="Batang" pitchFamily="18" charset="-127"/>
              </a:rPr>
              <a:t> СРО </a:t>
            </a:r>
            <a:r>
              <a:rPr lang="ru-RU" sz="1100" i="1" dirty="0" smtClean="0">
                <a:latin typeface="Bookman Old Style" pitchFamily="18" charset="0"/>
                <a:ea typeface="Batang" pitchFamily="18" charset="-127"/>
              </a:rPr>
              <a:t>(за </a:t>
            </a:r>
            <a:r>
              <a:rPr lang="ru-RU" sz="1100" i="1" dirty="0" err="1" smtClean="0">
                <a:latin typeface="Bookman Old Style" pitchFamily="18" charset="0"/>
                <a:ea typeface="Batang" pitchFamily="18" charset="-127"/>
              </a:rPr>
              <a:t>искл</a:t>
            </a:r>
            <a:r>
              <a:rPr lang="ru-RU" sz="1100" i="1" dirty="0" smtClean="0">
                <a:latin typeface="Bookman Old Style" pitchFamily="18" charset="0"/>
                <a:ea typeface="Batang" pitchFamily="18" charset="-127"/>
              </a:rPr>
              <a:t>. бухгалтерских организации и профессиональных бухгалтеров) </a:t>
            </a:r>
            <a:r>
              <a:rPr lang="ru-RU" sz="1200" dirty="0" smtClean="0">
                <a:latin typeface="Bookman Old Style" pitchFamily="18" charset="0"/>
                <a:ea typeface="Batang" pitchFamily="18" charset="-127"/>
              </a:rPr>
              <a:t>необходимо подать «уведомление о начале или прекращении деятельности лица, являющегося СФМ в соответствии с Законом РК О ПОД/ФТ*», на сайте «Электронное лицензирование РК» </a:t>
            </a:r>
            <a:r>
              <a:rPr lang="en-US" sz="1200" dirty="0" smtClean="0">
                <a:latin typeface="Bookman Old Style" pitchFamily="18" charset="0"/>
                <a:ea typeface="Batang" pitchFamily="18" charset="-127"/>
                <a:hlinkClick r:id="rId5"/>
              </a:rPr>
              <a:t>http://elicense.kz/</a:t>
            </a:r>
            <a:r>
              <a:rPr lang="ru-RU" sz="1200" dirty="0" smtClean="0">
                <a:latin typeface="Bookman Old Style" pitchFamily="18" charset="0"/>
                <a:ea typeface="Batang" pitchFamily="18" charset="-127"/>
              </a:rPr>
              <a:t>;</a:t>
            </a:r>
          </a:p>
          <a:p>
            <a:pPr>
              <a:buFont typeface="Wingdings" pitchFamily="2" charset="2"/>
              <a:buChar char="ü"/>
            </a:pPr>
            <a:endParaRPr lang="ru-RU" sz="1100" i="1" dirty="0" smtClean="0">
              <a:latin typeface="Bookman Old Style" pitchFamily="18" charset="0"/>
              <a:ea typeface="Batang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07421" y="3446586"/>
            <a:ext cx="2831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Как создать личный кабинет субъекта?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9535258" y="3598984"/>
            <a:ext cx="398585" cy="39858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Book Antiqua" pitchFamily="18" charset="0"/>
              </a:rPr>
              <a:t>3</a:t>
            </a:r>
            <a:endParaRPr lang="ru-RU" sz="2000" b="1" dirty="0">
              <a:latin typeface="Book Antiqua" pitchFamily="18" charset="0"/>
            </a:endParaRPr>
          </a:p>
        </p:txBody>
      </p:sp>
      <p:pic>
        <p:nvPicPr>
          <p:cNvPr id="1028" name="Picture 4" descr="C:\Users\d.shagataev\Desktop\11\ВЕКТОР\25667128f1d819ccf6af15f3dd7d0a2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82017" y="3886200"/>
            <a:ext cx="2580323" cy="21336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248400" y="4238626"/>
            <a:ext cx="3124200" cy="1938992"/>
          </a:xfrm>
          <a:prstGeom prst="rect">
            <a:avLst/>
          </a:prstGeom>
          <a:noFill/>
          <a:ln w="19050">
            <a:solidFill>
              <a:srgbClr val="7030A0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Bookman Old Style" pitchFamily="18" charset="0"/>
                <a:ea typeface="Batang" pitchFamily="18" charset="-127"/>
              </a:rPr>
              <a:t> До направления операций подлежащих финансовому мониторингу, СРО необходимо пройти регистрацию в системе </a:t>
            </a:r>
            <a:r>
              <a:rPr lang="en-US" sz="1200" dirty="0" smtClean="0">
                <a:latin typeface="Bookman Old Style" pitchFamily="18" charset="0"/>
                <a:ea typeface="Batang" pitchFamily="18" charset="-127"/>
              </a:rPr>
              <a:t>WEB </a:t>
            </a:r>
            <a:r>
              <a:rPr lang="ru-RU" sz="1200" dirty="0" smtClean="0">
                <a:latin typeface="Bookman Old Style" pitchFamily="18" charset="0"/>
                <a:ea typeface="Batang" pitchFamily="18" charset="-127"/>
              </a:rPr>
              <a:t>СФМ </a:t>
            </a:r>
            <a:r>
              <a:rPr lang="ru-RU" sz="1000" i="1" dirty="0" smtClean="0">
                <a:latin typeface="Bookman Old Style" pitchFamily="18" charset="0"/>
                <a:ea typeface="Batang" pitchFamily="18" charset="-127"/>
              </a:rPr>
              <a:t>(</a:t>
            </a:r>
            <a:r>
              <a:rPr lang="ru-RU" sz="1100" i="1" dirty="0" smtClean="0">
                <a:latin typeface="Bookman Old Style" pitchFamily="18" charset="0"/>
                <a:ea typeface="Batang" pitchFamily="18" charset="-127"/>
              </a:rPr>
              <a:t>кабинет субъекта),н</a:t>
            </a:r>
            <a:r>
              <a:rPr lang="ru-RU" sz="1200" dirty="0" smtClean="0">
                <a:latin typeface="Bookman Old Style" pitchFamily="18" charset="0"/>
                <a:ea typeface="Batang" pitchFamily="18" charset="-127"/>
              </a:rPr>
              <a:t>а сайте Комитета по финансовому мониторингу </a:t>
            </a:r>
            <a:r>
              <a:rPr lang="en-US" sz="1200" dirty="0" smtClean="0">
                <a:latin typeface="Bookman Old Style" pitchFamily="18" charset="0"/>
                <a:ea typeface="Batang" pitchFamily="18" charset="-127"/>
                <a:hlinkClick r:id="rId5"/>
              </a:rPr>
              <a:t>https://kfm.gov.kz</a:t>
            </a:r>
            <a:r>
              <a:rPr lang="ru-RU" sz="1200" dirty="0" smtClean="0">
                <a:latin typeface="Bookman Old Style" pitchFamily="18" charset="0"/>
                <a:ea typeface="Batang" pitchFamily="18" charset="-127"/>
              </a:rPr>
              <a:t>, во вкладке «В помощь СФМ», далее «СДФО». В открывшемся окне пройти по ссылке </a:t>
            </a:r>
            <a:r>
              <a:rPr lang="en-US" sz="1200" dirty="0" smtClean="0">
                <a:latin typeface="Bookman Old Style" pitchFamily="18" charset="0"/>
                <a:ea typeface="Batang" pitchFamily="18" charset="-127"/>
              </a:rPr>
              <a:t>WEB </a:t>
            </a:r>
            <a:r>
              <a:rPr lang="ru-RU" sz="1200" dirty="0" smtClean="0">
                <a:latin typeface="Bookman Old Style" pitchFamily="18" charset="0"/>
                <a:ea typeface="Batang" pitchFamily="18" charset="-127"/>
              </a:rPr>
              <a:t>СФМ.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5275" y="6342186"/>
            <a:ext cx="115347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i="1" dirty="0" smtClean="0">
                <a:latin typeface="Bookman Old Style" pitchFamily="18" charset="0"/>
              </a:rPr>
              <a:t>*Закон РКО ПОД/ФТ  РК – Закон Республики Казахстан «О противодействии легализации (отмыванию) доходов, полученных преступным путем, и финансированию терроризма»</a:t>
            </a:r>
          </a:p>
        </p:txBody>
      </p:sp>
      <p:pic>
        <p:nvPicPr>
          <p:cNvPr id="1029" name="Picture 5" descr="C:\Users\d.shagataev\Desktop\11\ВЕКТОР\1519216637_registraciya-ip-v-nalogovo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33825" y="3876216"/>
            <a:ext cx="1913450" cy="1829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0779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1">
            <a:extLst>
              <a:ext uri="{FF2B5EF4-FFF2-40B4-BE49-F238E27FC236}">
                <a16:creationId xmlns:a16="http://schemas.microsoft.com/office/drawing/2014/main" xmlns="" id="{CEF824EB-0F35-4AF2-B7B2-6F26E8422EB7}"/>
              </a:ext>
            </a:extLst>
          </p:cNvPr>
          <p:cNvSpPr/>
          <p:nvPr/>
        </p:nvSpPr>
        <p:spPr>
          <a:xfrm>
            <a:off x="4869932" y="921664"/>
            <a:ext cx="1821153" cy="1357085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rightnessContrast bright="-4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61835" y="2258821"/>
            <a:ext cx="80643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2400" b="1" dirty="0" smtClean="0">
                <a:solidFill>
                  <a:srgbClr val="005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ПФР </a:t>
            </a:r>
          </a:p>
          <a:p>
            <a:pPr algn="ctr">
              <a:defRPr/>
            </a:pPr>
            <a:r>
              <a:rPr lang="ru-RU" altLang="ru-RU" sz="2400" b="1" dirty="0" smtClean="0">
                <a:solidFill>
                  <a:srgbClr val="005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 по финансовому мониторингу Министерства финансов Республики Казахстан</a:t>
            </a:r>
            <a:endParaRPr lang="ru-RU" altLang="ru-RU" sz="2400" b="1" dirty="0">
              <a:solidFill>
                <a:srgbClr val="0053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555999"/>
            <a:ext cx="12192000" cy="166914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ВЫ ЯВЛЯЕТЕСЬ САМОРЕГУЛИРУЕМОЙ ОРГАНИЗАЦИЕЙ ,</a:t>
            </a:r>
          </a:p>
          <a:p>
            <a:pPr algn="ctr"/>
            <a:r>
              <a:rPr lang="ru-RU" altLang="ru-RU" sz="1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ВАМ НЕОБХОДИМО ПОДАТЬ УВЕДОМЛЕНИЕ НА САЙТЕ ЭЛЕКТРОННОГО ЛИЦЕНЗИРОВАНИЯ </a:t>
            </a:r>
            <a:r>
              <a:rPr lang="en-US" altLang="ru-RU" sz="1700" b="1" u="sng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elicense.kz</a:t>
            </a:r>
            <a:endParaRPr lang="ru-RU" altLang="ru-RU" sz="1700" b="1" u="sng" dirty="0" smtClean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7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1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СОЗДАНИЯ КАБИНЕТА СУБЪЕКТА ФИНАНСОВОГО МОНИТОРИНГА,</a:t>
            </a:r>
          </a:p>
          <a:p>
            <a:pPr algn="ctr"/>
            <a:r>
              <a:rPr lang="ru-RU" altLang="ru-RU" sz="1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ПРОЙТИ РЕГИСТРАЦИЮ НА САЙТЕ КОМИТЕТА </a:t>
            </a:r>
            <a:r>
              <a:rPr lang="en-US" altLang="ru-RU" sz="1700" b="1" u="sng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kfm.gov.kz</a:t>
            </a:r>
            <a:endParaRPr lang="ru-RU" altLang="ru-RU" sz="1700" b="1" u="sng" dirty="0" smtClean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6854" y="5602511"/>
            <a:ext cx="29173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5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2287" y="5363030"/>
            <a:ext cx="29173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ru-RU" sz="3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CALL-</a:t>
            </a:r>
            <a:r>
              <a:rPr lang="ru-RU" altLang="ru-RU" sz="3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78059" y="5428345"/>
            <a:ext cx="41075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Звонок бесплатный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12192000" cy="8273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xmlns="" id="{CEF824EB-0F35-4AF2-B7B2-6F26E8422EB7}"/>
              </a:ext>
            </a:extLst>
          </p:cNvPr>
          <p:cNvSpPr/>
          <p:nvPr/>
        </p:nvSpPr>
        <p:spPr>
          <a:xfrm>
            <a:off x="522904" y="101598"/>
            <a:ext cx="814086" cy="677745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rightnessContrast bright="-4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84458" y="195294"/>
            <a:ext cx="107349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2400" b="1" dirty="0" smtClean="0">
                <a:solidFill>
                  <a:srgbClr val="005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 по финансовому мониторингу Министерства финансов РК</a:t>
            </a:r>
            <a:endParaRPr lang="ru-RU" altLang="ru-RU" sz="2400" b="1" dirty="0">
              <a:solidFill>
                <a:srgbClr val="0053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5438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Параллелограмм 86">
            <a:extLst>
              <a:ext uri="{FF2B5EF4-FFF2-40B4-BE49-F238E27FC236}">
                <a16:creationId xmlns:a16="http://schemas.microsoft.com/office/drawing/2014/main" xmlns="" id="{489487A2-A44A-4F6E-B7AB-486D9F5443A5}"/>
              </a:ext>
            </a:extLst>
          </p:cNvPr>
          <p:cNvSpPr/>
          <p:nvPr/>
        </p:nvSpPr>
        <p:spPr>
          <a:xfrm flipH="1">
            <a:off x="8706798" y="0"/>
            <a:ext cx="2700338" cy="923925"/>
          </a:xfrm>
          <a:prstGeom prst="parallelogram">
            <a:avLst>
              <a:gd name="adj" fmla="val 29281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35" name="Прямоугольник 34"/>
          <p:cNvSpPr/>
          <p:nvPr/>
        </p:nvSpPr>
        <p:spPr>
          <a:xfrm>
            <a:off x="174171" y="630133"/>
            <a:ext cx="11814629" cy="6073415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0754" y="659373"/>
            <a:ext cx="11336361" cy="1186214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62732" y="630133"/>
            <a:ext cx="10816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Портал электронного взаимодействия Комитета с СФМ</a:t>
            </a:r>
            <a:endParaRPr lang="ru-RU" sz="2500" dirty="0">
              <a:solidFill>
                <a:schemeClr val="accent1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8609" y="1149988"/>
            <a:ext cx="1540865" cy="5839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НПА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39906" y="1159513"/>
            <a:ext cx="2131196" cy="5839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Обучение СФМ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7728" y="1149353"/>
            <a:ext cx="2181224" cy="5839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Дистанционный мониторинг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90200" y="1160148"/>
            <a:ext cx="2371332" cy="5839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Взаимодействие с СФМ и ГО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402135" y="1160783"/>
            <a:ext cx="1750982" cy="5839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accent5">
                    <a:lumMod val="50000"/>
                  </a:schemeClr>
                </a:solidFill>
              </a:rPr>
              <a:t>Колл-центр</a:t>
            </a:r>
            <a:endParaRPr 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1" name="Picture 3" descr="C:\Users\d.shagataev\Desktop\11\ВЕКТОР\polezno-slides.png"/>
          <p:cNvPicPr>
            <a:picLocks noChangeAspect="1" noChangeArrowheads="1"/>
          </p:cNvPicPr>
          <p:nvPr/>
        </p:nvPicPr>
        <p:blipFill rotWithShape="1">
          <a:blip r:embed="rId2" cstate="print"/>
          <a:srcRect t="23649"/>
          <a:stretch/>
        </p:blipFill>
        <p:spPr bwMode="auto">
          <a:xfrm>
            <a:off x="3847182" y="1936944"/>
            <a:ext cx="4152027" cy="2616496"/>
          </a:xfrm>
          <a:prstGeom prst="rect">
            <a:avLst/>
          </a:prstGeom>
          <a:noFill/>
        </p:spPr>
      </p:pic>
      <p:sp>
        <p:nvSpPr>
          <p:cNvPr id="17" name="Прямоугольник 118">
            <a:extLst>
              <a:ext uri="{FF2B5EF4-FFF2-40B4-BE49-F238E27FC236}">
                <a16:creationId xmlns:a16="http://schemas.microsoft.com/office/drawing/2014/main" xmlns="" id="{00C4942C-0E61-4EDF-874C-63AB746AF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296" y="3881431"/>
            <a:ext cx="37658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Гид по Порталу предназначенный ознакомить СФМ с сайтом Комитета</a:t>
            </a:r>
            <a:endParaRPr lang="ru-RU" alt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Прямоугольник: усеченные противолежащие углы 160">
            <a:extLst>
              <a:ext uri="{FF2B5EF4-FFF2-40B4-BE49-F238E27FC236}">
                <a16:creationId xmlns:a16="http://schemas.microsoft.com/office/drawing/2014/main" xmlns="" id="{829E57BD-749B-41E0-94E6-769CA89AD46E}"/>
              </a:ext>
            </a:extLst>
          </p:cNvPr>
          <p:cNvSpPr/>
          <p:nvPr/>
        </p:nvSpPr>
        <p:spPr>
          <a:xfrm>
            <a:off x="8519887" y="2060829"/>
            <a:ext cx="2853975" cy="509468"/>
          </a:xfrm>
          <a:prstGeom prst="snip2DiagRect">
            <a:avLst>
              <a:gd name="adj1" fmla="val 0"/>
              <a:gd name="adj2" fmla="val 16667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k-KZ" b="1" dirty="0" smtClean="0">
                <a:solidFill>
                  <a:schemeClr val="bg1"/>
                </a:solidFill>
                <a:cs typeface="Aparajita" pitchFamily="34" charset="0"/>
              </a:rPr>
              <a:t>Кураторы для СФМ</a:t>
            </a:r>
            <a:endParaRPr lang="ru-RU" b="1" dirty="0">
              <a:solidFill>
                <a:schemeClr val="bg1"/>
              </a:solidFill>
              <a:cs typeface="Aparajita" pitchFamily="34" charset="0"/>
            </a:endParaRPr>
          </a:p>
        </p:txBody>
      </p:sp>
      <p:sp>
        <p:nvSpPr>
          <p:cNvPr id="21" name="Прямоугольник: усеченные противолежащие углы 160">
            <a:extLst>
              <a:ext uri="{FF2B5EF4-FFF2-40B4-BE49-F238E27FC236}">
                <a16:creationId xmlns:a16="http://schemas.microsoft.com/office/drawing/2014/main" xmlns="" id="{829E57BD-749B-41E0-94E6-769CA89AD46E}"/>
              </a:ext>
            </a:extLst>
          </p:cNvPr>
          <p:cNvSpPr/>
          <p:nvPr/>
        </p:nvSpPr>
        <p:spPr>
          <a:xfrm>
            <a:off x="8519887" y="2718112"/>
            <a:ext cx="2853976" cy="2613883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b="1" dirty="0">
              <a:solidFill>
                <a:schemeClr val="bg1"/>
              </a:solidFill>
              <a:cs typeface="Aparajita" pitchFamily="34" charset="0"/>
            </a:endParaRPr>
          </a:p>
        </p:txBody>
      </p:sp>
      <p:pic>
        <p:nvPicPr>
          <p:cNvPr id="2054" name="Picture 6" descr="C:\Users\d.shagataev\Desktop\11\ВЕКТОР\вв\7f491a3a0ead2ce6264a51a85901ec437f0dc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16291" y="2812103"/>
            <a:ext cx="889038" cy="1137938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9202151" y="4005158"/>
            <a:ext cx="20918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Bookman Old Style" pitchFamily="18" charset="0"/>
              </a:rPr>
              <a:t>Иванов И.И.</a:t>
            </a:r>
          </a:p>
          <a:p>
            <a:r>
              <a:rPr lang="ru-RU" sz="1600" dirty="0" smtClean="0">
                <a:latin typeface="Bookman Old Style" pitchFamily="18" charset="0"/>
              </a:rPr>
              <a:t>Главный эксперт</a:t>
            </a:r>
          </a:p>
          <a:p>
            <a:r>
              <a:rPr lang="ru-RU" sz="1600" dirty="0" smtClean="0">
                <a:latin typeface="Bookman Old Style" pitchFamily="18" charset="0"/>
              </a:rPr>
              <a:t>Управления </a:t>
            </a:r>
            <a:r>
              <a:rPr lang="en-US" sz="1600" dirty="0" smtClean="0">
                <a:latin typeface="Bookman Old Style" pitchFamily="18" charset="0"/>
              </a:rPr>
              <a:t>F1</a:t>
            </a:r>
            <a:endParaRPr lang="ru-RU" sz="1600" dirty="0" smtClean="0">
              <a:latin typeface="Bookman Old Style" pitchFamily="18" charset="0"/>
            </a:endParaRPr>
          </a:p>
          <a:p>
            <a:r>
              <a:rPr lang="ru-RU" sz="1600" dirty="0" smtClean="0">
                <a:latin typeface="Bookman Old Style" pitchFamily="18" charset="0"/>
              </a:rPr>
              <a:t>Тел. 87-07-77-77</a:t>
            </a:r>
            <a:endParaRPr lang="ru-RU" sz="1600" dirty="0">
              <a:latin typeface="Bookman Old Style" pitchFamily="18" charset="0"/>
            </a:endParaRPr>
          </a:p>
        </p:txBody>
      </p:sp>
      <p:pic>
        <p:nvPicPr>
          <p:cNvPr id="2060" name="Picture 12" descr="C:\Users\d.shagataev\Desktop\11\ВЕКТОР\md_5a57b98fa0f4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353" y="2229968"/>
            <a:ext cx="2080499" cy="2030448"/>
          </a:xfrm>
          <a:prstGeom prst="rect">
            <a:avLst/>
          </a:prstGeom>
          <a:noFill/>
        </p:spPr>
      </p:pic>
      <p:sp>
        <p:nvSpPr>
          <p:cNvPr id="41" name="Прямоугольник: усеченные противолежащие углы 160">
            <a:extLst>
              <a:ext uri="{FF2B5EF4-FFF2-40B4-BE49-F238E27FC236}">
                <a16:creationId xmlns:a16="http://schemas.microsoft.com/office/drawing/2014/main" xmlns="" id="{829E57BD-749B-41E0-94E6-769CA89AD46E}"/>
              </a:ext>
            </a:extLst>
          </p:cNvPr>
          <p:cNvSpPr/>
          <p:nvPr/>
        </p:nvSpPr>
        <p:spPr>
          <a:xfrm>
            <a:off x="506891" y="1936944"/>
            <a:ext cx="2311297" cy="465356"/>
          </a:xfrm>
          <a:prstGeom prst="snip2DiagRect">
            <a:avLst>
              <a:gd name="adj1" fmla="val 0"/>
              <a:gd name="adj2" fmla="val 16667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k-KZ" b="1" dirty="0" smtClean="0">
                <a:solidFill>
                  <a:schemeClr val="bg1"/>
                </a:solidFill>
                <a:cs typeface="Aparajita" pitchFamily="34" charset="0"/>
              </a:rPr>
              <a:t>Аналитические сводки</a:t>
            </a:r>
            <a:endParaRPr lang="ru-RU" b="1" dirty="0">
              <a:solidFill>
                <a:schemeClr val="bg1"/>
              </a:solidFill>
              <a:cs typeface="Aparajit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7828" y="3950041"/>
            <a:ext cx="2005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Рейтинг БВУ</a:t>
            </a:r>
          </a:p>
        </p:txBody>
      </p:sp>
      <p:pic>
        <p:nvPicPr>
          <p:cNvPr id="2062" name="Picture 14" descr="C:\Users\d.shagataev\Desktop\11\ВЕКТОР\SIAT-SCIE_result.png"/>
          <p:cNvPicPr>
            <a:picLocks noChangeAspect="1" noChangeArrowheads="1"/>
          </p:cNvPicPr>
          <p:nvPr/>
        </p:nvPicPr>
        <p:blipFill>
          <a:blip r:embed="rId5" cstate="print"/>
          <a:srcRect b="16667"/>
          <a:stretch>
            <a:fillRect/>
          </a:stretch>
        </p:blipFill>
        <p:spPr bwMode="auto">
          <a:xfrm>
            <a:off x="9928245" y="2743983"/>
            <a:ext cx="1548869" cy="1259673"/>
          </a:xfrm>
          <a:prstGeom prst="rect">
            <a:avLst/>
          </a:prstGeom>
          <a:noFill/>
        </p:spPr>
      </p:pic>
      <p:grpSp>
        <p:nvGrpSpPr>
          <p:cNvPr id="58" name="Google Shape;3518;p38"/>
          <p:cNvGrpSpPr/>
          <p:nvPr/>
        </p:nvGrpSpPr>
        <p:grpSpPr>
          <a:xfrm>
            <a:off x="9909998" y="5466222"/>
            <a:ext cx="978047" cy="1006443"/>
            <a:chOff x="3192914" y="1357120"/>
            <a:chExt cx="1798409" cy="2806822"/>
          </a:xfrm>
        </p:grpSpPr>
        <p:sp>
          <p:nvSpPr>
            <p:cNvPr id="59" name="Google Shape;3519;p38"/>
            <p:cNvSpPr/>
            <p:nvPr/>
          </p:nvSpPr>
          <p:spPr>
            <a:xfrm>
              <a:off x="3961606" y="3558431"/>
              <a:ext cx="1029717" cy="605511"/>
            </a:xfrm>
            <a:custGeom>
              <a:avLst/>
              <a:gdLst/>
              <a:ahLst/>
              <a:cxnLst/>
              <a:rect l="l" t="t" r="r" b="b"/>
              <a:pathLst>
                <a:path w="1029717" h="605511" extrusionOk="0">
                  <a:moveTo>
                    <a:pt x="850397" y="593403"/>
                  </a:moveTo>
                  <a:lnTo>
                    <a:pt x="15367" y="111819"/>
                  </a:lnTo>
                  <a:cubicBezTo>
                    <a:pt x="618" y="103218"/>
                    <a:pt x="-4384" y="84273"/>
                    <a:pt x="4193" y="69490"/>
                  </a:cubicBezTo>
                  <a:cubicBezTo>
                    <a:pt x="7132" y="64442"/>
                    <a:pt x="11430" y="60327"/>
                    <a:pt x="16603" y="57622"/>
                  </a:cubicBezTo>
                  <a:lnTo>
                    <a:pt x="121683" y="3425"/>
                  </a:lnTo>
                  <a:cubicBezTo>
                    <a:pt x="130993" y="-1366"/>
                    <a:pt x="142081" y="-1118"/>
                    <a:pt x="151163" y="4092"/>
                  </a:cubicBezTo>
                  <a:lnTo>
                    <a:pt x="1014246" y="501868"/>
                  </a:lnTo>
                  <a:cubicBezTo>
                    <a:pt x="1029005" y="510355"/>
                    <a:pt x="1034092" y="529214"/>
                    <a:pt x="1025619" y="543997"/>
                  </a:cubicBezTo>
                  <a:cubicBezTo>
                    <a:pt x="1022662" y="549150"/>
                    <a:pt x="1018287" y="553341"/>
                    <a:pt x="1013010" y="556065"/>
                  </a:cubicBezTo>
                  <a:lnTo>
                    <a:pt x="936934" y="595404"/>
                  </a:lnTo>
                  <a:cubicBezTo>
                    <a:pt x="909632" y="609558"/>
                    <a:pt x="877014" y="608805"/>
                    <a:pt x="850397" y="593403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3520;p38"/>
            <p:cNvSpPr/>
            <p:nvPr/>
          </p:nvSpPr>
          <p:spPr>
            <a:xfrm>
              <a:off x="4042969" y="1357120"/>
              <a:ext cx="929840" cy="2717164"/>
            </a:xfrm>
            <a:custGeom>
              <a:avLst/>
              <a:gdLst/>
              <a:ahLst/>
              <a:cxnLst/>
              <a:rect l="l" t="t" r="r" b="b"/>
              <a:pathLst>
                <a:path w="929840" h="2717164" extrusionOk="0">
                  <a:moveTo>
                    <a:pt x="820195" y="2704036"/>
                  </a:moveTo>
                  <a:lnTo>
                    <a:pt x="108694" y="2292556"/>
                  </a:lnTo>
                  <a:cubicBezTo>
                    <a:pt x="48403" y="2257695"/>
                    <a:pt x="0" y="2164254"/>
                    <a:pt x="0" y="2083768"/>
                  </a:cubicBezTo>
                  <a:lnTo>
                    <a:pt x="0" y="95710"/>
                  </a:lnTo>
                  <a:cubicBezTo>
                    <a:pt x="0" y="15224"/>
                    <a:pt x="48879" y="-21733"/>
                    <a:pt x="109169" y="13128"/>
                  </a:cubicBezTo>
                  <a:lnTo>
                    <a:pt x="820671" y="424608"/>
                  </a:lnTo>
                  <a:cubicBezTo>
                    <a:pt x="880961" y="459470"/>
                    <a:pt x="929840" y="552910"/>
                    <a:pt x="929840" y="633396"/>
                  </a:cubicBezTo>
                  <a:lnTo>
                    <a:pt x="929840" y="2621454"/>
                  </a:lnTo>
                  <a:cubicBezTo>
                    <a:pt x="929365" y="2701941"/>
                    <a:pt x="880486" y="2738897"/>
                    <a:pt x="820195" y="2704036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3521;p38"/>
            <p:cNvSpPr/>
            <p:nvPr/>
          </p:nvSpPr>
          <p:spPr>
            <a:xfrm>
              <a:off x="4875432" y="3975622"/>
              <a:ext cx="56391" cy="121443"/>
            </a:xfrm>
            <a:custGeom>
              <a:avLst/>
              <a:gdLst/>
              <a:ahLst/>
              <a:cxnLst/>
              <a:rect l="l" t="t" r="r" b="b"/>
              <a:pathLst>
                <a:path w="56391" h="121443" extrusionOk="0">
                  <a:moveTo>
                    <a:pt x="0" y="121444"/>
                  </a:moveTo>
                  <a:lnTo>
                    <a:pt x="56391" y="92869"/>
                  </a:lnTo>
                  <a:lnTo>
                    <a:pt x="2282" y="0"/>
                  </a:lnTo>
                  <a:lnTo>
                    <a:pt x="0" y="12144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3522;p38"/>
            <p:cNvSpPr/>
            <p:nvPr/>
          </p:nvSpPr>
          <p:spPr>
            <a:xfrm>
              <a:off x="4031462" y="1362819"/>
              <a:ext cx="51922" cy="76581"/>
            </a:xfrm>
            <a:custGeom>
              <a:avLst/>
              <a:gdLst/>
              <a:ahLst/>
              <a:cxnLst/>
              <a:rect l="l" t="t" r="r" b="b"/>
              <a:pathLst>
                <a:path w="51922" h="76581" extrusionOk="0">
                  <a:moveTo>
                    <a:pt x="0" y="27242"/>
                  </a:moveTo>
                  <a:lnTo>
                    <a:pt x="51922" y="0"/>
                  </a:lnTo>
                  <a:lnTo>
                    <a:pt x="41461" y="76581"/>
                  </a:lnTo>
                  <a:lnTo>
                    <a:pt x="0" y="2724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3523;p38"/>
            <p:cNvSpPr/>
            <p:nvPr/>
          </p:nvSpPr>
          <p:spPr>
            <a:xfrm>
              <a:off x="3997133" y="1379805"/>
              <a:ext cx="929842" cy="2717228"/>
            </a:xfrm>
            <a:custGeom>
              <a:avLst/>
              <a:gdLst/>
              <a:ahLst/>
              <a:cxnLst/>
              <a:rect l="l" t="t" r="r" b="b"/>
              <a:pathLst>
                <a:path w="929842" h="2717228" extrusionOk="0">
                  <a:moveTo>
                    <a:pt x="820671" y="2704116"/>
                  </a:moveTo>
                  <a:lnTo>
                    <a:pt x="109169" y="2292636"/>
                  </a:lnTo>
                  <a:cubicBezTo>
                    <a:pt x="48879" y="2257774"/>
                    <a:pt x="0" y="2164239"/>
                    <a:pt x="0" y="2083752"/>
                  </a:cubicBezTo>
                  <a:lnTo>
                    <a:pt x="0" y="95790"/>
                  </a:lnTo>
                  <a:cubicBezTo>
                    <a:pt x="0" y="15303"/>
                    <a:pt x="48879" y="-21749"/>
                    <a:pt x="109169" y="13113"/>
                  </a:cubicBezTo>
                  <a:lnTo>
                    <a:pt x="820671" y="424593"/>
                  </a:lnTo>
                  <a:cubicBezTo>
                    <a:pt x="880961" y="459454"/>
                    <a:pt x="929840" y="552990"/>
                    <a:pt x="929840" y="633476"/>
                  </a:cubicBezTo>
                  <a:lnTo>
                    <a:pt x="929840" y="2621439"/>
                  </a:lnTo>
                  <a:cubicBezTo>
                    <a:pt x="930221" y="2701925"/>
                    <a:pt x="880961" y="2738977"/>
                    <a:pt x="820671" y="2704116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3524;p38"/>
            <p:cNvSpPr/>
            <p:nvPr/>
          </p:nvSpPr>
          <p:spPr>
            <a:xfrm>
              <a:off x="3989621" y="1384880"/>
              <a:ext cx="929745" cy="2717215"/>
            </a:xfrm>
            <a:custGeom>
              <a:avLst/>
              <a:gdLst/>
              <a:ahLst/>
              <a:cxnLst/>
              <a:rect l="l" t="t" r="r" b="b"/>
              <a:pathLst>
                <a:path w="929745" h="2717215" extrusionOk="0">
                  <a:moveTo>
                    <a:pt x="929745" y="633449"/>
                  </a:moveTo>
                  <a:lnTo>
                    <a:pt x="929745" y="2621412"/>
                  </a:lnTo>
                  <a:cubicBezTo>
                    <a:pt x="929745" y="2701994"/>
                    <a:pt x="880961" y="2738951"/>
                    <a:pt x="820671" y="2704089"/>
                  </a:cubicBezTo>
                  <a:lnTo>
                    <a:pt x="541567" y="2542736"/>
                  </a:lnTo>
                  <a:lnTo>
                    <a:pt x="454840" y="2492539"/>
                  </a:lnTo>
                  <a:lnTo>
                    <a:pt x="109074" y="2292514"/>
                  </a:lnTo>
                  <a:cubicBezTo>
                    <a:pt x="48784" y="2257653"/>
                    <a:pt x="0" y="2164212"/>
                    <a:pt x="0" y="2083631"/>
                  </a:cubicBezTo>
                  <a:lnTo>
                    <a:pt x="0" y="95763"/>
                  </a:lnTo>
                  <a:cubicBezTo>
                    <a:pt x="0" y="15182"/>
                    <a:pt x="48784" y="-21680"/>
                    <a:pt x="109074" y="13086"/>
                  </a:cubicBezTo>
                  <a:lnTo>
                    <a:pt x="820671" y="424566"/>
                  </a:lnTo>
                  <a:cubicBezTo>
                    <a:pt x="880676" y="459428"/>
                    <a:pt x="929745" y="552868"/>
                    <a:pt x="929745" y="6334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3525;p38"/>
            <p:cNvSpPr/>
            <p:nvPr/>
          </p:nvSpPr>
          <p:spPr>
            <a:xfrm>
              <a:off x="4041162" y="1465160"/>
              <a:ext cx="826947" cy="2523815"/>
            </a:xfrm>
            <a:custGeom>
              <a:avLst/>
              <a:gdLst/>
              <a:ahLst/>
              <a:cxnLst/>
              <a:rect l="l" t="t" r="r" b="b"/>
              <a:pathLst>
                <a:path w="826947" h="2523815" extrusionOk="0">
                  <a:moveTo>
                    <a:pt x="826947" y="532977"/>
                  </a:moveTo>
                  <a:lnTo>
                    <a:pt x="826947" y="2469219"/>
                  </a:lnTo>
                  <a:cubicBezTo>
                    <a:pt x="826947" y="2517987"/>
                    <a:pt x="792808" y="2537799"/>
                    <a:pt x="750871" y="2513319"/>
                  </a:cubicBezTo>
                  <a:lnTo>
                    <a:pt x="528444" y="2384732"/>
                  </a:lnTo>
                  <a:lnTo>
                    <a:pt x="508759" y="2373397"/>
                  </a:lnTo>
                  <a:lnTo>
                    <a:pt x="502197" y="2369492"/>
                  </a:lnTo>
                  <a:lnTo>
                    <a:pt x="453889" y="2341965"/>
                  </a:lnTo>
                  <a:lnTo>
                    <a:pt x="314670" y="2261669"/>
                  </a:lnTo>
                  <a:lnTo>
                    <a:pt x="314670" y="2261669"/>
                  </a:lnTo>
                  <a:lnTo>
                    <a:pt x="256947" y="2228332"/>
                  </a:lnTo>
                  <a:lnTo>
                    <a:pt x="233744" y="2214901"/>
                  </a:lnTo>
                  <a:lnTo>
                    <a:pt x="76076" y="2123747"/>
                  </a:lnTo>
                  <a:cubicBezTo>
                    <a:pt x="33949" y="2099363"/>
                    <a:pt x="0" y="2040022"/>
                    <a:pt x="0" y="1991159"/>
                  </a:cubicBezTo>
                  <a:lnTo>
                    <a:pt x="0" y="54631"/>
                  </a:lnTo>
                  <a:cubicBezTo>
                    <a:pt x="0" y="5863"/>
                    <a:pt x="34139" y="-13949"/>
                    <a:pt x="76076" y="10435"/>
                  </a:cubicBezTo>
                  <a:lnTo>
                    <a:pt x="353659" y="171122"/>
                  </a:lnTo>
                  <a:lnTo>
                    <a:pt x="353659" y="171884"/>
                  </a:lnTo>
                  <a:cubicBezTo>
                    <a:pt x="355979" y="213822"/>
                    <a:pt x="378127" y="252141"/>
                    <a:pt x="413283" y="275040"/>
                  </a:cubicBezTo>
                  <a:cubicBezTo>
                    <a:pt x="446186" y="294090"/>
                    <a:pt x="472813" y="278564"/>
                    <a:pt x="472813" y="240654"/>
                  </a:cubicBezTo>
                  <a:cubicBezTo>
                    <a:pt x="472813" y="240654"/>
                    <a:pt x="472813" y="240083"/>
                    <a:pt x="472813" y="239797"/>
                  </a:cubicBezTo>
                  <a:lnTo>
                    <a:pt x="750681" y="400484"/>
                  </a:lnTo>
                  <a:cubicBezTo>
                    <a:pt x="792808" y="424868"/>
                    <a:pt x="826947" y="484590"/>
                    <a:pt x="826947" y="5329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3526;p38"/>
            <p:cNvSpPr/>
            <p:nvPr/>
          </p:nvSpPr>
          <p:spPr>
            <a:xfrm rot="-1790023">
              <a:off x="4443891" y="1666407"/>
              <a:ext cx="37024" cy="64039"/>
            </a:xfrm>
            <a:custGeom>
              <a:avLst/>
              <a:gdLst/>
              <a:ahLst/>
              <a:cxnLst/>
              <a:rect l="l" t="t" r="r" b="b"/>
              <a:pathLst>
                <a:path w="37023" h="64037" extrusionOk="0">
                  <a:moveTo>
                    <a:pt x="37025" y="32019"/>
                  </a:moveTo>
                  <a:cubicBezTo>
                    <a:pt x="37025" y="49703"/>
                    <a:pt x="28737" y="64038"/>
                    <a:pt x="18513" y="64038"/>
                  </a:cubicBezTo>
                  <a:cubicBezTo>
                    <a:pt x="8289" y="64038"/>
                    <a:pt x="1" y="49703"/>
                    <a:pt x="1" y="32019"/>
                  </a:cubicBezTo>
                  <a:cubicBezTo>
                    <a:pt x="1" y="14336"/>
                    <a:pt x="8289" y="1"/>
                    <a:pt x="18513" y="1"/>
                  </a:cubicBezTo>
                  <a:cubicBezTo>
                    <a:pt x="28737" y="1"/>
                    <a:pt x="37025" y="14336"/>
                    <a:pt x="37025" y="3201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3527;p38"/>
            <p:cNvSpPr/>
            <p:nvPr/>
          </p:nvSpPr>
          <p:spPr>
            <a:xfrm>
              <a:off x="4445031" y="1680263"/>
              <a:ext cx="19019" cy="24476"/>
            </a:xfrm>
            <a:custGeom>
              <a:avLst/>
              <a:gdLst/>
              <a:ahLst/>
              <a:cxnLst/>
              <a:rect l="l" t="t" r="r" b="b"/>
              <a:pathLst>
                <a:path w="19019" h="24476" extrusionOk="0">
                  <a:moveTo>
                    <a:pt x="9510" y="23170"/>
                  </a:moveTo>
                  <a:cubicBezTo>
                    <a:pt x="3927" y="19532"/>
                    <a:pt x="399" y="13445"/>
                    <a:pt x="0" y="6787"/>
                  </a:cubicBezTo>
                  <a:cubicBezTo>
                    <a:pt x="0" y="691"/>
                    <a:pt x="4279" y="-1690"/>
                    <a:pt x="9510" y="1263"/>
                  </a:cubicBezTo>
                  <a:cubicBezTo>
                    <a:pt x="15130" y="4911"/>
                    <a:pt x="18667" y="11035"/>
                    <a:pt x="19019" y="17741"/>
                  </a:cubicBezTo>
                  <a:cubicBezTo>
                    <a:pt x="18924" y="23742"/>
                    <a:pt x="14740" y="26218"/>
                    <a:pt x="9510" y="23170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3528;p38"/>
            <p:cNvSpPr/>
            <p:nvPr/>
          </p:nvSpPr>
          <p:spPr>
            <a:xfrm>
              <a:off x="4937719" y="2165784"/>
              <a:ext cx="21015" cy="115427"/>
            </a:xfrm>
            <a:custGeom>
              <a:avLst/>
              <a:gdLst/>
              <a:ahLst/>
              <a:cxnLst/>
              <a:rect l="l" t="t" r="r" b="b"/>
              <a:pathLst>
                <a:path w="21015" h="115427" extrusionOk="0">
                  <a:moveTo>
                    <a:pt x="10556" y="114102"/>
                  </a:moveTo>
                  <a:lnTo>
                    <a:pt x="10556" y="114102"/>
                  </a:lnTo>
                  <a:cubicBezTo>
                    <a:pt x="4755" y="117531"/>
                    <a:pt x="0" y="114102"/>
                    <a:pt x="0" y="106196"/>
                  </a:cubicBezTo>
                  <a:lnTo>
                    <a:pt x="0" y="21423"/>
                  </a:lnTo>
                  <a:cubicBezTo>
                    <a:pt x="124" y="13422"/>
                    <a:pt x="4042" y="5964"/>
                    <a:pt x="10556" y="1326"/>
                  </a:cubicBezTo>
                  <a:lnTo>
                    <a:pt x="10556" y="1326"/>
                  </a:lnTo>
                  <a:cubicBezTo>
                    <a:pt x="16356" y="-2103"/>
                    <a:pt x="21016" y="1326"/>
                    <a:pt x="21016" y="9231"/>
                  </a:cubicBezTo>
                  <a:lnTo>
                    <a:pt x="21016" y="94004"/>
                  </a:lnTo>
                  <a:cubicBezTo>
                    <a:pt x="20930" y="101986"/>
                    <a:pt x="17041" y="109453"/>
                    <a:pt x="10556" y="114102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3529;p38"/>
            <p:cNvSpPr/>
            <p:nvPr/>
          </p:nvSpPr>
          <p:spPr>
            <a:xfrm>
              <a:off x="4937719" y="2304659"/>
              <a:ext cx="21015" cy="115427"/>
            </a:xfrm>
            <a:custGeom>
              <a:avLst/>
              <a:gdLst/>
              <a:ahLst/>
              <a:cxnLst/>
              <a:rect l="l" t="t" r="r" b="b"/>
              <a:pathLst>
                <a:path w="21015" h="115427" extrusionOk="0">
                  <a:moveTo>
                    <a:pt x="10556" y="114102"/>
                  </a:moveTo>
                  <a:lnTo>
                    <a:pt x="10556" y="114102"/>
                  </a:lnTo>
                  <a:cubicBezTo>
                    <a:pt x="4755" y="117531"/>
                    <a:pt x="0" y="114102"/>
                    <a:pt x="0" y="106196"/>
                  </a:cubicBezTo>
                  <a:lnTo>
                    <a:pt x="0" y="21423"/>
                  </a:lnTo>
                  <a:cubicBezTo>
                    <a:pt x="124" y="13423"/>
                    <a:pt x="4042" y="5964"/>
                    <a:pt x="10556" y="1326"/>
                  </a:cubicBezTo>
                  <a:lnTo>
                    <a:pt x="10556" y="1326"/>
                  </a:lnTo>
                  <a:cubicBezTo>
                    <a:pt x="16356" y="-2103"/>
                    <a:pt x="21016" y="1326"/>
                    <a:pt x="21016" y="9232"/>
                  </a:cubicBezTo>
                  <a:lnTo>
                    <a:pt x="21016" y="94004"/>
                  </a:lnTo>
                  <a:cubicBezTo>
                    <a:pt x="20930" y="101986"/>
                    <a:pt x="17041" y="109454"/>
                    <a:pt x="10556" y="114102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3530;p38"/>
            <p:cNvSpPr/>
            <p:nvPr/>
          </p:nvSpPr>
          <p:spPr>
            <a:xfrm>
              <a:off x="4126748" y="1626823"/>
              <a:ext cx="636661" cy="579135"/>
            </a:xfrm>
            <a:custGeom>
              <a:avLst/>
              <a:gdLst/>
              <a:ahLst/>
              <a:cxnLst/>
              <a:rect l="l" t="t" r="r" b="b"/>
              <a:pathLst>
                <a:path w="636661" h="579135" extrusionOk="0">
                  <a:moveTo>
                    <a:pt x="607277" y="575624"/>
                  </a:moveTo>
                  <a:lnTo>
                    <a:pt x="29384" y="241392"/>
                  </a:lnTo>
                  <a:cubicBezTo>
                    <a:pt x="11231" y="228400"/>
                    <a:pt x="323" y="207540"/>
                    <a:pt x="0" y="185195"/>
                  </a:cubicBezTo>
                  <a:lnTo>
                    <a:pt x="0" y="25746"/>
                  </a:lnTo>
                  <a:cubicBezTo>
                    <a:pt x="0" y="4124"/>
                    <a:pt x="13123" y="-5877"/>
                    <a:pt x="29384" y="3553"/>
                  </a:cubicBezTo>
                  <a:lnTo>
                    <a:pt x="607277" y="337690"/>
                  </a:lnTo>
                  <a:cubicBezTo>
                    <a:pt x="625403" y="350749"/>
                    <a:pt x="636301" y="371618"/>
                    <a:pt x="636662" y="393983"/>
                  </a:cubicBezTo>
                  <a:lnTo>
                    <a:pt x="636662" y="553336"/>
                  </a:lnTo>
                  <a:cubicBezTo>
                    <a:pt x="636662" y="575053"/>
                    <a:pt x="623444" y="584959"/>
                    <a:pt x="607277" y="57562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3531;p38"/>
            <p:cNvSpPr/>
            <p:nvPr/>
          </p:nvSpPr>
          <p:spPr>
            <a:xfrm>
              <a:off x="4126748" y="1794587"/>
              <a:ext cx="81591" cy="147256"/>
            </a:xfrm>
            <a:custGeom>
              <a:avLst/>
              <a:gdLst/>
              <a:ahLst/>
              <a:cxnLst/>
              <a:rect l="l" t="t" r="r" b="b"/>
              <a:pathLst>
                <a:path w="81591" h="147256" extrusionOk="0">
                  <a:moveTo>
                    <a:pt x="0" y="0"/>
                  </a:moveTo>
                  <a:lnTo>
                    <a:pt x="0" y="147256"/>
                  </a:lnTo>
                  <a:lnTo>
                    <a:pt x="81592" y="103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3532;p38"/>
            <p:cNvSpPr/>
            <p:nvPr/>
          </p:nvSpPr>
          <p:spPr>
            <a:xfrm>
              <a:off x="4244285" y="1743629"/>
              <a:ext cx="435820" cy="297370"/>
            </a:xfrm>
            <a:custGeom>
              <a:avLst/>
              <a:gdLst/>
              <a:ahLst/>
              <a:cxnLst/>
              <a:rect l="l" t="t" r="r" b="b"/>
              <a:pathLst>
                <a:path w="435820" h="297370" extrusionOk="0">
                  <a:moveTo>
                    <a:pt x="435821" y="297371"/>
                  </a:moveTo>
                  <a:lnTo>
                    <a:pt x="0" y="45339"/>
                  </a:lnTo>
                  <a:lnTo>
                    <a:pt x="0" y="0"/>
                  </a:lnTo>
                  <a:lnTo>
                    <a:pt x="435821" y="252032"/>
                  </a:lnTo>
                  <a:lnTo>
                    <a:pt x="435821" y="297371"/>
                  </a:ln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3533;p38"/>
            <p:cNvSpPr/>
            <p:nvPr/>
          </p:nvSpPr>
          <p:spPr>
            <a:xfrm>
              <a:off x="4244285" y="1811637"/>
              <a:ext cx="215485" cy="169925"/>
            </a:xfrm>
            <a:custGeom>
              <a:avLst/>
              <a:gdLst/>
              <a:ahLst/>
              <a:cxnLst/>
              <a:rect l="l" t="t" r="r" b="b"/>
              <a:pathLst>
                <a:path w="215485" h="169925" extrusionOk="0">
                  <a:moveTo>
                    <a:pt x="215486" y="169926"/>
                  </a:moveTo>
                  <a:lnTo>
                    <a:pt x="0" y="45244"/>
                  </a:lnTo>
                  <a:lnTo>
                    <a:pt x="0" y="0"/>
                  </a:lnTo>
                  <a:lnTo>
                    <a:pt x="215486" y="124587"/>
                  </a:lnTo>
                  <a:lnTo>
                    <a:pt x="215486" y="169926"/>
                  </a:ln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3534;p38"/>
            <p:cNvSpPr/>
            <p:nvPr/>
          </p:nvSpPr>
          <p:spPr>
            <a:xfrm>
              <a:off x="4126748" y="2516077"/>
              <a:ext cx="479945" cy="412011"/>
            </a:xfrm>
            <a:custGeom>
              <a:avLst/>
              <a:gdLst/>
              <a:ahLst/>
              <a:cxnLst/>
              <a:rect l="l" t="t" r="r" b="b"/>
              <a:pathLst>
                <a:path w="479945" h="412011" extrusionOk="0">
                  <a:moveTo>
                    <a:pt x="450561" y="408461"/>
                  </a:moveTo>
                  <a:lnTo>
                    <a:pt x="29384" y="164906"/>
                  </a:lnTo>
                  <a:cubicBezTo>
                    <a:pt x="11231" y="151914"/>
                    <a:pt x="323" y="131054"/>
                    <a:pt x="0" y="108709"/>
                  </a:cubicBezTo>
                  <a:lnTo>
                    <a:pt x="0" y="25746"/>
                  </a:lnTo>
                  <a:cubicBezTo>
                    <a:pt x="0" y="4124"/>
                    <a:pt x="13123" y="-5877"/>
                    <a:pt x="29384" y="3553"/>
                  </a:cubicBezTo>
                  <a:lnTo>
                    <a:pt x="450561" y="247107"/>
                  </a:lnTo>
                  <a:cubicBezTo>
                    <a:pt x="468686" y="260128"/>
                    <a:pt x="479584" y="280968"/>
                    <a:pt x="479945" y="303304"/>
                  </a:cubicBezTo>
                  <a:lnTo>
                    <a:pt x="479945" y="386172"/>
                  </a:lnTo>
                  <a:cubicBezTo>
                    <a:pt x="479945" y="407889"/>
                    <a:pt x="466727" y="417890"/>
                    <a:pt x="450561" y="408461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3535;p38"/>
            <p:cNvSpPr/>
            <p:nvPr/>
          </p:nvSpPr>
          <p:spPr>
            <a:xfrm>
              <a:off x="4126748" y="2604593"/>
              <a:ext cx="81591" cy="147256"/>
            </a:xfrm>
            <a:custGeom>
              <a:avLst/>
              <a:gdLst/>
              <a:ahLst/>
              <a:cxnLst/>
              <a:rect l="l" t="t" r="r" b="b"/>
              <a:pathLst>
                <a:path w="81591" h="147256" extrusionOk="0">
                  <a:moveTo>
                    <a:pt x="0" y="0"/>
                  </a:moveTo>
                  <a:lnTo>
                    <a:pt x="0" y="147256"/>
                  </a:lnTo>
                  <a:lnTo>
                    <a:pt x="81592" y="103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3536;p38"/>
            <p:cNvSpPr/>
            <p:nvPr/>
          </p:nvSpPr>
          <p:spPr>
            <a:xfrm>
              <a:off x="4215377" y="2616119"/>
              <a:ext cx="328553" cy="235362"/>
            </a:xfrm>
            <a:custGeom>
              <a:avLst/>
              <a:gdLst/>
              <a:ahLst/>
              <a:cxnLst/>
              <a:rect l="l" t="t" r="r" b="b"/>
              <a:pathLst>
                <a:path w="328553" h="235362" extrusionOk="0">
                  <a:moveTo>
                    <a:pt x="328554" y="235363"/>
                  </a:moveTo>
                  <a:lnTo>
                    <a:pt x="0" y="45339"/>
                  </a:lnTo>
                  <a:lnTo>
                    <a:pt x="0" y="0"/>
                  </a:lnTo>
                  <a:lnTo>
                    <a:pt x="328554" y="190024"/>
                  </a:lnTo>
                  <a:lnTo>
                    <a:pt x="328554" y="235363"/>
                  </a:ln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3538;p38"/>
            <p:cNvSpPr/>
            <p:nvPr/>
          </p:nvSpPr>
          <p:spPr>
            <a:xfrm>
              <a:off x="4681723" y="2606403"/>
              <a:ext cx="81686" cy="147256"/>
            </a:xfrm>
            <a:custGeom>
              <a:avLst/>
              <a:gdLst/>
              <a:ahLst/>
              <a:cxnLst/>
              <a:rect l="l" t="t" r="r" b="b"/>
              <a:pathLst>
                <a:path w="81686" h="147256" extrusionOk="0">
                  <a:moveTo>
                    <a:pt x="81687" y="0"/>
                  </a:moveTo>
                  <a:lnTo>
                    <a:pt x="81687" y="147256"/>
                  </a:lnTo>
                  <a:lnTo>
                    <a:pt x="0" y="9430"/>
                  </a:lnTo>
                  <a:lnTo>
                    <a:pt x="81687" y="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3539;p38"/>
            <p:cNvSpPr/>
            <p:nvPr/>
          </p:nvSpPr>
          <p:spPr>
            <a:xfrm>
              <a:off x="4408324" y="2282172"/>
              <a:ext cx="246676" cy="187928"/>
            </a:xfrm>
            <a:custGeom>
              <a:avLst/>
              <a:gdLst/>
              <a:ahLst/>
              <a:cxnLst/>
              <a:rect l="l" t="t" r="r" b="b"/>
              <a:pathLst>
                <a:path w="246676" h="187928" extrusionOk="0">
                  <a:moveTo>
                    <a:pt x="0" y="45244"/>
                  </a:moveTo>
                  <a:lnTo>
                    <a:pt x="246677" y="187928"/>
                  </a:lnTo>
                  <a:lnTo>
                    <a:pt x="246677" y="142589"/>
                  </a:lnTo>
                  <a:lnTo>
                    <a:pt x="0" y="0"/>
                  </a:lnTo>
                  <a:lnTo>
                    <a:pt x="0" y="452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3540;p38"/>
            <p:cNvSpPr/>
            <p:nvPr/>
          </p:nvSpPr>
          <p:spPr>
            <a:xfrm>
              <a:off x="4408324" y="2350085"/>
              <a:ext cx="132182" cy="121824"/>
            </a:xfrm>
            <a:custGeom>
              <a:avLst/>
              <a:gdLst/>
              <a:ahLst/>
              <a:cxnLst/>
              <a:rect l="l" t="t" r="r" b="b"/>
              <a:pathLst>
                <a:path w="132182" h="121824" extrusionOk="0">
                  <a:moveTo>
                    <a:pt x="0" y="45339"/>
                  </a:moveTo>
                  <a:lnTo>
                    <a:pt x="132182" y="121825"/>
                  </a:lnTo>
                  <a:lnTo>
                    <a:pt x="132182" y="76486"/>
                  </a:lnTo>
                  <a:lnTo>
                    <a:pt x="0" y="0"/>
                  </a:lnTo>
                  <a:lnTo>
                    <a:pt x="0" y="453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3541;p38"/>
            <p:cNvSpPr/>
            <p:nvPr/>
          </p:nvSpPr>
          <p:spPr>
            <a:xfrm>
              <a:off x="4126748" y="2914279"/>
              <a:ext cx="633238" cy="577349"/>
            </a:xfrm>
            <a:custGeom>
              <a:avLst/>
              <a:gdLst/>
              <a:ahLst/>
              <a:cxnLst/>
              <a:rect l="l" t="t" r="r" b="b"/>
              <a:pathLst>
                <a:path w="633238" h="577349" extrusionOk="0">
                  <a:moveTo>
                    <a:pt x="29384" y="241526"/>
                  </a:moveTo>
                  <a:lnTo>
                    <a:pt x="603854" y="573758"/>
                  </a:lnTo>
                  <a:cubicBezTo>
                    <a:pt x="620115" y="583283"/>
                    <a:pt x="633238" y="573187"/>
                    <a:pt x="633238" y="551470"/>
                  </a:cubicBezTo>
                  <a:lnTo>
                    <a:pt x="633238" y="392116"/>
                  </a:lnTo>
                  <a:cubicBezTo>
                    <a:pt x="632915" y="369742"/>
                    <a:pt x="622017" y="348854"/>
                    <a:pt x="603854" y="335823"/>
                  </a:cubicBezTo>
                  <a:lnTo>
                    <a:pt x="29384" y="3592"/>
                  </a:lnTo>
                  <a:cubicBezTo>
                    <a:pt x="13123" y="-5933"/>
                    <a:pt x="0" y="4163"/>
                    <a:pt x="0" y="25880"/>
                  </a:cubicBezTo>
                  <a:lnTo>
                    <a:pt x="0" y="185329"/>
                  </a:lnTo>
                  <a:cubicBezTo>
                    <a:pt x="352" y="207665"/>
                    <a:pt x="11250" y="228515"/>
                    <a:pt x="29384" y="24152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3542;p38"/>
            <p:cNvSpPr/>
            <p:nvPr/>
          </p:nvSpPr>
          <p:spPr>
            <a:xfrm>
              <a:off x="4678395" y="3448413"/>
              <a:ext cx="81591" cy="147256"/>
            </a:xfrm>
            <a:custGeom>
              <a:avLst/>
              <a:gdLst/>
              <a:ahLst/>
              <a:cxnLst/>
              <a:rect l="l" t="t" r="r" b="b"/>
              <a:pathLst>
                <a:path w="81591" h="147256" extrusionOk="0">
                  <a:moveTo>
                    <a:pt x="81591" y="0"/>
                  </a:moveTo>
                  <a:lnTo>
                    <a:pt x="81591" y="147256"/>
                  </a:lnTo>
                  <a:lnTo>
                    <a:pt x="0" y="9430"/>
                  </a:lnTo>
                  <a:lnTo>
                    <a:pt x="81591" y="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3543;p38"/>
            <p:cNvSpPr/>
            <p:nvPr/>
          </p:nvSpPr>
          <p:spPr>
            <a:xfrm>
              <a:off x="4214901" y="3014168"/>
              <a:ext cx="406436" cy="280416"/>
            </a:xfrm>
            <a:custGeom>
              <a:avLst/>
              <a:gdLst/>
              <a:ahLst/>
              <a:cxnLst/>
              <a:rect l="l" t="t" r="r" b="b"/>
              <a:pathLst>
                <a:path w="406436" h="280416" extrusionOk="0">
                  <a:moveTo>
                    <a:pt x="0" y="45339"/>
                  </a:moveTo>
                  <a:lnTo>
                    <a:pt x="406437" y="280416"/>
                  </a:lnTo>
                  <a:lnTo>
                    <a:pt x="406437" y="235077"/>
                  </a:lnTo>
                  <a:lnTo>
                    <a:pt x="0" y="0"/>
                  </a:lnTo>
                  <a:lnTo>
                    <a:pt x="0" y="453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3544;p38"/>
            <p:cNvSpPr/>
            <p:nvPr/>
          </p:nvSpPr>
          <p:spPr>
            <a:xfrm>
              <a:off x="4214901" y="3082177"/>
              <a:ext cx="378668" cy="264318"/>
            </a:xfrm>
            <a:custGeom>
              <a:avLst/>
              <a:gdLst/>
              <a:ahLst/>
              <a:cxnLst/>
              <a:rect l="l" t="t" r="r" b="b"/>
              <a:pathLst>
                <a:path w="378668" h="264318" extrusionOk="0">
                  <a:moveTo>
                    <a:pt x="0" y="45339"/>
                  </a:moveTo>
                  <a:lnTo>
                    <a:pt x="378669" y="264319"/>
                  </a:lnTo>
                  <a:lnTo>
                    <a:pt x="378669" y="218980"/>
                  </a:lnTo>
                  <a:lnTo>
                    <a:pt x="0" y="0"/>
                  </a:lnTo>
                  <a:lnTo>
                    <a:pt x="0" y="453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3545;p38"/>
            <p:cNvSpPr/>
            <p:nvPr/>
          </p:nvSpPr>
          <p:spPr>
            <a:xfrm>
              <a:off x="4121803" y="3338085"/>
              <a:ext cx="646456" cy="502188"/>
            </a:xfrm>
            <a:custGeom>
              <a:avLst/>
              <a:gdLst/>
              <a:ahLst/>
              <a:cxnLst/>
              <a:rect l="l" t="t" r="r" b="b"/>
              <a:pathLst>
                <a:path w="646456" h="502188" extrusionOk="0">
                  <a:moveTo>
                    <a:pt x="612222" y="497615"/>
                  </a:moveTo>
                  <a:lnTo>
                    <a:pt x="34329" y="163287"/>
                  </a:lnTo>
                  <a:cubicBezTo>
                    <a:pt x="14093" y="150038"/>
                    <a:pt x="1350" y="127940"/>
                    <a:pt x="0" y="103756"/>
                  </a:cubicBezTo>
                  <a:lnTo>
                    <a:pt x="0" y="24508"/>
                  </a:lnTo>
                  <a:cubicBezTo>
                    <a:pt x="0" y="2601"/>
                    <a:pt x="15406" y="-6258"/>
                    <a:pt x="34329" y="4696"/>
                  </a:cubicBezTo>
                  <a:lnTo>
                    <a:pt x="612222" y="338833"/>
                  </a:lnTo>
                  <a:cubicBezTo>
                    <a:pt x="632421" y="352101"/>
                    <a:pt x="645135" y="374199"/>
                    <a:pt x="646457" y="398364"/>
                  </a:cubicBezTo>
                  <a:lnTo>
                    <a:pt x="646457" y="477612"/>
                  </a:lnTo>
                  <a:cubicBezTo>
                    <a:pt x="646457" y="499520"/>
                    <a:pt x="631051" y="508378"/>
                    <a:pt x="612222" y="497615"/>
                  </a:cubicBezTo>
                  <a:close/>
                  <a:moveTo>
                    <a:pt x="34329" y="16031"/>
                  </a:moveTo>
                  <a:cubicBezTo>
                    <a:pt x="20826" y="8220"/>
                    <a:pt x="9795" y="14507"/>
                    <a:pt x="9795" y="30128"/>
                  </a:cubicBezTo>
                  <a:lnTo>
                    <a:pt x="9795" y="109471"/>
                  </a:lnTo>
                  <a:cubicBezTo>
                    <a:pt x="10755" y="126740"/>
                    <a:pt x="19865" y="142513"/>
                    <a:pt x="34329" y="151953"/>
                  </a:cubicBezTo>
                  <a:lnTo>
                    <a:pt x="612222" y="486090"/>
                  </a:lnTo>
                  <a:cubicBezTo>
                    <a:pt x="625726" y="493900"/>
                    <a:pt x="636662" y="487614"/>
                    <a:pt x="636662" y="471993"/>
                  </a:cubicBezTo>
                  <a:lnTo>
                    <a:pt x="636662" y="392840"/>
                  </a:lnTo>
                  <a:cubicBezTo>
                    <a:pt x="635740" y="375590"/>
                    <a:pt x="626667" y="359807"/>
                    <a:pt x="612222" y="35035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3546;p38"/>
            <p:cNvSpPr/>
            <p:nvPr/>
          </p:nvSpPr>
          <p:spPr>
            <a:xfrm>
              <a:off x="4169160" y="3393740"/>
              <a:ext cx="9794" cy="81152"/>
            </a:xfrm>
            <a:custGeom>
              <a:avLst/>
              <a:gdLst/>
              <a:ahLst/>
              <a:cxnLst/>
              <a:rect l="l" t="t" r="r" b="b"/>
              <a:pathLst>
                <a:path w="9794" h="81152" extrusionOk="0">
                  <a:moveTo>
                    <a:pt x="9795" y="81153"/>
                  </a:moveTo>
                  <a:lnTo>
                    <a:pt x="0" y="75533"/>
                  </a:lnTo>
                  <a:lnTo>
                    <a:pt x="0" y="0"/>
                  </a:lnTo>
                  <a:lnTo>
                    <a:pt x="9795" y="5620"/>
                  </a:lnTo>
                  <a:lnTo>
                    <a:pt x="9795" y="811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7" name="Google Shape;3577;p38"/>
            <p:cNvGrpSpPr/>
            <p:nvPr/>
          </p:nvGrpSpPr>
          <p:grpSpPr>
            <a:xfrm>
              <a:off x="3192914" y="3489847"/>
              <a:ext cx="219288" cy="103171"/>
              <a:chOff x="4865564" y="4311872"/>
              <a:chExt cx="219288" cy="103171"/>
            </a:xfrm>
          </p:grpSpPr>
          <p:sp>
            <p:nvSpPr>
              <p:cNvPr id="137" name="Google Shape;3579;p38"/>
              <p:cNvSpPr/>
              <p:nvPr/>
            </p:nvSpPr>
            <p:spPr>
              <a:xfrm>
                <a:off x="4865564" y="4379690"/>
                <a:ext cx="6086" cy="5238"/>
              </a:xfrm>
              <a:custGeom>
                <a:avLst/>
                <a:gdLst/>
                <a:ahLst/>
                <a:cxnLst/>
                <a:rect l="l" t="t" r="r" b="b"/>
                <a:pathLst>
                  <a:path w="6086" h="5238" extrusionOk="0">
                    <a:moveTo>
                      <a:pt x="0" y="5239"/>
                    </a:moveTo>
                    <a:lnTo>
                      <a:pt x="0" y="0"/>
                    </a:lnTo>
                    <a:lnTo>
                      <a:pt x="6086" y="2286"/>
                    </a:lnTo>
                    <a:lnTo>
                      <a:pt x="0" y="5239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3580;p38"/>
              <p:cNvSpPr/>
              <p:nvPr/>
            </p:nvSpPr>
            <p:spPr>
              <a:xfrm>
                <a:off x="5080003" y="4331398"/>
                <a:ext cx="4849" cy="4953"/>
              </a:xfrm>
              <a:custGeom>
                <a:avLst/>
                <a:gdLst/>
                <a:ahLst/>
                <a:cxnLst/>
                <a:rect l="l" t="t" r="r" b="b"/>
                <a:pathLst>
                  <a:path w="4849" h="4953" extrusionOk="0">
                    <a:moveTo>
                      <a:pt x="4850" y="4953"/>
                    </a:moveTo>
                    <a:lnTo>
                      <a:pt x="4850" y="0"/>
                    </a:lnTo>
                    <a:lnTo>
                      <a:pt x="0" y="3048"/>
                    </a:lnTo>
                    <a:lnTo>
                      <a:pt x="4850" y="4953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3582;p38"/>
              <p:cNvSpPr/>
              <p:nvPr/>
            </p:nvSpPr>
            <p:spPr>
              <a:xfrm rot="-1790023">
                <a:off x="4877359" y="4403357"/>
                <a:ext cx="1145" cy="2102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2102" extrusionOk="0">
                    <a:moveTo>
                      <a:pt x="1145" y="1053"/>
                    </a:moveTo>
                    <a:cubicBezTo>
                      <a:pt x="1145" y="1634"/>
                      <a:pt x="889" y="2104"/>
                      <a:pt x="573" y="2104"/>
                    </a:cubicBezTo>
                    <a:cubicBezTo>
                      <a:pt x="257" y="2104"/>
                      <a:pt x="0" y="1633"/>
                      <a:pt x="0" y="1053"/>
                    </a:cubicBezTo>
                    <a:cubicBezTo>
                      <a:pt x="0" y="472"/>
                      <a:pt x="257" y="2"/>
                      <a:pt x="573" y="2"/>
                    </a:cubicBezTo>
                    <a:cubicBezTo>
                      <a:pt x="889" y="2"/>
                      <a:pt x="1145" y="472"/>
                      <a:pt x="1145" y="105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3583;p38"/>
              <p:cNvSpPr/>
              <p:nvPr/>
            </p:nvSpPr>
            <p:spPr>
              <a:xfrm rot="-1801764">
                <a:off x="4877140" y="4391533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3584;p38"/>
              <p:cNvSpPr/>
              <p:nvPr/>
            </p:nvSpPr>
            <p:spPr>
              <a:xfrm rot="-1801764">
                <a:off x="4879874" y="4393221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3585;p38"/>
              <p:cNvSpPr/>
              <p:nvPr/>
            </p:nvSpPr>
            <p:spPr>
              <a:xfrm rot="-1801764">
                <a:off x="4882642" y="4394683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3586;p38"/>
              <p:cNvSpPr/>
              <p:nvPr/>
            </p:nvSpPr>
            <p:spPr>
              <a:xfrm rot="-1801764">
                <a:off x="4905957" y="4408254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3587;p38"/>
              <p:cNvSpPr/>
              <p:nvPr/>
            </p:nvSpPr>
            <p:spPr>
              <a:xfrm rot="-1801764">
                <a:off x="4908679" y="4409799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3588;p38"/>
              <p:cNvSpPr/>
              <p:nvPr/>
            </p:nvSpPr>
            <p:spPr>
              <a:xfrm rot="-1801764">
                <a:off x="4911365" y="4411405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3589;p38"/>
              <p:cNvSpPr/>
              <p:nvPr/>
            </p:nvSpPr>
            <p:spPr>
              <a:xfrm rot="-1801764">
                <a:off x="4914086" y="4412950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3590;p38"/>
              <p:cNvSpPr/>
              <p:nvPr/>
            </p:nvSpPr>
            <p:spPr>
              <a:xfrm>
                <a:off x="4890288" y="4399104"/>
                <a:ext cx="9224" cy="6794"/>
              </a:xfrm>
              <a:custGeom>
                <a:avLst/>
                <a:gdLst/>
                <a:ahLst/>
                <a:cxnLst/>
                <a:rect l="l" t="t" r="r" b="b"/>
                <a:pathLst>
                  <a:path w="9224" h="6794" extrusionOk="0">
                    <a:moveTo>
                      <a:pt x="8368" y="6684"/>
                    </a:moveTo>
                    <a:lnTo>
                      <a:pt x="856" y="2398"/>
                    </a:lnTo>
                    <a:cubicBezTo>
                      <a:pt x="322" y="1989"/>
                      <a:pt x="8" y="1360"/>
                      <a:pt x="0" y="684"/>
                    </a:cubicBezTo>
                    <a:lnTo>
                      <a:pt x="0" y="684"/>
                    </a:lnTo>
                    <a:cubicBezTo>
                      <a:pt x="0" y="112"/>
                      <a:pt x="0" y="-174"/>
                      <a:pt x="856" y="112"/>
                    </a:cubicBezTo>
                    <a:lnTo>
                      <a:pt x="8368" y="4398"/>
                    </a:lnTo>
                    <a:cubicBezTo>
                      <a:pt x="8898" y="4770"/>
                      <a:pt x="9217" y="5370"/>
                      <a:pt x="9224" y="6018"/>
                    </a:cubicBezTo>
                    <a:lnTo>
                      <a:pt x="9224" y="6018"/>
                    </a:lnTo>
                    <a:cubicBezTo>
                      <a:pt x="9224" y="6684"/>
                      <a:pt x="8844" y="6970"/>
                      <a:pt x="8368" y="668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3591;p38"/>
              <p:cNvSpPr/>
              <p:nvPr/>
            </p:nvSpPr>
            <p:spPr>
              <a:xfrm>
                <a:off x="5060033" y="4346638"/>
                <a:ext cx="8558" cy="6096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6096" extrusionOk="0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0" y="6096"/>
                      <a:pt x="0" y="5525"/>
                    </a:cubicBezTo>
                    <a:lnTo>
                      <a:pt x="0" y="5525"/>
                    </a:lnTo>
                    <a:cubicBezTo>
                      <a:pt x="38" y="4934"/>
                      <a:pt x="312" y="4381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54" y="1191"/>
                      <a:pt x="8230" y="1772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3592;p38"/>
              <p:cNvSpPr/>
              <p:nvPr/>
            </p:nvSpPr>
            <p:spPr>
              <a:xfrm>
                <a:off x="5049382" y="4352829"/>
                <a:ext cx="8559" cy="6096"/>
              </a:xfrm>
              <a:custGeom>
                <a:avLst/>
                <a:gdLst/>
                <a:ahLst/>
                <a:cxnLst/>
                <a:rect l="l" t="t" r="r" b="b"/>
                <a:pathLst>
                  <a:path w="8559" h="6096" extrusionOk="0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1" y="6096"/>
                      <a:pt x="1" y="5525"/>
                    </a:cubicBezTo>
                    <a:lnTo>
                      <a:pt x="1" y="5525"/>
                    </a:lnTo>
                    <a:cubicBezTo>
                      <a:pt x="-16" y="4924"/>
                      <a:pt x="270" y="4353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37" y="1191"/>
                      <a:pt x="8218" y="1753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3596;p38"/>
              <p:cNvSpPr/>
              <p:nvPr/>
            </p:nvSpPr>
            <p:spPr>
              <a:xfrm>
                <a:off x="5044723" y="4311872"/>
                <a:ext cx="5135" cy="2857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2857" extrusionOk="0">
                    <a:moveTo>
                      <a:pt x="5135" y="1429"/>
                    </a:moveTo>
                    <a:cubicBezTo>
                      <a:pt x="5135" y="2218"/>
                      <a:pt x="3986" y="2857"/>
                      <a:pt x="2568" y="2857"/>
                    </a:cubicBezTo>
                    <a:cubicBezTo>
                      <a:pt x="1150" y="2857"/>
                      <a:pt x="0" y="2218"/>
                      <a:pt x="0" y="1429"/>
                    </a:cubicBezTo>
                    <a:cubicBezTo>
                      <a:pt x="0" y="640"/>
                      <a:pt x="1150" y="0"/>
                      <a:pt x="2568" y="0"/>
                    </a:cubicBezTo>
                    <a:cubicBezTo>
                      <a:pt x="3986" y="0"/>
                      <a:pt x="5135" y="640"/>
                      <a:pt x="5135" y="142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3597;p38"/>
              <p:cNvSpPr/>
              <p:nvPr/>
            </p:nvSpPr>
            <p:spPr>
              <a:xfrm>
                <a:off x="5046530" y="4312698"/>
                <a:ext cx="1521" cy="1221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221" extrusionOk="0">
                    <a:moveTo>
                      <a:pt x="0" y="1079"/>
                    </a:moveTo>
                    <a:cubicBezTo>
                      <a:pt x="0" y="1079"/>
                      <a:pt x="0" y="412"/>
                      <a:pt x="0" y="221"/>
                    </a:cubicBezTo>
                    <a:cubicBezTo>
                      <a:pt x="465" y="-74"/>
                      <a:pt x="1056" y="-74"/>
                      <a:pt x="1522" y="221"/>
                    </a:cubicBezTo>
                    <a:cubicBezTo>
                      <a:pt x="1522" y="221"/>
                      <a:pt x="1522" y="793"/>
                      <a:pt x="1522" y="1079"/>
                    </a:cubicBezTo>
                    <a:cubicBezTo>
                      <a:pt x="1033" y="1269"/>
                      <a:pt x="489" y="1269"/>
                      <a:pt x="0" y="1079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6" name="TextBox 155"/>
          <p:cNvSpPr txBox="1"/>
          <p:nvPr/>
        </p:nvSpPr>
        <p:spPr>
          <a:xfrm>
            <a:off x="7757707" y="5746516"/>
            <a:ext cx="2702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Мобильная версия</a:t>
            </a:r>
          </a:p>
        </p:txBody>
      </p:sp>
      <p:pic>
        <p:nvPicPr>
          <p:cNvPr id="2065" name="Picture 17" descr="C:\Users\d.shagataev\Desktop\11\ВЕКТОР\mirovaya_politika.png"/>
          <p:cNvPicPr>
            <a:picLocks noChangeAspect="1" noChangeArrowheads="1"/>
          </p:cNvPicPr>
          <p:nvPr/>
        </p:nvPicPr>
        <p:blipFill>
          <a:blip r:embed="rId6" cstate="print"/>
          <a:srcRect t="10191" b="8868"/>
          <a:stretch>
            <a:fillRect/>
          </a:stretch>
        </p:blipFill>
        <p:spPr bwMode="auto">
          <a:xfrm>
            <a:off x="3994751" y="1985922"/>
            <a:ext cx="1272409" cy="1168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xmlns="" id="{06E48F4E-EB23-497E-A21D-E3DCE3D0A468}"/>
              </a:ext>
            </a:extLst>
          </p:cNvPr>
          <p:cNvSpPr/>
          <p:nvPr/>
        </p:nvSpPr>
        <p:spPr>
          <a:xfrm>
            <a:off x="-14515" y="-1"/>
            <a:ext cx="12192000" cy="630133"/>
          </a:xfrm>
          <a:prstGeom prst="rect">
            <a:avLst/>
          </a:prstGeom>
          <a:solidFill>
            <a:srgbClr val="DAE3F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ru-RU" sz="25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Второй этап функционирования «</a:t>
            </a:r>
            <a:r>
              <a:rPr lang="en-US" sz="25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Front office</a:t>
            </a:r>
            <a:r>
              <a:rPr lang="ru-RU" sz="25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»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 b="1"/>
          </a:p>
        </p:txBody>
      </p:sp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7" cstate="print"/>
          <a:srcRect l="68333" t="35556" r="938" b="16111"/>
          <a:stretch>
            <a:fillRect/>
          </a:stretch>
        </p:blipFill>
        <p:spPr bwMode="auto">
          <a:xfrm>
            <a:off x="574462" y="4519159"/>
            <a:ext cx="2272563" cy="208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" name="Picture 13" descr="C:\Users\d.shagataev\Desktop\11\ВЕКТОР\set-clipart-business-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35328" y="4710298"/>
            <a:ext cx="2192884" cy="1362075"/>
          </a:xfrm>
          <a:prstGeom prst="rect">
            <a:avLst/>
          </a:prstGeom>
          <a:noFill/>
        </p:spPr>
      </p:pic>
      <p:sp>
        <p:nvSpPr>
          <p:cNvPr id="90" name="TextBox 89"/>
          <p:cNvSpPr txBox="1"/>
          <p:nvPr/>
        </p:nvSpPr>
        <p:spPr>
          <a:xfrm>
            <a:off x="4630955" y="6069551"/>
            <a:ext cx="1909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Встреча совета </a:t>
            </a:r>
            <a:r>
              <a:rPr lang="ru-RU" sz="1600" dirty="0" err="1" smtClean="0">
                <a:latin typeface="Bookman Old Style" pitchFamily="18" charset="0"/>
              </a:rPr>
              <a:t>комплаенс</a:t>
            </a:r>
            <a:endParaRPr lang="ru-RU" sz="1600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араллелограмм 35">
            <a:extLst>
              <a:ext uri="{FF2B5EF4-FFF2-40B4-BE49-F238E27FC236}">
                <a16:creationId xmlns:a16="http://schemas.microsoft.com/office/drawing/2014/main" xmlns="" id="{489487A2-A44A-4F6E-B7AB-486D9F5443A5}"/>
              </a:ext>
            </a:extLst>
          </p:cNvPr>
          <p:cNvSpPr/>
          <p:nvPr/>
        </p:nvSpPr>
        <p:spPr>
          <a:xfrm flipH="1">
            <a:off x="8553450" y="0"/>
            <a:ext cx="2700338" cy="923925"/>
          </a:xfrm>
          <a:prstGeom prst="parallelogram">
            <a:avLst>
              <a:gd name="adj" fmla="val 29281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06E48F4E-EB23-497E-A21D-E3DCE3D0A468}"/>
              </a:ext>
            </a:extLst>
          </p:cNvPr>
          <p:cNvSpPr/>
          <p:nvPr/>
        </p:nvSpPr>
        <p:spPr>
          <a:xfrm>
            <a:off x="0" y="0"/>
            <a:ext cx="12192000" cy="701748"/>
          </a:xfrm>
          <a:prstGeom prst="rect">
            <a:avLst/>
          </a:prstGeom>
          <a:solidFill>
            <a:srgbClr val="DAE3F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42" name="Прямоугольник 9">
            <a:extLst>
              <a:ext uri="{FF2B5EF4-FFF2-40B4-BE49-F238E27FC236}">
                <a16:creationId xmlns:a16="http://schemas.microsoft.com/office/drawing/2014/main" xmlns="" id="{F56712C4-794A-47C7-A35B-DF868F764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1600"/>
            <a:ext cx="840232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25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Внедрение «дистанционного мониторинга»</a:t>
            </a:r>
          </a:p>
        </p:txBody>
      </p:sp>
      <p:sp>
        <p:nvSpPr>
          <p:cNvPr id="90" name="Прямоугольник 147">
            <a:extLst>
              <a:ext uri="{FF2B5EF4-FFF2-40B4-BE49-F238E27FC236}">
                <a16:creationId xmlns:a16="http://schemas.microsoft.com/office/drawing/2014/main" xmlns="" id="{F47F38DB-99D8-4BA3-9F82-FF6B24BC4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7578" y="822325"/>
            <a:ext cx="1988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x-none" sz="12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Взаимодействие с ГО</a:t>
            </a:r>
          </a:p>
          <a:p>
            <a:pPr algn="ctr" eaLnBrk="1" hangingPunct="1"/>
            <a:r>
              <a:rPr lang="ru-RU" altLang="x-none" sz="1200" b="1" dirty="0" smtClean="0"/>
              <a:t>запросы, переписка</a:t>
            </a:r>
            <a:endParaRPr lang="ru-RU" altLang="x-none" sz="1200" b="1" dirty="0"/>
          </a:p>
        </p:txBody>
      </p:sp>
      <p:sp>
        <p:nvSpPr>
          <p:cNvPr id="91" name="Прямоугольник 148">
            <a:extLst>
              <a:ext uri="{FF2B5EF4-FFF2-40B4-BE49-F238E27FC236}">
                <a16:creationId xmlns:a16="http://schemas.microsoft.com/office/drawing/2014/main" xmlns="" id="{96D6FE8E-AA71-460E-B981-7384CB85D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4320" y="802951"/>
            <a:ext cx="20034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x-none" sz="12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Заполнение форм ФМ-1</a:t>
            </a:r>
            <a:endParaRPr lang="ru-RU" altLang="x-none" sz="12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Прямоугольник 149">
            <a:extLst>
              <a:ext uri="{FF2B5EF4-FFF2-40B4-BE49-F238E27FC236}">
                <a16:creationId xmlns:a16="http://schemas.microsoft.com/office/drawing/2014/main" xmlns="" id="{5CEADB92-7D1F-4015-B9D4-FD208B563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0794" y="786646"/>
            <a:ext cx="1289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x-none" sz="12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Наличие и оценка ПВК</a:t>
            </a:r>
          </a:p>
          <a:p>
            <a:pPr algn="ctr" eaLnBrk="1" hangingPunct="1"/>
            <a:r>
              <a:rPr lang="ru-RU" altLang="x-none" sz="1200" b="1" dirty="0" smtClean="0"/>
              <a:t>По вопросу его соответствия </a:t>
            </a:r>
          </a:p>
        </p:txBody>
      </p:sp>
      <p:pic>
        <p:nvPicPr>
          <p:cNvPr id="93" name="Рисунок 150">
            <a:extLst>
              <a:ext uri="{FF2B5EF4-FFF2-40B4-BE49-F238E27FC236}">
                <a16:creationId xmlns:a16="http://schemas.microsoft.com/office/drawing/2014/main" xmlns="" id="{473F42E0-CE0E-435E-98A3-82726B8F9A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19" y="1952466"/>
            <a:ext cx="6365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Рисунок 151">
            <a:extLst>
              <a:ext uri="{FF2B5EF4-FFF2-40B4-BE49-F238E27FC236}">
                <a16:creationId xmlns:a16="http://schemas.microsoft.com/office/drawing/2014/main" xmlns="" id="{0535E177-E9D8-49E4-8019-F0D250068E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4" y="1743522"/>
            <a:ext cx="6350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Рисунок 152">
            <a:extLst>
              <a:ext uri="{FF2B5EF4-FFF2-40B4-BE49-F238E27FC236}">
                <a16:creationId xmlns:a16="http://schemas.microsoft.com/office/drawing/2014/main" xmlns="" id="{3DDD0233-CC02-4663-AFC6-D95C163D1D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19" y="1743522"/>
            <a:ext cx="6365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Рисунок 153">
            <a:extLst>
              <a:ext uri="{FF2B5EF4-FFF2-40B4-BE49-F238E27FC236}">
                <a16:creationId xmlns:a16="http://schemas.microsoft.com/office/drawing/2014/main" xmlns="" id="{0E88E11C-714D-4338-9D7E-7AE5357071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277" y="1568178"/>
            <a:ext cx="60801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Рисунок 154">
            <a:extLst>
              <a:ext uri="{FF2B5EF4-FFF2-40B4-BE49-F238E27FC236}">
                <a16:creationId xmlns:a16="http://schemas.microsoft.com/office/drawing/2014/main" xmlns="" id="{6DFD98D1-F947-4276-8610-E1C07000B6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1911017"/>
            <a:ext cx="6350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9" name="Соединитель: уступ 98">
            <a:extLst>
              <a:ext uri="{FF2B5EF4-FFF2-40B4-BE49-F238E27FC236}">
                <a16:creationId xmlns:a16="http://schemas.microsoft.com/office/drawing/2014/main" xmlns="" id="{EE9AE846-5E97-47B3-A8CB-BA1142C53ED2}"/>
              </a:ext>
            </a:extLst>
          </p:cNvPr>
          <p:cNvCxnSpPr>
            <a:stCxn id="94" idx="2"/>
          </p:cNvCxnSpPr>
          <p:nvPr/>
        </p:nvCxnSpPr>
        <p:spPr>
          <a:xfrm rot="16200000" flipH="1">
            <a:off x="1139826" y="2187228"/>
            <a:ext cx="1784350" cy="2170113"/>
          </a:xfrm>
          <a:prstGeom prst="bentConnector2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Соединитель: уступ 99">
            <a:extLst>
              <a:ext uri="{FF2B5EF4-FFF2-40B4-BE49-F238E27FC236}">
                <a16:creationId xmlns:a16="http://schemas.microsoft.com/office/drawing/2014/main" xmlns="" id="{66FBAE16-000B-417A-94EA-73918ADA2CAD}"/>
              </a:ext>
            </a:extLst>
          </p:cNvPr>
          <p:cNvCxnSpPr>
            <a:stCxn id="95" idx="2"/>
          </p:cNvCxnSpPr>
          <p:nvPr/>
        </p:nvCxnSpPr>
        <p:spPr>
          <a:xfrm rot="5400000">
            <a:off x="6111876" y="2138016"/>
            <a:ext cx="1784350" cy="2268537"/>
          </a:xfrm>
          <a:prstGeom prst="bentConnector2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>
            <a:extLst>
              <a:ext uri="{FF2B5EF4-FFF2-40B4-BE49-F238E27FC236}">
                <a16:creationId xmlns:a16="http://schemas.microsoft.com/office/drawing/2014/main" xmlns="" id="{8F6EAFC7-C67A-4BF2-89F5-4194A054ED75}"/>
              </a:ext>
            </a:extLst>
          </p:cNvPr>
          <p:cNvCxnSpPr>
            <a:cxnSpLocks/>
          </p:cNvCxnSpPr>
          <p:nvPr/>
        </p:nvCxnSpPr>
        <p:spPr>
          <a:xfrm rot="5400000">
            <a:off x="4186477" y="2588657"/>
            <a:ext cx="611187" cy="2699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Соединитель: уступ 101">
            <a:extLst>
              <a:ext uri="{FF2B5EF4-FFF2-40B4-BE49-F238E27FC236}">
                <a16:creationId xmlns:a16="http://schemas.microsoft.com/office/drawing/2014/main" xmlns="" id="{ED393499-BFC3-43B2-B5CA-26A2CE48BED9}"/>
              </a:ext>
            </a:extLst>
          </p:cNvPr>
          <p:cNvCxnSpPr>
            <a:cxnSpLocks/>
            <a:stCxn id="97" idx="2"/>
          </p:cNvCxnSpPr>
          <p:nvPr/>
        </p:nvCxnSpPr>
        <p:spPr>
          <a:xfrm rot="16200000" flipH="1">
            <a:off x="2644291" y="2641752"/>
            <a:ext cx="762176" cy="573882"/>
          </a:xfrm>
          <a:prstGeom prst="bentConnector3">
            <a:avLst>
              <a:gd name="adj1" fmla="val 50000"/>
            </a:avLst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оединитель: уступ 102">
            <a:extLst>
              <a:ext uri="{FF2B5EF4-FFF2-40B4-BE49-F238E27FC236}">
                <a16:creationId xmlns:a16="http://schemas.microsoft.com/office/drawing/2014/main" xmlns="" id="{5706A4A0-95A5-4442-8A45-4A8C45B375C0}"/>
              </a:ext>
            </a:extLst>
          </p:cNvPr>
          <p:cNvCxnSpPr>
            <a:cxnSpLocks/>
          </p:cNvCxnSpPr>
          <p:nvPr/>
        </p:nvCxnSpPr>
        <p:spPr>
          <a:xfrm rot="5400000">
            <a:off x="5669973" y="2567233"/>
            <a:ext cx="744239" cy="704980"/>
          </a:xfrm>
          <a:prstGeom prst="bentConnector3">
            <a:avLst>
              <a:gd name="adj1" fmla="val 50000"/>
            </a:avLst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Прямоугольник: скругленные углы 103">
            <a:extLst>
              <a:ext uri="{FF2B5EF4-FFF2-40B4-BE49-F238E27FC236}">
                <a16:creationId xmlns:a16="http://schemas.microsoft.com/office/drawing/2014/main" xmlns="" id="{BA3CE6B2-83ED-4227-BB39-D6CE5154C213}"/>
              </a:ext>
            </a:extLst>
          </p:cNvPr>
          <p:cNvSpPr/>
          <p:nvPr/>
        </p:nvSpPr>
        <p:spPr>
          <a:xfrm>
            <a:off x="188119" y="5669280"/>
            <a:ext cx="8286030" cy="1149033"/>
          </a:xfrm>
          <a:prstGeom prst="roundRect">
            <a:avLst>
              <a:gd name="adj" fmla="val 12276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05" name="Прямоугольник 162">
            <a:extLst>
              <a:ext uri="{FF2B5EF4-FFF2-40B4-BE49-F238E27FC236}">
                <a16:creationId xmlns:a16="http://schemas.microsoft.com/office/drawing/2014/main" xmlns="" id="{2016415F-692D-4C50-97A0-69A436238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4707" y="5474653"/>
            <a:ext cx="2743200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x-none" sz="1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Результаты</a:t>
            </a:r>
            <a:endParaRPr lang="ru-RU" altLang="x-none" sz="16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6" name="Прямая со стрелкой 105">
            <a:extLst>
              <a:ext uri="{FF2B5EF4-FFF2-40B4-BE49-F238E27FC236}">
                <a16:creationId xmlns:a16="http://schemas.microsoft.com/office/drawing/2014/main" xmlns="" id="{3AB691B4-0D25-4ABA-99CC-1BC3107F3876}"/>
              </a:ext>
            </a:extLst>
          </p:cNvPr>
          <p:cNvCxnSpPr>
            <a:cxnSpLocks/>
          </p:cNvCxnSpPr>
          <p:nvPr/>
        </p:nvCxnSpPr>
        <p:spPr>
          <a:xfrm flipH="1">
            <a:off x="4493419" y="5088255"/>
            <a:ext cx="0" cy="407988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Прямоугольник 164">
            <a:extLst>
              <a:ext uri="{FF2B5EF4-FFF2-40B4-BE49-F238E27FC236}">
                <a16:creationId xmlns:a16="http://schemas.microsoft.com/office/drawing/2014/main" xmlns="" id="{5CCF9313-2483-4D5C-B76A-27D57854F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704" y="5750561"/>
            <a:ext cx="1382855" cy="87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93" tIns="37147" rIns="74293" bIns="37147">
            <a:spAutoFit/>
          </a:bodyPr>
          <a:lstStyle>
            <a:lvl1pPr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2438"/>
              </a:spcAft>
            </a:pPr>
            <a:r>
              <a:rPr lang="ru-RU" altLang="x-none" sz="1300" b="1" dirty="0" smtClean="0"/>
              <a:t>Индексирование уровня соблюдения Закона СФМ</a:t>
            </a:r>
            <a:endParaRPr lang="ru-RU" altLang="x-none" sz="1300" b="1" dirty="0"/>
          </a:p>
        </p:txBody>
      </p:sp>
      <p:sp>
        <p:nvSpPr>
          <p:cNvPr id="108" name="Прямоугольник 165">
            <a:extLst>
              <a:ext uri="{FF2B5EF4-FFF2-40B4-BE49-F238E27FC236}">
                <a16:creationId xmlns:a16="http://schemas.microsoft.com/office/drawing/2014/main" xmlns="" id="{4BB70FAC-C35A-4035-B9B9-E2DC6402E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754" y="5770881"/>
            <a:ext cx="1820285" cy="87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93" tIns="37147" rIns="74293" bIns="37147">
            <a:spAutoFit/>
          </a:bodyPr>
          <a:lstStyle>
            <a:lvl1pPr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2438"/>
              </a:spcAft>
            </a:pPr>
            <a:r>
              <a:rPr lang="ru-RU" altLang="x-none" sz="1300" b="1" dirty="0" smtClean="0"/>
              <a:t>Информирование о результатах оценки для самостоятельного исправления СФМ</a:t>
            </a:r>
            <a:endParaRPr lang="ru-RU" altLang="x-none" sz="1300" b="1" dirty="0"/>
          </a:p>
        </p:txBody>
      </p:sp>
      <p:sp>
        <p:nvSpPr>
          <p:cNvPr id="109" name="Прямоугольник 166">
            <a:extLst>
              <a:ext uri="{FF2B5EF4-FFF2-40B4-BE49-F238E27FC236}">
                <a16:creationId xmlns:a16="http://schemas.microsoft.com/office/drawing/2014/main" xmlns="" id="{F047EABD-E153-4933-A32F-DB1A08283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4711" y="5770880"/>
            <a:ext cx="1503689" cy="87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93" tIns="37147" rIns="74293" bIns="37147">
            <a:spAutoFit/>
          </a:bodyPr>
          <a:lstStyle>
            <a:lvl1pPr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2438"/>
              </a:spcAft>
            </a:pPr>
            <a:r>
              <a:rPr lang="ru-RU" altLang="x-none" sz="1300" b="1" dirty="0" smtClean="0"/>
              <a:t>Предупреждение потенциальных нарушений в будущем</a:t>
            </a:r>
            <a:endParaRPr lang="ru-RU" altLang="x-none" sz="1300" b="1" dirty="0"/>
          </a:p>
        </p:txBody>
      </p:sp>
      <p:sp>
        <p:nvSpPr>
          <p:cNvPr id="110" name="Прямоугольник 167">
            <a:extLst>
              <a:ext uri="{FF2B5EF4-FFF2-40B4-BE49-F238E27FC236}">
                <a16:creationId xmlns:a16="http://schemas.microsoft.com/office/drawing/2014/main" xmlns="" id="{C8FCC1A0-C6D2-49A4-8E97-548D60238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5646" y="5781041"/>
            <a:ext cx="1901874" cy="87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93" tIns="37147" rIns="74293" bIns="37147">
            <a:spAutoFit/>
          </a:bodyPr>
          <a:lstStyle>
            <a:lvl1pPr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2438"/>
              </a:spcAft>
            </a:pPr>
            <a:r>
              <a:rPr lang="ru-RU" altLang="x-none" sz="1300" b="1" dirty="0" smtClean="0"/>
              <a:t>Выявление нарушений с последующим направлением уведомлений</a:t>
            </a:r>
            <a:endParaRPr lang="ru-RU" altLang="x-none" sz="1300" b="1" dirty="0"/>
          </a:p>
        </p:txBody>
      </p:sp>
      <p:sp>
        <p:nvSpPr>
          <p:cNvPr id="114" name="Прямоугольник 40">
            <a:extLst>
              <a:ext uri="{FF2B5EF4-FFF2-40B4-BE49-F238E27FC236}">
                <a16:creationId xmlns:a16="http://schemas.microsoft.com/office/drawing/2014/main" xmlns="" id="{79A84FC5-A440-437F-A38B-57F99544D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5584" y="1264616"/>
            <a:ext cx="157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x-none" sz="1200" b="1" dirty="0" smtClean="0"/>
              <a:t>за 2019г. – </a:t>
            </a:r>
          </a:p>
          <a:p>
            <a:pPr algn="ctr" eaLnBrk="1" hangingPunct="1"/>
            <a:r>
              <a:rPr lang="ru-RU" altLang="x-none" sz="1200" b="1" dirty="0" smtClean="0"/>
              <a:t>1,6 млн. сообщений</a:t>
            </a:r>
            <a:endParaRPr lang="ru-RU" altLang="x-none" sz="1200" b="1" dirty="0"/>
          </a:p>
        </p:txBody>
      </p:sp>
      <p:sp>
        <p:nvSpPr>
          <p:cNvPr id="115" name="Прямоугольник: усеченные противолежащие углы 114">
            <a:extLst>
              <a:ext uri="{FF2B5EF4-FFF2-40B4-BE49-F238E27FC236}">
                <a16:creationId xmlns:a16="http://schemas.microsoft.com/office/drawing/2014/main" xmlns="" id="{ED344112-C3A6-4CFB-AAD2-64811BD5926E}"/>
              </a:ext>
            </a:extLst>
          </p:cNvPr>
          <p:cNvSpPr/>
          <p:nvPr/>
        </p:nvSpPr>
        <p:spPr>
          <a:xfrm>
            <a:off x="8644270" y="1072861"/>
            <a:ext cx="3415643" cy="5672425"/>
          </a:xfrm>
          <a:prstGeom prst="snip2DiagRect">
            <a:avLst>
              <a:gd name="adj1" fmla="val 0"/>
              <a:gd name="adj2" fmla="val 815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7" name="Прямоугольник 149">
            <a:extLst>
              <a:ext uri="{FF2B5EF4-FFF2-40B4-BE49-F238E27FC236}">
                <a16:creationId xmlns:a16="http://schemas.microsoft.com/office/drawing/2014/main" xmlns="" id="{59021152-D195-4FFF-A954-1A9771B22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0187" y="1582980"/>
            <a:ext cx="30526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x-none" sz="1200" b="1" dirty="0" smtClean="0">
                <a:cs typeface="Tahoma" panose="020B0604030504040204" pitchFamily="34" charset="0"/>
              </a:rPr>
              <a:t>Организация внутреннего контроля в т.ч. идентификация клиентов и </a:t>
            </a:r>
            <a:r>
              <a:rPr lang="ru-RU" altLang="x-none" sz="1200" b="1" dirty="0" err="1" smtClean="0">
                <a:cs typeface="Tahoma" panose="020B0604030504040204" pitchFamily="34" charset="0"/>
              </a:rPr>
              <a:t>выгодоприобретателей</a:t>
            </a:r>
            <a:endParaRPr lang="ru-RU" altLang="x-none" sz="1200" b="1" dirty="0">
              <a:cs typeface="Tahoma" panose="020B0604030504040204" pitchFamily="34" charset="0"/>
            </a:endParaRPr>
          </a:p>
        </p:txBody>
      </p:sp>
      <p:sp>
        <p:nvSpPr>
          <p:cNvPr id="119" name="Прямоугольник 149">
            <a:extLst>
              <a:ext uri="{FF2B5EF4-FFF2-40B4-BE49-F238E27FC236}">
                <a16:creationId xmlns:a16="http://schemas.microsoft.com/office/drawing/2014/main" xmlns="" id="{220D12D9-D259-4B7B-B23B-658808C2F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3351" y="2392442"/>
            <a:ext cx="30526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x-none" sz="1200" b="1" dirty="0" smtClean="0">
                <a:cs typeface="Tahoma" panose="020B0604030504040204" pitchFamily="34" charset="0"/>
              </a:rPr>
              <a:t>Работа с перечнем:</a:t>
            </a:r>
          </a:p>
          <a:p>
            <a:pPr algn="just"/>
            <a:r>
              <a:rPr lang="ru-RU" altLang="x-none" sz="1200" b="1" dirty="0" smtClean="0">
                <a:cs typeface="Tahoma" panose="020B0604030504040204" pitchFamily="34" charset="0"/>
              </a:rPr>
              <a:t>- по финансированию терроризма (ФТ);</a:t>
            </a:r>
          </a:p>
          <a:p>
            <a:pPr marL="171450" indent="-171450" algn="just">
              <a:buFontTx/>
              <a:buChar char="-"/>
            </a:pPr>
            <a:r>
              <a:rPr lang="ru-RU" altLang="x-none" sz="1200" b="1" dirty="0" smtClean="0">
                <a:cs typeface="Tahoma" panose="020B0604030504040204" pitchFamily="34" charset="0"/>
              </a:rPr>
              <a:t>по ФРОМУ;</a:t>
            </a:r>
          </a:p>
          <a:p>
            <a:pPr marL="171450" indent="-171450" algn="just">
              <a:buFontTx/>
              <a:buChar char="-"/>
            </a:pPr>
            <a:r>
              <a:rPr lang="ru-RU" altLang="x-none" sz="1200" b="1" dirty="0" smtClean="0">
                <a:cs typeface="Tahoma" panose="020B0604030504040204" pitchFamily="34" charset="0"/>
              </a:rPr>
              <a:t>особо рисковых организаций.</a:t>
            </a:r>
          </a:p>
          <a:p>
            <a:pPr marL="171450" indent="-171450" algn="just">
              <a:buFontTx/>
              <a:buChar char="-"/>
            </a:pPr>
            <a:endParaRPr lang="ru-RU" altLang="x-none" sz="1200" b="1" dirty="0" smtClean="0">
              <a:cs typeface="Tahoma" panose="020B0604030504040204" pitchFamily="34" charset="0"/>
            </a:endParaRPr>
          </a:p>
        </p:txBody>
      </p:sp>
      <p:sp>
        <p:nvSpPr>
          <p:cNvPr id="121" name="Прямоугольник 149">
            <a:extLst>
              <a:ext uri="{FF2B5EF4-FFF2-40B4-BE49-F238E27FC236}">
                <a16:creationId xmlns:a16="http://schemas.microsoft.com/office/drawing/2014/main" xmlns="" id="{CCE8FC88-606C-4C0D-80FC-7DD74BC0E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7785" y="3514974"/>
            <a:ext cx="28901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x-none" sz="1200" b="1" dirty="0" smtClean="0">
                <a:cs typeface="Tahoma" panose="020B0604030504040204" pitchFamily="34" charset="0"/>
              </a:rPr>
              <a:t>Соблюдение порядка фиксирования, хранения и представления информации об операциях, подлежащих финансовому мониторингу</a:t>
            </a:r>
            <a:endParaRPr lang="ru-RU" altLang="x-none" sz="1200" b="1" dirty="0">
              <a:cs typeface="Tahoma" panose="020B060403050404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B5B02230-C0A1-4C9D-91F1-50ACA7E1AFBC}"/>
              </a:ext>
            </a:extLst>
          </p:cNvPr>
          <p:cNvCxnSpPr/>
          <p:nvPr/>
        </p:nvCxnSpPr>
        <p:spPr>
          <a:xfrm>
            <a:off x="8865254" y="4381903"/>
            <a:ext cx="289010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>
            <a:extLst>
              <a:ext uri="{FF2B5EF4-FFF2-40B4-BE49-F238E27FC236}">
                <a16:creationId xmlns:a16="http://schemas.microsoft.com/office/drawing/2014/main" xmlns="" id="{5E342706-98F9-4D4C-A2CC-43F3460DF442}"/>
              </a:ext>
            </a:extLst>
          </p:cNvPr>
          <p:cNvCxnSpPr/>
          <p:nvPr/>
        </p:nvCxnSpPr>
        <p:spPr>
          <a:xfrm>
            <a:off x="8886519" y="3430791"/>
            <a:ext cx="289010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>
            <a:extLst>
              <a:ext uri="{FF2B5EF4-FFF2-40B4-BE49-F238E27FC236}">
                <a16:creationId xmlns:a16="http://schemas.microsoft.com/office/drawing/2014/main" xmlns="" id="{CD0FF96D-BB94-47B0-A669-ACD41B08C213}"/>
              </a:ext>
            </a:extLst>
          </p:cNvPr>
          <p:cNvCxnSpPr/>
          <p:nvPr/>
        </p:nvCxnSpPr>
        <p:spPr>
          <a:xfrm>
            <a:off x="8865255" y="2281878"/>
            <a:ext cx="289010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Прямоугольник 171">
            <a:extLst>
              <a:ext uri="{FF2B5EF4-FFF2-40B4-BE49-F238E27FC236}">
                <a16:creationId xmlns:a16="http://schemas.microsoft.com/office/drawing/2014/main" xmlns="" id="{CDBE513B-AB08-4932-A473-278120632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2774" y="1133130"/>
            <a:ext cx="303512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Критерии мониторинга:</a:t>
            </a:r>
            <a:endParaRPr lang="ru-RU" altLang="ru-RU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Прямоугольник 167">
            <a:extLst>
              <a:ext uri="{FF2B5EF4-FFF2-40B4-BE49-F238E27FC236}">
                <a16:creationId xmlns:a16="http://schemas.microsoft.com/office/drawing/2014/main" xmlns="" id="{C8FCC1A0-C6D2-49A4-8E97-548D60238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7692" y="5781041"/>
            <a:ext cx="1556213" cy="87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93" tIns="37147" rIns="74293" bIns="37147">
            <a:spAutoFit/>
          </a:bodyPr>
          <a:lstStyle>
            <a:lvl1pPr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2438"/>
              </a:spcAft>
            </a:pPr>
            <a:r>
              <a:rPr lang="ru-RU" altLang="x-none" sz="1300" b="1" dirty="0" smtClean="0"/>
              <a:t>Оценка эффективности работы Субъектов в сфере ОД/ФТ</a:t>
            </a:r>
            <a:endParaRPr lang="ru-RU" altLang="x-none" sz="1300" b="1" dirty="0"/>
          </a:p>
        </p:txBody>
      </p:sp>
      <p:sp>
        <p:nvSpPr>
          <p:cNvPr id="51" name="Прямоугольник 149">
            <a:extLst>
              <a:ext uri="{FF2B5EF4-FFF2-40B4-BE49-F238E27FC236}">
                <a16:creationId xmlns:a16="http://schemas.microsoft.com/office/drawing/2014/main" xmlns="" id="{CCE8FC88-606C-4C0D-80FC-7DD74BC0E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2594" y="4454182"/>
            <a:ext cx="28901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x-none" sz="1200" b="1" dirty="0" smtClean="0">
                <a:cs typeface="Tahoma" panose="020B0604030504040204" pitchFamily="34" charset="0"/>
              </a:rPr>
              <a:t>Установление отдельных фактов не отправки или несвоевременной отправки, а так же некорректного заполнения формы ФМ-1</a:t>
            </a:r>
            <a:endParaRPr lang="ru-RU" altLang="x-none" sz="1200" b="1" dirty="0">
              <a:cs typeface="Tahoma" panose="020B0604030504040204" pitchFamily="34" charset="0"/>
            </a:endParaRP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xmlns="" id="{B5B02230-C0A1-4C9D-91F1-50ACA7E1AFBC}"/>
              </a:ext>
            </a:extLst>
          </p:cNvPr>
          <p:cNvCxnSpPr/>
          <p:nvPr/>
        </p:nvCxnSpPr>
        <p:spPr>
          <a:xfrm>
            <a:off x="8911327" y="5299846"/>
            <a:ext cx="289010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149">
            <a:extLst>
              <a:ext uri="{FF2B5EF4-FFF2-40B4-BE49-F238E27FC236}">
                <a16:creationId xmlns:a16="http://schemas.microsoft.com/office/drawing/2014/main" xmlns="" id="{CCE8FC88-606C-4C0D-80FC-7DD74BC0E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6771" y="5350861"/>
            <a:ext cx="28901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x-none" sz="1200" b="1" dirty="0" smtClean="0">
                <a:cs typeface="Tahoma" panose="020B0604030504040204" pitchFamily="34" charset="0"/>
              </a:rPr>
              <a:t>Определение оценки понимания СФМ требований Закона о ПОД/ФТ, путем заполнения вопросников </a:t>
            </a:r>
            <a:endParaRPr lang="ru-RU" altLang="x-none" sz="1200" b="1" dirty="0">
              <a:cs typeface="Tahoma" panose="020B0604030504040204" pitchFamily="34" charset="0"/>
            </a:endParaRPr>
          </a:p>
        </p:txBody>
      </p: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xmlns="" id="{B5B02230-C0A1-4C9D-91F1-50ACA7E1AFBC}"/>
              </a:ext>
            </a:extLst>
          </p:cNvPr>
          <p:cNvCxnSpPr/>
          <p:nvPr/>
        </p:nvCxnSpPr>
        <p:spPr>
          <a:xfrm>
            <a:off x="8914865" y="6005162"/>
            <a:ext cx="289010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149">
            <a:extLst>
              <a:ext uri="{FF2B5EF4-FFF2-40B4-BE49-F238E27FC236}">
                <a16:creationId xmlns:a16="http://schemas.microsoft.com/office/drawing/2014/main" xmlns="" id="{CCE8FC88-606C-4C0D-80FC-7DD74BC0E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0316" y="6141215"/>
            <a:ext cx="28901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x-none" sz="1200" b="1" dirty="0" smtClean="0">
                <a:cs typeface="Tahoma" panose="020B0604030504040204" pitchFamily="34" charset="0"/>
              </a:rPr>
              <a:t>Присуждения оценки каждому из СФМ</a:t>
            </a:r>
            <a:endParaRPr lang="ru-RU" altLang="x-none" sz="1200" b="1" dirty="0">
              <a:cs typeface="Tahoma" panose="020B0604030504040204" pitchFamily="34" charset="0"/>
            </a:endParaRPr>
          </a:p>
        </p:txBody>
      </p:sp>
      <p:pic>
        <p:nvPicPr>
          <p:cNvPr id="1030" name="Picture 6" descr="C:\Users\d.shagataev\Desktop\11\ВЕКТОР\set-clipart-business-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1345" y="2976880"/>
            <a:ext cx="2683089" cy="1666558"/>
          </a:xfrm>
          <a:prstGeom prst="rect">
            <a:avLst/>
          </a:prstGeom>
          <a:noFill/>
        </p:spPr>
      </p:pic>
      <p:sp>
        <p:nvSpPr>
          <p:cNvPr id="58" name="Прямоугольник 118">
            <a:extLst>
              <a:ext uri="{FF2B5EF4-FFF2-40B4-BE49-F238E27FC236}">
                <a16:creationId xmlns:a16="http://schemas.microsoft.com/office/drawing/2014/main" xmlns="" id="{00C4942C-0E61-4EDF-874C-63AB746AF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800" y="773832"/>
            <a:ext cx="21335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x-none" sz="12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Прохождение курсов СФМ и итоги тестирования</a:t>
            </a:r>
          </a:p>
          <a:p>
            <a:pPr algn="ctr"/>
            <a:r>
              <a:rPr lang="ru-RU" altLang="x-none" sz="1200" b="1" dirty="0" smtClean="0"/>
              <a:t>более 6 тыс. СФМ </a:t>
            </a:r>
          </a:p>
          <a:p>
            <a:pPr algn="ctr"/>
            <a:r>
              <a:rPr lang="ru-RU" altLang="x-none" sz="1200" b="1" dirty="0" smtClean="0"/>
              <a:t>С постоянным увеличением</a:t>
            </a:r>
          </a:p>
        </p:txBody>
      </p:sp>
      <p:sp>
        <p:nvSpPr>
          <p:cNvPr id="61" name="Прямоугольник 118">
            <a:extLst>
              <a:ext uri="{FF2B5EF4-FFF2-40B4-BE49-F238E27FC236}">
                <a16:creationId xmlns:a16="http://schemas.microsoft.com/office/drawing/2014/main" xmlns="" id="{00C4942C-0E61-4EDF-874C-63AB746AF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710409"/>
            <a:ext cx="192023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x-none" sz="12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Посещаемость определенных  вложений </a:t>
            </a:r>
          </a:p>
          <a:p>
            <a:pPr algn="ctr"/>
            <a:r>
              <a:rPr lang="ru-RU" altLang="x-none" sz="1200" b="1" dirty="0" smtClean="0"/>
              <a:t>перечень ФТ, ФРОМУ, особо рисковые  организации</a:t>
            </a:r>
          </a:p>
        </p:txBody>
      </p:sp>
      <p:sp>
        <p:nvSpPr>
          <p:cNvPr id="62" name="Прямоугольник 162">
            <a:extLst>
              <a:ext uri="{FF2B5EF4-FFF2-40B4-BE49-F238E27FC236}">
                <a16:creationId xmlns:a16="http://schemas.microsoft.com/office/drawing/2014/main" xmlns="" id="{2016415F-692D-4C50-97A0-69A436238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829" y="4712018"/>
            <a:ext cx="4391025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Дистанционный мониторинг</a:t>
            </a:r>
          </a:p>
        </p:txBody>
      </p:sp>
    </p:spTree>
    <p:extLst>
      <p:ext uri="{BB962C8B-B14F-4D97-AF65-F5344CB8AC3E}">
        <p14:creationId xmlns="" xmlns:p14="http://schemas.microsoft.com/office/powerpoint/2010/main" val="199230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C:\Users\d.shagataev\Desktop\11\ВЕКТОР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67776" y="1094431"/>
            <a:ext cx="2932340" cy="2476083"/>
          </a:xfrm>
          <a:prstGeom prst="rect">
            <a:avLst/>
          </a:prstGeom>
          <a:noFill/>
        </p:spPr>
      </p:pic>
      <p:sp>
        <p:nvSpPr>
          <p:cNvPr id="36" name="Параллелограмм 35">
            <a:extLst>
              <a:ext uri="{FF2B5EF4-FFF2-40B4-BE49-F238E27FC236}">
                <a16:creationId xmlns:a16="http://schemas.microsoft.com/office/drawing/2014/main" xmlns="" id="{489487A2-A44A-4F6E-B7AB-486D9F5443A5}"/>
              </a:ext>
            </a:extLst>
          </p:cNvPr>
          <p:cNvSpPr/>
          <p:nvPr/>
        </p:nvSpPr>
        <p:spPr>
          <a:xfrm flipH="1">
            <a:off x="8553450" y="0"/>
            <a:ext cx="2700338" cy="923925"/>
          </a:xfrm>
          <a:prstGeom prst="parallelogram">
            <a:avLst>
              <a:gd name="adj" fmla="val 29281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06E48F4E-EB23-497E-A21D-E3DCE3D0A468}"/>
              </a:ext>
            </a:extLst>
          </p:cNvPr>
          <p:cNvSpPr/>
          <p:nvPr/>
        </p:nvSpPr>
        <p:spPr>
          <a:xfrm>
            <a:off x="0" y="8945"/>
            <a:ext cx="12192000" cy="814387"/>
          </a:xfrm>
          <a:prstGeom prst="rect">
            <a:avLst/>
          </a:prstGeom>
          <a:solidFill>
            <a:srgbClr val="DAE3F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Параллелограмм 38">
            <a:extLst>
              <a:ext uri="{FF2B5EF4-FFF2-40B4-BE49-F238E27FC236}">
                <a16:creationId xmlns:a16="http://schemas.microsoft.com/office/drawing/2014/main" xmlns="" id="{91DF289D-7A9C-4BB9-B145-D78A5852A2AB}"/>
              </a:ext>
            </a:extLst>
          </p:cNvPr>
          <p:cNvSpPr/>
          <p:nvPr/>
        </p:nvSpPr>
        <p:spPr>
          <a:xfrm>
            <a:off x="8828088" y="0"/>
            <a:ext cx="2698750" cy="923925"/>
          </a:xfrm>
          <a:prstGeom prst="parallelogram">
            <a:avLst>
              <a:gd name="adj" fmla="val 2928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Прямоугольник 9">
            <a:extLst>
              <a:ext uri="{FF2B5EF4-FFF2-40B4-BE49-F238E27FC236}">
                <a16:creationId xmlns:a16="http://schemas.microsoft.com/office/drawing/2014/main" xmlns="" id="{F56712C4-794A-47C7-A35B-DF868F764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41" y="149792"/>
            <a:ext cx="875485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altLang="ru-RU" sz="25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Единый </a:t>
            </a:r>
            <a:r>
              <a:rPr lang="ru-RU" altLang="ru-RU" sz="25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онлайн</a:t>
            </a:r>
            <a:r>
              <a:rPr lang="ru-RU" altLang="ru-RU" sz="25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контакт-центр</a:t>
            </a:r>
            <a:endParaRPr lang="ru-RU" altLang="ru-RU" sz="25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70984C66-7E24-470C-9917-B8C1FB5019CB}"/>
              </a:ext>
            </a:extLst>
          </p:cNvPr>
          <p:cNvSpPr/>
          <p:nvPr/>
        </p:nvSpPr>
        <p:spPr>
          <a:xfrm>
            <a:off x="256509" y="881520"/>
            <a:ext cx="3668743" cy="33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Обработка </a:t>
            </a:r>
            <a:r>
              <a:rPr lang="ru-RU" sz="1500" b="1" dirty="0" err="1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онлайн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заявок</a:t>
            </a:r>
            <a:endParaRPr lang="x-none" sz="15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Равнобедренный треугольник 29">
            <a:extLst>
              <a:ext uri="{FF2B5EF4-FFF2-40B4-BE49-F238E27FC236}">
                <a16:creationId xmlns:a16="http://schemas.microsoft.com/office/drawing/2014/main" xmlns="" id="{9F481A1C-AB0C-4B37-A002-5287432CADB3}"/>
              </a:ext>
            </a:extLst>
          </p:cNvPr>
          <p:cNvSpPr/>
          <p:nvPr/>
        </p:nvSpPr>
        <p:spPr>
          <a:xfrm rot="5400000">
            <a:off x="3135462" y="1893140"/>
            <a:ext cx="2402520" cy="495393"/>
          </a:xfrm>
          <a:prstGeom prst="triangl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Равнобедренный треугольник 33">
            <a:extLst>
              <a:ext uri="{FF2B5EF4-FFF2-40B4-BE49-F238E27FC236}">
                <a16:creationId xmlns:a16="http://schemas.microsoft.com/office/drawing/2014/main" xmlns="" id="{991CAA8D-5FCA-4587-AF20-3381FBABB28A}"/>
              </a:ext>
            </a:extLst>
          </p:cNvPr>
          <p:cNvSpPr/>
          <p:nvPr/>
        </p:nvSpPr>
        <p:spPr>
          <a:xfrm rot="5400000">
            <a:off x="7226577" y="1893140"/>
            <a:ext cx="2402520" cy="495393"/>
          </a:xfrm>
          <a:prstGeom prst="triangl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Прямоугольник: усеченные противолежащие углы 43">
            <a:extLst>
              <a:ext uri="{FF2B5EF4-FFF2-40B4-BE49-F238E27FC236}">
                <a16:creationId xmlns:a16="http://schemas.microsoft.com/office/drawing/2014/main" xmlns="" id="{FF90C09C-6AE6-4F70-9F07-64A3F9474C53}"/>
              </a:ext>
            </a:extLst>
          </p:cNvPr>
          <p:cNvSpPr/>
          <p:nvPr/>
        </p:nvSpPr>
        <p:spPr>
          <a:xfrm>
            <a:off x="442469" y="3718660"/>
            <a:ext cx="3371850" cy="3092729"/>
          </a:xfrm>
          <a:prstGeom prst="snip2Diag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Прямоугольник: усеченные противолежащие углы 46">
            <a:extLst>
              <a:ext uri="{FF2B5EF4-FFF2-40B4-BE49-F238E27FC236}">
                <a16:creationId xmlns:a16="http://schemas.microsoft.com/office/drawing/2014/main" xmlns="" id="{6080332A-5C3E-4873-8EF9-0E43DB6BA551}"/>
              </a:ext>
            </a:extLst>
          </p:cNvPr>
          <p:cNvSpPr/>
          <p:nvPr/>
        </p:nvSpPr>
        <p:spPr>
          <a:xfrm>
            <a:off x="4447482" y="3718660"/>
            <a:ext cx="3371850" cy="3092729"/>
          </a:xfrm>
          <a:prstGeom prst="snip2Diag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Прямоугольник: усеченные противолежащие углы 49">
            <a:extLst>
              <a:ext uri="{FF2B5EF4-FFF2-40B4-BE49-F238E27FC236}">
                <a16:creationId xmlns:a16="http://schemas.microsoft.com/office/drawing/2014/main" xmlns="" id="{03F10C0B-FE84-4484-BC3B-99B184688EE4}"/>
              </a:ext>
            </a:extLst>
          </p:cNvPr>
          <p:cNvSpPr/>
          <p:nvPr/>
        </p:nvSpPr>
        <p:spPr>
          <a:xfrm>
            <a:off x="8412181" y="3718660"/>
            <a:ext cx="3371850" cy="3092729"/>
          </a:xfrm>
          <a:prstGeom prst="snip2Diag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EFF2F820-BF3E-40B8-AB35-7974966B5DB2}"/>
              </a:ext>
            </a:extLst>
          </p:cNvPr>
          <p:cNvSpPr/>
          <p:nvPr/>
        </p:nvSpPr>
        <p:spPr>
          <a:xfrm>
            <a:off x="420895" y="4649674"/>
            <a:ext cx="337185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Заявка формируется на по единому шаблону, где определяется характер вопроса для своевременного реагирования</a:t>
            </a:r>
            <a:endParaRPr lang="x-none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5CEFF637-FBF8-4F05-ACFC-DCE3AD07BAB8}"/>
              </a:ext>
            </a:extLst>
          </p:cNvPr>
          <p:cNvSpPr/>
          <p:nvPr/>
        </p:nvSpPr>
        <p:spPr>
          <a:xfrm>
            <a:off x="4408602" y="4968316"/>
            <a:ext cx="350124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Бесплатный единый контакт-центр звонков по всему Казахстану, по вопросам ПОД/ФТ</a:t>
            </a:r>
            <a:endParaRPr lang="x-none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DC59CBEC-03A7-4E65-80E3-AD4510B8901E}"/>
              </a:ext>
            </a:extLst>
          </p:cNvPr>
          <p:cNvSpPr/>
          <p:nvPr/>
        </p:nvSpPr>
        <p:spPr>
          <a:xfrm>
            <a:off x="8235390" y="4954174"/>
            <a:ext cx="375446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Взаимодействие с СФМ, посредством социальных сетей Те</a:t>
            </a:r>
            <a:r>
              <a:rPr lang="en-US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legram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Instagram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algn="ctr">
              <a:lnSpc>
                <a:spcPct val="120000"/>
              </a:lnSpc>
            </a:pPr>
            <a:r>
              <a:rPr lang="en-US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WhatsApp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т.д.</a:t>
            </a:r>
            <a:endParaRPr lang="x-none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D54E7253-5CA9-415B-9F7B-606D726E60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777042" y="3887143"/>
            <a:ext cx="689944" cy="689944"/>
          </a:xfrm>
          <a:prstGeom prst="rect">
            <a:avLst/>
          </a:prstGeom>
        </p:spPr>
      </p:pic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xmlns="" id="{7BFBA193-E6FB-47B9-BDC3-A10A1EB12DF7}"/>
              </a:ext>
            </a:extLst>
          </p:cNvPr>
          <p:cNvCxnSpPr>
            <a:cxnSpLocks/>
          </p:cNvCxnSpPr>
          <p:nvPr/>
        </p:nvCxnSpPr>
        <p:spPr>
          <a:xfrm>
            <a:off x="304763" y="3560193"/>
            <a:ext cx="11668701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:\Users\d.shagataev\Desktop\11\ВЕКТОР\images (3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3073" y="1300480"/>
            <a:ext cx="3295967" cy="1910080"/>
          </a:xfrm>
          <a:prstGeom prst="rect">
            <a:avLst/>
          </a:prstGeom>
          <a:noFill/>
        </p:spPr>
      </p:pic>
      <p:pic>
        <p:nvPicPr>
          <p:cNvPr id="7172" name="Picture 4" descr="C:\Users\d.shagataev\Desktop\11\ВЕКТОР\Без названия (1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29810" y="1252219"/>
            <a:ext cx="3440430" cy="1926641"/>
          </a:xfrm>
          <a:prstGeom prst="rect">
            <a:avLst/>
          </a:prstGeom>
          <a:noFill/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70984C66-7E24-470C-9917-B8C1FB5019CB}"/>
              </a:ext>
            </a:extLst>
          </p:cNvPr>
          <p:cNvSpPr/>
          <p:nvPr/>
        </p:nvSpPr>
        <p:spPr>
          <a:xfrm>
            <a:off x="4464201" y="862652"/>
            <a:ext cx="3668743" cy="33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Обработка звонков</a:t>
            </a:r>
            <a:endParaRPr lang="x-none" sz="15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70984C66-7E24-470C-9917-B8C1FB5019CB}"/>
              </a:ext>
            </a:extLst>
          </p:cNvPr>
          <p:cNvSpPr/>
          <p:nvPr/>
        </p:nvSpPr>
        <p:spPr>
          <a:xfrm>
            <a:off x="8523257" y="951102"/>
            <a:ext cx="366874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Информационный </a:t>
            </a:r>
            <a:r>
              <a:rPr lang="ru-RU" sz="15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контент</a:t>
            </a:r>
            <a:endParaRPr lang="ru-RU" sz="15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Рисунок 153">
            <a:extLst>
              <a:ext uri="{FF2B5EF4-FFF2-40B4-BE49-F238E27FC236}">
                <a16:creationId xmlns:a16="http://schemas.microsoft.com/office/drawing/2014/main" xmlns="" id="{0E88E11C-714D-4338-9D7E-7AE53570713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lum bright="14000" contrast="-4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591" y="3834926"/>
            <a:ext cx="779665" cy="77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C:\Users\d.shagataev\Desktop\11\ВЕКТОР\map-about-us.png"/>
          <p:cNvPicPr>
            <a:picLocks noChangeAspect="1" noChangeArrowheads="1"/>
          </p:cNvPicPr>
          <p:nvPr/>
        </p:nvPicPr>
        <p:blipFill>
          <a:blip r:embed="rId12" cstate="print">
            <a:lum contrast="-22000"/>
          </a:blip>
          <a:srcRect/>
          <a:stretch>
            <a:fillRect/>
          </a:stretch>
        </p:blipFill>
        <p:spPr bwMode="auto">
          <a:xfrm>
            <a:off x="5301796" y="3976914"/>
            <a:ext cx="1436381" cy="8030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2848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Скругленный прямоугольник 134"/>
          <p:cNvSpPr/>
          <p:nvPr/>
        </p:nvSpPr>
        <p:spPr>
          <a:xfrm>
            <a:off x="5942197" y="5217588"/>
            <a:ext cx="3074637" cy="102823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k.balabi\Desktop\сотрудники-дела-говоря-на-графическом-дизайне-иллюстрации-вектора-1450233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206" y="1108158"/>
            <a:ext cx="2105025" cy="2105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06E48F4E-EB23-497E-A21D-E3DCE3D0A468}"/>
              </a:ext>
            </a:extLst>
          </p:cNvPr>
          <p:cNvSpPr/>
          <p:nvPr/>
        </p:nvSpPr>
        <p:spPr>
          <a:xfrm>
            <a:off x="0" y="8945"/>
            <a:ext cx="12192000" cy="814387"/>
          </a:xfrm>
          <a:prstGeom prst="rect">
            <a:avLst/>
          </a:prstGeom>
          <a:solidFill>
            <a:srgbClr val="DAE3F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Параллелограмм 24">
            <a:extLst>
              <a:ext uri="{FF2B5EF4-FFF2-40B4-BE49-F238E27FC236}">
                <a16:creationId xmlns:a16="http://schemas.microsoft.com/office/drawing/2014/main" xmlns="" id="{91DF289D-7A9C-4BB9-B145-D78A5852A2AB}"/>
              </a:ext>
            </a:extLst>
          </p:cNvPr>
          <p:cNvSpPr/>
          <p:nvPr/>
        </p:nvSpPr>
        <p:spPr>
          <a:xfrm>
            <a:off x="8828088" y="0"/>
            <a:ext cx="2698750" cy="923925"/>
          </a:xfrm>
          <a:prstGeom prst="parallelogram">
            <a:avLst>
              <a:gd name="adj" fmla="val 2928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807" y="1229644"/>
            <a:ext cx="2752260" cy="172903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804041" y="823332"/>
            <a:ext cx="2443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Фронт-офисы в городах   </a:t>
            </a:r>
          </a:p>
          <a:p>
            <a:pPr algn="ctr"/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Нур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-Султан и Алматы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950581" y="1054164"/>
            <a:ext cx="24537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Офлайн сервис</a:t>
            </a:r>
          </a:p>
        </p:txBody>
      </p:sp>
      <p:pic>
        <p:nvPicPr>
          <p:cNvPr id="85" name="Рисунок 151">
            <a:extLst>
              <a:ext uri="{FF2B5EF4-FFF2-40B4-BE49-F238E27FC236}">
                <a16:creationId xmlns:a16="http://schemas.microsoft.com/office/drawing/2014/main" xmlns="" id="{0535E177-E9D8-49E4-8019-F0D250068E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997" y="3863163"/>
            <a:ext cx="6350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Скругленный прямоугольник 99"/>
          <p:cNvSpPr/>
          <p:nvPr/>
        </p:nvSpPr>
        <p:spPr>
          <a:xfrm>
            <a:off x="277794" y="3613751"/>
            <a:ext cx="11524258" cy="10186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591709" y="3748821"/>
            <a:ext cx="1695449" cy="69775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42847">
              <a:defRPr/>
            </a:pPr>
            <a:r>
              <a:rPr lang="ru-RU" altLang="ja-JP" sz="1200" b="1" kern="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Регистрация СФМ в системе Комитета (СДФО)</a:t>
            </a: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2579825" y="3758342"/>
            <a:ext cx="1548180" cy="7023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42847">
              <a:defRPr/>
            </a:pPr>
            <a:r>
              <a:rPr lang="ru-RU" altLang="ja-JP" sz="1200" b="1" kern="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Разъяснение Закона о ПОД/ФТ</a:t>
            </a:r>
            <a:endParaRPr lang="ru-RU" altLang="ja-JP" sz="1200" b="1" kern="0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4404913" y="3762944"/>
            <a:ext cx="1635010" cy="69775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Помощь СФМ в разработке ПВК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8105302" y="3762944"/>
            <a:ext cx="1590680" cy="69775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Заполнение форм ФМ-1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9988038" y="3762944"/>
            <a:ext cx="1554163" cy="69775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42847">
              <a:defRPr/>
            </a:pPr>
            <a:r>
              <a:rPr lang="ru-RU" altLang="ja-JP" sz="1200" b="1" kern="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Контрольные функции Комитета</a:t>
            </a: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6311428" y="3762943"/>
            <a:ext cx="1481140" cy="69775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Техническая поддержка СФМ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814697" y="2958675"/>
            <a:ext cx="4457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Сервис услуги </a:t>
            </a: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Единого контакт-центра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1276350" y="3293109"/>
            <a:ext cx="96202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3974830" y="5249103"/>
            <a:ext cx="0" cy="469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>
            <a:off x="3353915" y="3312159"/>
            <a:ext cx="0" cy="469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/>
          <p:nvPr/>
        </p:nvCxnSpPr>
        <p:spPr>
          <a:xfrm>
            <a:off x="5191125" y="3312159"/>
            <a:ext cx="0" cy="469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/>
          <p:nvPr/>
        </p:nvCxnSpPr>
        <p:spPr>
          <a:xfrm>
            <a:off x="7000875" y="3302634"/>
            <a:ext cx="0" cy="469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/>
          <p:nvPr/>
        </p:nvCxnSpPr>
        <p:spPr>
          <a:xfrm>
            <a:off x="8858250" y="3302634"/>
            <a:ext cx="0" cy="469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/>
          <p:nvPr/>
        </p:nvCxnSpPr>
        <p:spPr>
          <a:xfrm>
            <a:off x="10877550" y="3302634"/>
            <a:ext cx="0" cy="469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k.balabi\Desktop\coworkers-planning-and-making-objective_1262-197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174060"/>
            <a:ext cx="2351225" cy="1862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TextBox 122"/>
          <p:cNvSpPr txBox="1"/>
          <p:nvPr/>
        </p:nvSpPr>
        <p:spPr>
          <a:xfrm>
            <a:off x="710326" y="1035560"/>
            <a:ext cx="2723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Онлайн сервис</a:t>
            </a:r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2579824" y="5217587"/>
            <a:ext cx="3060891" cy="102823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277794" y="5217587"/>
            <a:ext cx="2091485" cy="10171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7" name="Picture 2" descr="C:\Users\d.shagataev\Desktop\11\ВЕКТОР\building-1295569_64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715" y="5253578"/>
            <a:ext cx="653820" cy="890730"/>
          </a:xfrm>
          <a:prstGeom prst="rect">
            <a:avLst/>
          </a:prstGeom>
          <a:noFill/>
        </p:spPr>
      </p:pic>
      <p:pic>
        <p:nvPicPr>
          <p:cNvPr id="128" name="Picture 4" descr="C:\Users\d.shagataev\Desktop\11\ВЕКТОР\exchang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0243" y="5382698"/>
            <a:ext cx="703031" cy="729336"/>
          </a:xfrm>
          <a:prstGeom prst="rect">
            <a:avLst/>
          </a:prstGeom>
          <a:noFill/>
        </p:spPr>
      </p:pic>
      <p:sp>
        <p:nvSpPr>
          <p:cNvPr id="130" name="TextBox 129"/>
          <p:cNvSpPr txBox="1"/>
          <p:nvPr/>
        </p:nvSpPr>
        <p:spPr>
          <a:xfrm>
            <a:off x="903304" y="5514278"/>
            <a:ext cx="1383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БВУ - 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,,,,</a:t>
            </a:r>
            <a:endParaRPr lang="ru-RU" altLang="ru-RU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3296351" y="5193004"/>
            <a:ext cx="2344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Фин. сектор – </a:t>
            </a:r>
            <a:r>
              <a:rPr lang="ru-RU" altLang="ru-RU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,,,,,,,</a:t>
            </a:r>
            <a:endParaRPr lang="ru-RU" altLang="ru-RU" sz="14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310258" y="5174340"/>
            <a:ext cx="2661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4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Нефин</a:t>
            </a:r>
            <a:r>
              <a:rPr lang="ru-RU" altLang="ru-RU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 Сектор </a:t>
            </a:r>
            <a:r>
              <a:rPr lang="ru-RU" altLang="ru-RU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-,,,,,,,</a:t>
            </a:r>
            <a:endParaRPr lang="ru-RU" altLang="ru-RU" sz="14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3353914" y="5465677"/>
            <a:ext cx="197324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Платежные </a:t>
            </a:r>
            <a:r>
              <a:rPr lang="ru-RU" sz="11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организации, МФО, ЕНПФ, Страховые организации</a:t>
            </a:r>
          </a:p>
          <a:p>
            <a:pPr lvl="0" algn="ctr"/>
            <a:r>
              <a:rPr lang="ru-RU" sz="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800" dirty="0">
              <a:solidFill>
                <a:prstClr val="black"/>
              </a:solidFill>
            </a:endParaRPr>
          </a:p>
        </p:txBody>
      </p:sp>
      <p:pic>
        <p:nvPicPr>
          <p:cNvPr id="129" name="Picture 5" descr="C:\Users\d.shagataev\Desktop\11\ВЕКТОР\1519216637_registraciya-ip-v-nalogovo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5761" y="5462804"/>
            <a:ext cx="729687" cy="530007"/>
          </a:xfrm>
          <a:prstGeom prst="rect">
            <a:avLst/>
          </a:prstGeom>
          <a:noFill/>
        </p:spPr>
      </p:pic>
      <p:sp>
        <p:nvSpPr>
          <p:cNvPr id="136" name="Скругленный прямоугольник 135"/>
          <p:cNvSpPr/>
          <p:nvPr/>
        </p:nvSpPr>
        <p:spPr>
          <a:xfrm>
            <a:off x="9211020" y="5217588"/>
            <a:ext cx="2591032" cy="102823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TextBox 137"/>
          <p:cNvSpPr txBox="1"/>
          <p:nvPr/>
        </p:nvSpPr>
        <p:spPr>
          <a:xfrm>
            <a:off x="9561713" y="5217588"/>
            <a:ext cx="1965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СРО </a:t>
            </a:r>
            <a:r>
              <a:rPr lang="ru-RU" altLang="ru-RU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-,,,,,,,,</a:t>
            </a:r>
            <a:endParaRPr lang="ru-RU" altLang="ru-RU" sz="14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8" name="Picture 4" descr="C:\Users\k.balabi\Desktop\cartoon-office-workers-team-character-business-landing-page_216550-1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427" y="5490969"/>
            <a:ext cx="688573" cy="614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Прямоугольник 139"/>
          <p:cNvSpPr/>
          <p:nvPr/>
        </p:nvSpPr>
        <p:spPr>
          <a:xfrm>
            <a:off x="6880612" y="5471540"/>
            <a:ext cx="20104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1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Нотариусы, адвокаты, аудиторские организации организаторы игорного бизнеса </a:t>
            </a:r>
          </a:p>
          <a:p>
            <a:pPr lvl="0" algn="ctr"/>
            <a:r>
              <a:rPr lang="ru-RU" sz="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9695982" y="5500781"/>
            <a:ext cx="1920681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1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Риэлторы, лизинги, ювелиры, юристы, бухгалтеры</a:t>
            </a:r>
          </a:p>
          <a:p>
            <a:pPr lvl="0" algn="ctr"/>
            <a:r>
              <a:rPr lang="ru-RU" sz="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800" dirty="0">
              <a:solidFill>
                <a:prstClr val="black"/>
              </a:solidFill>
            </a:endParaRPr>
          </a:p>
        </p:txBody>
      </p:sp>
      <p:cxnSp>
        <p:nvCxnSpPr>
          <p:cNvPr id="146" name="Прямая со стрелкой 145"/>
          <p:cNvCxnSpPr/>
          <p:nvPr/>
        </p:nvCxnSpPr>
        <p:spPr>
          <a:xfrm>
            <a:off x="1276350" y="3302634"/>
            <a:ext cx="0" cy="469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9">
            <a:extLst>
              <a:ext uri="{FF2B5EF4-FFF2-40B4-BE49-F238E27FC236}">
                <a16:creationId xmlns="" xmlns:a16="http://schemas.microsoft.com/office/drawing/2014/main" id="{F56712C4-794A-47C7-A35B-DF868F764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768" y="-956"/>
            <a:ext cx="10342235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sz="25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Третий этап</a:t>
            </a:r>
          </a:p>
          <a:p>
            <a:pPr>
              <a:defRPr/>
            </a:pPr>
            <a:r>
              <a:rPr lang="ru-RU" altLang="ru-RU" sz="2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Единый контакт-центр  по взаимодействию с СФМ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992913" y="4632398"/>
            <a:ext cx="20079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,,,,,,,,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737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7378</TotalTime>
  <Words>985</Words>
  <Application>Microsoft Office PowerPoint</Application>
  <PresentationFormat>Произвольный</PresentationFormat>
  <Paragraphs>165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«Front office» - это единый центр оказания услуг для СФМ в сфере противодействия легализации (отмыванию) доходов полученных преступным путем и финансированию терроризма по принципу «одного окна».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o.alipbaev</cp:lastModifiedBy>
  <cp:revision>336</cp:revision>
  <dcterms:created xsi:type="dcterms:W3CDTF">2020-04-01T15:20:30Z</dcterms:created>
  <dcterms:modified xsi:type="dcterms:W3CDTF">2021-01-11T10:14:28Z</dcterms:modified>
</cp:coreProperties>
</file>