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82"/>
  </p:notesMasterIdLst>
  <p:sldIdLst>
    <p:sldId id="256" r:id="rId2"/>
    <p:sldId id="324" r:id="rId3"/>
    <p:sldId id="364" r:id="rId4"/>
    <p:sldId id="325" r:id="rId5"/>
    <p:sldId id="330" r:id="rId6"/>
    <p:sldId id="331" r:id="rId7"/>
    <p:sldId id="377" r:id="rId8"/>
    <p:sldId id="328" r:id="rId9"/>
    <p:sldId id="378" r:id="rId10"/>
    <p:sldId id="374" r:id="rId11"/>
    <p:sldId id="375" r:id="rId12"/>
    <p:sldId id="379" r:id="rId13"/>
    <p:sldId id="332" r:id="rId14"/>
    <p:sldId id="360" r:id="rId15"/>
    <p:sldId id="357" r:id="rId16"/>
    <p:sldId id="361" r:id="rId17"/>
    <p:sldId id="362" r:id="rId18"/>
    <p:sldId id="358" r:id="rId19"/>
    <p:sldId id="359" r:id="rId20"/>
    <p:sldId id="363" r:id="rId21"/>
    <p:sldId id="273" r:id="rId22"/>
    <p:sldId id="333" r:id="rId23"/>
    <p:sldId id="334" r:id="rId24"/>
    <p:sldId id="335" r:id="rId25"/>
    <p:sldId id="376" r:id="rId26"/>
    <p:sldId id="336" r:id="rId27"/>
    <p:sldId id="337" r:id="rId28"/>
    <p:sldId id="339" r:id="rId29"/>
    <p:sldId id="340" r:id="rId30"/>
    <p:sldId id="341" r:id="rId31"/>
    <p:sldId id="342" r:id="rId32"/>
    <p:sldId id="343" r:id="rId33"/>
    <p:sldId id="344" r:id="rId34"/>
    <p:sldId id="345" r:id="rId35"/>
    <p:sldId id="349" r:id="rId36"/>
    <p:sldId id="347" r:id="rId37"/>
    <p:sldId id="367" r:id="rId38"/>
    <p:sldId id="351" r:id="rId39"/>
    <p:sldId id="352" r:id="rId40"/>
    <p:sldId id="353" r:id="rId41"/>
    <p:sldId id="354" r:id="rId42"/>
    <p:sldId id="355" r:id="rId43"/>
    <p:sldId id="368" r:id="rId44"/>
    <p:sldId id="346" r:id="rId45"/>
    <p:sldId id="380" r:id="rId46"/>
    <p:sldId id="369" r:id="rId47"/>
    <p:sldId id="381" r:id="rId48"/>
    <p:sldId id="370" r:id="rId49"/>
    <p:sldId id="371" r:id="rId50"/>
    <p:sldId id="261" r:id="rId51"/>
    <p:sldId id="262" r:id="rId52"/>
    <p:sldId id="263" r:id="rId53"/>
    <p:sldId id="300" r:id="rId54"/>
    <p:sldId id="382" r:id="rId55"/>
    <p:sldId id="264" r:id="rId56"/>
    <p:sldId id="265" r:id="rId57"/>
    <p:sldId id="266" r:id="rId58"/>
    <p:sldId id="267" r:id="rId59"/>
    <p:sldId id="268" r:id="rId60"/>
    <p:sldId id="303" r:id="rId61"/>
    <p:sldId id="269" r:id="rId62"/>
    <p:sldId id="270" r:id="rId63"/>
    <p:sldId id="271" r:id="rId64"/>
    <p:sldId id="272" r:id="rId65"/>
    <p:sldId id="283" r:id="rId66"/>
    <p:sldId id="286" r:id="rId67"/>
    <p:sldId id="287" r:id="rId68"/>
    <p:sldId id="307" r:id="rId69"/>
    <p:sldId id="308" r:id="rId70"/>
    <p:sldId id="305" r:id="rId71"/>
    <p:sldId id="306" r:id="rId72"/>
    <p:sldId id="285" r:id="rId73"/>
    <p:sldId id="284" r:id="rId74"/>
    <p:sldId id="288" r:id="rId75"/>
    <p:sldId id="289" r:id="rId76"/>
    <p:sldId id="302" r:id="rId77"/>
    <p:sldId id="319" r:id="rId78"/>
    <p:sldId id="310" r:id="rId79"/>
    <p:sldId id="311" r:id="rId80"/>
    <p:sldId id="290" r:id="rId81"/>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19A54257-B9D6-470C-BD53-25D9F4271BD6}">
          <p14:sldIdLst>
            <p14:sldId id="256"/>
            <p14:sldId id="324"/>
            <p14:sldId id="364"/>
            <p14:sldId id="325"/>
            <p14:sldId id="330"/>
            <p14:sldId id="331"/>
            <p14:sldId id="377"/>
            <p14:sldId id="328"/>
            <p14:sldId id="378"/>
            <p14:sldId id="374"/>
            <p14:sldId id="375"/>
            <p14:sldId id="379"/>
            <p14:sldId id="332"/>
            <p14:sldId id="360"/>
            <p14:sldId id="357"/>
            <p14:sldId id="361"/>
            <p14:sldId id="362"/>
            <p14:sldId id="358"/>
            <p14:sldId id="359"/>
            <p14:sldId id="363"/>
            <p14:sldId id="273"/>
            <p14:sldId id="333"/>
            <p14:sldId id="334"/>
            <p14:sldId id="335"/>
            <p14:sldId id="376"/>
            <p14:sldId id="336"/>
            <p14:sldId id="337"/>
            <p14:sldId id="339"/>
            <p14:sldId id="340"/>
            <p14:sldId id="341"/>
            <p14:sldId id="342"/>
            <p14:sldId id="343"/>
            <p14:sldId id="344"/>
            <p14:sldId id="345"/>
            <p14:sldId id="349"/>
            <p14:sldId id="347"/>
            <p14:sldId id="367"/>
            <p14:sldId id="351"/>
            <p14:sldId id="352"/>
            <p14:sldId id="353"/>
            <p14:sldId id="354"/>
            <p14:sldId id="355"/>
            <p14:sldId id="368"/>
            <p14:sldId id="346"/>
            <p14:sldId id="348"/>
            <p14:sldId id="322"/>
            <p14:sldId id="369"/>
            <p14:sldId id="370"/>
            <p14:sldId id="371"/>
            <p14:sldId id="261"/>
            <p14:sldId id="262"/>
            <p14:sldId id="263"/>
            <p14:sldId id="300"/>
            <p14:sldId id="264"/>
            <p14:sldId id="265"/>
            <p14:sldId id="266"/>
            <p14:sldId id="267"/>
            <p14:sldId id="268"/>
            <p14:sldId id="303"/>
            <p14:sldId id="269"/>
            <p14:sldId id="270"/>
            <p14:sldId id="271"/>
            <p14:sldId id="272"/>
            <p14:sldId id="283"/>
            <p14:sldId id="286"/>
            <p14:sldId id="287"/>
            <p14:sldId id="307"/>
            <p14:sldId id="308"/>
            <p14:sldId id="305"/>
            <p14:sldId id="306"/>
          </p14:sldIdLst>
        </p14:section>
        <p14:section name="Раздел без заголовка" id="{69DF5CD1-69D0-4B58-9B80-8DE0D09B3FE1}">
          <p14:sldIdLst>
            <p14:sldId id="285"/>
            <p14:sldId id="284"/>
            <p14:sldId id="288"/>
            <p14:sldId id="289"/>
            <p14:sldId id="302"/>
            <p14:sldId id="372"/>
            <p14:sldId id="373"/>
            <p14:sldId id="319"/>
            <p14:sldId id="310"/>
            <p14:sldId id="311"/>
            <p14:sldId id="29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D4761-568A-428C-9901-1AD312E50445}"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ru-RU"/>
        </a:p>
      </dgm:t>
    </dgm:pt>
    <dgm:pt modelId="{D3E17E1A-BB8C-4CF1-AC56-70A6FA028545}">
      <dgm:prSet phldrT="[Текст]"/>
      <dgm:spPr/>
      <dgm:t>
        <a:bodyPr/>
        <a:lstStyle/>
        <a:p>
          <a:r>
            <a:rPr lang="ru-RU" dirty="0" smtClean="0"/>
            <a:t>1</a:t>
          </a:r>
          <a:endParaRPr lang="ru-RU" dirty="0"/>
        </a:p>
      </dgm:t>
    </dgm:pt>
    <dgm:pt modelId="{43111340-7DF7-4873-965F-F9C72AB8462A}" type="parTrans" cxnId="{DD75F104-C980-49BA-89A7-B18A8581CFEE}">
      <dgm:prSet/>
      <dgm:spPr/>
      <dgm:t>
        <a:bodyPr/>
        <a:lstStyle/>
        <a:p>
          <a:endParaRPr lang="ru-RU"/>
        </a:p>
      </dgm:t>
    </dgm:pt>
    <dgm:pt modelId="{366253F4-E7B6-4461-B403-3811301B2859}" type="sibTrans" cxnId="{DD75F104-C980-49BA-89A7-B18A8581CFEE}">
      <dgm:prSet/>
      <dgm:spPr/>
      <dgm:t>
        <a:bodyPr/>
        <a:lstStyle/>
        <a:p>
          <a:endParaRPr lang="ru-RU"/>
        </a:p>
      </dgm:t>
    </dgm:pt>
    <dgm:pt modelId="{38A8A968-6B62-4000-955B-49E924FB13AC}">
      <dgm:prSet phldrT="[Текст]" custT="1"/>
      <dgm:spPr/>
      <dgm:t>
        <a:bodyPr/>
        <a:lstStyle/>
        <a:p>
          <a:r>
            <a:rPr lang="ru-RU" sz="1600" b="1" dirty="0" smtClean="0"/>
            <a:t>14 июля 1997 года в Законе РК «О нотариате» в перечне нотариальных действий было разрешено совершать нотариальные действия по исполнительной надписи</a:t>
          </a:r>
          <a:endParaRPr lang="ru-RU" sz="1600" dirty="0"/>
        </a:p>
      </dgm:t>
    </dgm:pt>
    <dgm:pt modelId="{914DF725-987D-44F8-B38E-1A6AEFE1EBED}" type="parTrans" cxnId="{ABF72A59-C589-4B95-8611-85425E4CB48F}">
      <dgm:prSet/>
      <dgm:spPr/>
      <dgm:t>
        <a:bodyPr/>
        <a:lstStyle/>
        <a:p>
          <a:endParaRPr lang="ru-RU"/>
        </a:p>
      </dgm:t>
    </dgm:pt>
    <dgm:pt modelId="{11B754AE-2254-44FA-BB16-1C2519817025}" type="sibTrans" cxnId="{ABF72A59-C589-4B95-8611-85425E4CB48F}">
      <dgm:prSet/>
      <dgm:spPr/>
      <dgm:t>
        <a:bodyPr/>
        <a:lstStyle/>
        <a:p>
          <a:endParaRPr lang="ru-RU"/>
        </a:p>
      </dgm:t>
    </dgm:pt>
    <dgm:pt modelId="{6A861653-C354-41D0-A070-68E04A3C8745}">
      <dgm:prSet phldrT="[Текст]" custT="1"/>
      <dgm:spPr/>
      <dgm:t>
        <a:bodyPr/>
        <a:lstStyle/>
        <a:p>
          <a:r>
            <a:rPr lang="ru-RU" sz="1600" b="1" dirty="0" smtClean="0"/>
            <a:t>29 марта 2000 года </a:t>
          </a:r>
          <a:r>
            <a:rPr lang="ru-RU" sz="1600" b="1" dirty="0" smtClean="0">
              <a:solidFill>
                <a:srgbClr val="FF0000"/>
              </a:solidFill>
            </a:rPr>
            <a:t>данное нотариальное действие было исключено из перечня нотариальных действий. </a:t>
          </a:r>
          <a:endParaRPr lang="ru-RU" sz="1600" dirty="0"/>
        </a:p>
      </dgm:t>
    </dgm:pt>
    <dgm:pt modelId="{B2FFC075-D343-4567-ACAA-9F1822C3FAAF}" type="parTrans" cxnId="{23C48AF6-8209-4014-81D6-9A9F9DCD6827}">
      <dgm:prSet/>
      <dgm:spPr/>
      <dgm:t>
        <a:bodyPr/>
        <a:lstStyle/>
        <a:p>
          <a:endParaRPr lang="ru-RU"/>
        </a:p>
      </dgm:t>
    </dgm:pt>
    <dgm:pt modelId="{251DAC52-E78F-46C2-9AB2-916B183993E6}" type="sibTrans" cxnId="{23C48AF6-8209-4014-81D6-9A9F9DCD6827}">
      <dgm:prSet/>
      <dgm:spPr/>
      <dgm:t>
        <a:bodyPr/>
        <a:lstStyle/>
        <a:p>
          <a:endParaRPr lang="ru-RU"/>
        </a:p>
      </dgm:t>
    </dgm:pt>
    <dgm:pt modelId="{13C2D5B0-4945-416E-A8DD-A11054B0E0EA}">
      <dgm:prSet phldrT="[Текст]"/>
      <dgm:spPr/>
      <dgm:t>
        <a:bodyPr/>
        <a:lstStyle/>
        <a:p>
          <a:r>
            <a:rPr lang="ru-RU" dirty="0" smtClean="0"/>
            <a:t>2</a:t>
          </a:r>
          <a:endParaRPr lang="ru-RU" dirty="0"/>
        </a:p>
      </dgm:t>
    </dgm:pt>
    <dgm:pt modelId="{BD9A9804-0330-47BC-99E2-C78FA5163F49}" type="parTrans" cxnId="{F229A0F9-B728-43C4-9D86-D3C5619D7B29}">
      <dgm:prSet/>
      <dgm:spPr/>
      <dgm:t>
        <a:bodyPr/>
        <a:lstStyle/>
        <a:p>
          <a:endParaRPr lang="ru-RU"/>
        </a:p>
      </dgm:t>
    </dgm:pt>
    <dgm:pt modelId="{D09484E0-679B-4728-BA64-5F6295C532F0}" type="sibTrans" cxnId="{F229A0F9-B728-43C4-9D86-D3C5619D7B29}">
      <dgm:prSet/>
      <dgm:spPr/>
      <dgm:t>
        <a:bodyPr/>
        <a:lstStyle/>
        <a:p>
          <a:endParaRPr lang="ru-RU"/>
        </a:p>
      </dgm:t>
    </dgm:pt>
    <dgm:pt modelId="{556086D9-446B-4ECA-A531-AE0B080F8FD9}">
      <dgm:prSet phldrT="[Текст]" custT="1"/>
      <dgm:spPr/>
      <dgm:t>
        <a:bodyPr/>
        <a:lstStyle/>
        <a:p>
          <a:r>
            <a:rPr lang="ru-RU" sz="2400" b="1" dirty="0" smtClean="0"/>
            <a:t>01 января 2016 года исполнительная надпись </a:t>
          </a:r>
          <a:r>
            <a:rPr lang="ru-RU" sz="2400" b="1" u="sng" dirty="0" smtClean="0">
              <a:solidFill>
                <a:srgbClr val="FF0000"/>
              </a:solidFill>
            </a:rPr>
            <a:t>вновь вводится в перечень нотариальных действий</a:t>
          </a:r>
          <a:r>
            <a:rPr lang="ru-RU" sz="2400" b="1" u="sng" dirty="0" smtClean="0"/>
            <a:t>.</a:t>
          </a:r>
          <a:endParaRPr lang="ru-RU" sz="2400" u="sng" dirty="0"/>
        </a:p>
      </dgm:t>
    </dgm:pt>
    <dgm:pt modelId="{B74CA09F-70B0-498C-92EE-853F0FA97540}" type="parTrans" cxnId="{A2D48CAF-0BC9-4458-BEE4-7CE25888867F}">
      <dgm:prSet/>
      <dgm:spPr/>
      <dgm:t>
        <a:bodyPr/>
        <a:lstStyle/>
        <a:p>
          <a:endParaRPr lang="ru-RU"/>
        </a:p>
      </dgm:t>
    </dgm:pt>
    <dgm:pt modelId="{2C1098EF-9163-4734-87E7-8333400C8978}" type="sibTrans" cxnId="{A2D48CAF-0BC9-4458-BEE4-7CE25888867F}">
      <dgm:prSet/>
      <dgm:spPr/>
      <dgm:t>
        <a:bodyPr/>
        <a:lstStyle/>
        <a:p>
          <a:endParaRPr lang="ru-RU"/>
        </a:p>
      </dgm:t>
    </dgm:pt>
    <dgm:pt modelId="{18B18A0A-1EC7-4392-BDE2-7FB8F3993D48}">
      <dgm:prSet phldrT="[Текст]"/>
      <dgm:spPr/>
      <dgm:t>
        <a:bodyPr/>
        <a:lstStyle/>
        <a:p>
          <a:r>
            <a:rPr lang="ru-RU" dirty="0" smtClean="0"/>
            <a:t>3</a:t>
          </a:r>
          <a:endParaRPr lang="ru-RU" dirty="0"/>
        </a:p>
      </dgm:t>
    </dgm:pt>
    <dgm:pt modelId="{3C5DC1D7-D8ED-4174-A605-00352E80886E}" type="parTrans" cxnId="{E12009A8-7E6A-4DBC-A8C8-337C69D7C83F}">
      <dgm:prSet/>
      <dgm:spPr/>
      <dgm:t>
        <a:bodyPr/>
        <a:lstStyle/>
        <a:p>
          <a:endParaRPr lang="ru-RU"/>
        </a:p>
      </dgm:t>
    </dgm:pt>
    <dgm:pt modelId="{4E2FFCA1-8FFD-44AA-B30E-344191A470F3}" type="sibTrans" cxnId="{E12009A8-7E6A-4DBC-A8C8-337C69D7C83F}">
      <dgm:prSet/>
      <dgm:spPr/>
      <dgm:t>
        <a:bodyPr/>
        <a:lstStyle/>
        <a:p>
          <a:endParaRPr lang="ru-RU"/>
        </a:p>
      </dgm:t>
    </dgm:pt>
    <dgm:pt modelId="{D75083EE-4136-40BC-8313-2E31B6B896C3}">
      <dgm:prSet phldrT="[Текст]"/>
      <dgm:spPr/>
      <dgm:t>
        <a:bodyPr/>
        <a:lstStyle/>
        <a:p>
          <a:r>
            <a:rPr lang="ru-RU" b="1" dirty="0" smtClean="0"/>
            <a:t>21 января  2019 года </a:t>
          </a:r>
          <a:r>
            <a:rPr lang="ru-RU" b="1" u="sng" dirty="0" smtClean="0">
              <a:solidFill>
                <a:srgbClr val="FF0000"/>
              </a:solidFill>
            </a:rPr>
            <a:t>расширяется перечень бесспорных требований</a:t>
          </a:r>
          <a:r>
            <a:rPr lang="ru-RU" b="1" u="sng" dirty="0" smtClean="0"/>
            <a:t>, </a:t>
          </a:r>
          <a:r>
            <a:rPr lang="ru-RU" b="1" dirty="0" smtClean="0"/>
            <a:t>по которым взыскание задолженности производится в бесспорном порядке, при предъявлении исполнительной надписи.   </a:t>
          </a:r>
          <a:endParaRPr lang="ru-RU" dirty="0"/>
        </a:p>
      </dgm:t>
    </dgm:pt>
    <dgm:pt modelId="{B21430E6-0754-4F9A-A37D-9C2DB25070E7}" type="parTrans" cxnId="{931A0952-54F7-4489-BA37-FF41C56EA456}">
      <dgm:prSet/>
      <dgm:spPr/>
      <dgm:t>
        <a:bodyPr/>
        <a:lstStyle/>
        <a:p>
          <a:endParaRPr lang="ru-RU"/>
        </a:p>
      </dgm:t>
    </dgm:pt>
    <dgm:pt modelId="{CA74F94B-6003-4FBE-8802-358A81F8C1FD}" type="sibTrans" cxnId="{931A0952-54F7-4489-BA37-FF41C56EA456}">
      <dgm:prSet/>
      <dgm:spPr/>
      <dgm:t>
        <a:bodyPr/>
        <a:lstStyle/>
        <a:p>
          <a:endParaRPr lang="ru-RU"/>
        </a:p>
      </dgm:t>
    </dgm:pt>
    <dgm:pt modelId="{A2C1E0D7-036E-42D2-AAEC-9D4D23100668}" type="pres">
      <dgm:prSet presAssocID="{22BD4761-568A-428C-9901-1AD312E50445}" presName="linearFlow" presStyleCnt="0">
        <dgm:presLayoutVars>
          <dgm:dir/>
          <dgm:animLvl val="lvl"/>
          <dgm:resizeHandles val="exact"/>
        </dgm:presLayoutVars>
      </dgm:prSet>
      <dgm:spPr/>
      <dgm:t>
        <a:bodyPr/>
        <a:lstStyle/>
        <a:p>
          <a:endParaRPr lang="ru-RU"/>
        </a:p>
      </dgm:t>
    </dgm:pt>
    <dgm:pt modelId="{E402342A-8D7F-421A-967C-7E0168046D0E}" type="pres">
      <dgm:prSet presAssocID="{D3E17E1A-BB8C-4CF1-AC56-70A6FA028545}" presName="composite" presStyleCnt="0"/>
      <dgm:spPr/>
    </dgm:pt>
    <dgm:pt modelId="{2C6DCDEA-5F53-4F67-999C-A6248580128E}" type="pres">
      <dgm:prSet presAssocID="{D3E17E1A-BB8C-4CF1-AC56-70A6FA028545}" presName="parentText" presStyleLbl="alignNode1" presStyleIdx="0" presStyleCnt="3">
        <dgm:presLayoutVars>
          <dgm:chMax val="1"/>
          <dgm:bulletEnabled val="1"/>
        </dgm:presLayoutVars>
      </dgm:prSet>
      <dgm:spPr/>
      <dgm:t>
        <a:bodyPr/>
        <a:lstStyle/>
        <a:p>
          <a:endParaRPr lang="ru-RU"/>
        </a:p>
      </dgm:t>
    </dgm:pt>
    <dgm:pt modelId="{87E39296-7AE6-4BF4-AFCC-FF428169A719}" type="pres">
      <dgm:prSet presAssocID="{D3E17E1A-BB8C-4CF1-AC56-70A6FA028545}" presName="descendantText" presStyleLbl="alignAcc1" presStyleIdx="0" presStyleCnt="3">
        <dgm:presLayoutVars>
          <dgm:bulletEnabled val="1"/>
        </dgm:presLayoutVars>
      </dgm:prSet>
      <dgm:spPr/>
      <dgm:t>
        <a:bodyPr/>
        <a:lstStyle/>
        <a:p>
          <a:endParaRPr lang="ru-RU"/>
        </a:p>
      </dgm:t>
    </dgm:pt>
    <dgm:pt modelId="{F15D45D8-C894-42EF-81D3-FC90AD9D6642}" type="pres">
      <dgm:prSet presAssocID="{366253F4-E7B6-4461-B403-3811301B2859}" presName="sp" presStyleCnt="0"/>
      <dgm:spPr/>
    </dgm:pt>
    <dgm:pt modelId="{31B30760-EC9F-487B-BF7C-9A9B118FC128}" type="pres">
      <dgm:prSet presAssocID="{13C2D5B0-4945-416E-A8DD-A11054B0E0EA}" presName="composite" presStyleCnt="0"/>
      <dgm:spPr/>
    </dgm:pt>
    <dgm:pt modelId="{9F3E0925-6FB0-4504-821E-ACC412515CA8}" type="pres">
      <dgm:prSet presAssocID="{13C2D5B0-4945-416E-A8DD-A11054B0E0EA}" presName="parentText" presStyleLbl="alignNode1" presStyleIdx="1" presStyleCnt="3">
        <dgm:presLayoutVars>
          <dgm:chMax val="1"/>
          <dgm:bulletEnabled val="1"/>
        </dgm:presLayoutVars>
      </dgm:prSet>
      <dgm:spPr/>
      <dgm:t>
        <a:bodyPr/>
        <a:lstStyle/>
        <a:p>
          <a:endParaRPr lang="ru-RU"/>
        </a:p>
      </dgm:t>
    </dgm:pt>
    <dgm:pt modelId="{DE8D9648-572A-42B7-90D9-52B13658E66D}" type="pres">
      <dgm:prSet presAssocID="{13C2D5B0-4945-416E-A8DD-A11054B0E0EA}" presName="descendantText" presStyleLbl="alignAcc1" presStyleIdx="1" presStyleCnt="3">
        <dgm:presLayoutVars>
          <dgm:bulletEnabled val="1"/>
        </dgm:presLayoutVars>
      </dgm:prSet>
      <dgm:spPr/>
      <dgm:t>
        <a:bodyPr/>
        <a:lstStyle/>
        <a:p>
          <a:endParaRPr lang="ru-RU"/>
        </a:p>
      </dgm:t>
    </dgm:pt>
    <dgm:pt modelId="{89E34FC8-A2D9-4739-AC88-D7F9061A41FD}" type="pres">
      <dgm:prSet presAssocID="{D09484E0-679B-4728-BA64-5F6295C532F0}" presName="sp" presStyleCnt="0"/>
      <dgm:spPr/>
    </dgm:pt>
    <dgm:pt modelId="{AD2D024E-BCD4-4016-9E08-1B4A2BE4FB5A}" type="pres">
      <dgm:prSet presAssocID="{18B18A0A-1EC7-4392-BDE2-7FB8F3993D48}" presName="composite" presStyleCnt="0"/>
      <dgm:spPr/>
    </dgm:pt>
    <dgm:pt modelId="{AEDCA2E7-D78D-49AF-9CB1-A1897D946463}" type="pres">
      <dgm:prSet presAssocID="{18B18A0A-1EC7-4392-BDE2-7FB8F3993D48}" presName="parentText" presStyleLbl="alignNode1" presStyleIdx="2" presStyleCnt="3">
        <dgm:presLayoutVars>
          <dgm:chMax val="1"/>
          <dgm:bulletEnabled val="1"/>
        </dgm:presLayoutVars>
      </dgm:prSet>
      <dgm:spPr/>
      <dgm:t>
        <a:bodyPr/>
        <a:lstStyle/>
        <a:p>
          <a:endParaRPr lang="ru-RU"/>
        </a:p>
      </dgm:t>
    </dgm:pt>
    <dgm:pt modelId="{50C805C6-2E3D-4F89-8A11-FF3D770092F9}" type="pres">
      <dgm:prSet presAssocID="{18B18A0A-1EC7-4392-BDE2-7FB8F3993D48}" presName="descendantText" presStyleLbl="alignAcc1" presStyleIdx="2" presStyleCnt="3">
        <dgm:presLayoutVars>
          <dgm:bulletEnabled val="1"/>
        </dgm:presLayoutVars>
      </dgm:prSet>
      <dgm:spPr/>
      <dgm:t>
        <a:bodyPr/>
        <a:lstStyle/>
        <a:p>
          <a:endParaRPr lang="ru-RU"/>
        </a:p>
      </dgm:t>
    </dgm:pt>
  </dgm:ptLst>
  <dgm:cxnLst>
    <dgm:cxn modelId="{A2D48CAF-0BC9-4458-BEE4-7CE25888867F}" srcId="{13C2D5B0-4945-416E-A8DD-A11054B0E0EA}" destId="{556086D9-446B-4ECA-A531-AE0B080F8FD9}" srcOrd="0" destOrd="0" parTransId="{B74CA09F-70B0-498C-92EE-853F0FA97540}" sibTransId="{2C1098EF-9163-4734-87E7-8333400C8978}"/>
    <dgm:cxn modelId="{E12009A8-7E6A-4DBC-A8C8-337C69D7C83F}" srcId="{22BD4761-568A-428C-9901-1AD312E50445}" destId="{18B18A0A-1EC7-4392-BDE2-7FB8F3993D48}" srcOrd="2" destOrd="0" parTransId="{3C5DC1D7-D8ED-4174-A605-00352E80886E}" sibTransId="{4E2FFCA1-8FFD-44AA-B30E-344191A470F3}"/>
    <dgm:cxn modelId="{412D25F0-BBD6-4016-A4BC-2D11A535FCCA}" type="presOf" srcId="{D75083EE-4136-40BC-8313-2E31B6B896C3}" destId="{50C805C6-2E3D-4F89-8A11-FF3D770092F9}" srcOrd="0" destOrd="0" presId="urn:microsoft.com/office/officeart/2005/8/layout/chevron2"/>
    <dgm:cxn modelId="{6AF6E781-C129-45CE-B62B-E8D6C76D4ADB}" type="presOf" srcId="{18B18A0A-1EC7-4392-BDE2-7FB8F3993D48}" destId="{AEDCA2E7-D78D-49AF-9CB1-A1897D946463}" srcOrd="0" destOrd="0" presId="urn:microsoft.com/office/officeart/2005/8/layout/chevron2"/>
    <dgm:cxn modelId="{23C48AF6-8209-4014-81D6-9A9F9DCD6827}" srcId="{D3E17E1A-BB8C-4CF1-AC56-70A6FA028545}" destId="{6A861653-C354-41D0-A070-68E04A3C8745}" srcOrd="1" destOrd="0" parTransId="{B2FFC075-D343-4567-ACAA-9F1822C3FAAF}" sibTransId="{251DAC52-E78F-46C2-9AB2-916B183993E6}"/>
    <dgm:cxn modelId="{F5461F38-C186-488A-AC9C-2C58C910B6B3}" type="presOf" srcId="{22BD4761-568A-428C-9901-1AD312E50445}" destId="{A2C1E0D7-036E-42D2-AAEC-9D4D23100668}" srcOrd="0" destOrd="0" presId="urn:microsoft.com/office/officeart/2005/8/layout/chevron2"/>
    <dgm:cxn modelId="{931A0952-54F7-4489-BA37-FF41C56EA456}" srcId="{18B18A0A-1EC7-4392-BDE2-7FB8F3993D48}" destId="{D75083EE-4136-40BC-8313-2E31B6B896C3}" srcOrd="0" destOrd="0" parTransId="{B21430E6-0754-4F9A-A37D-9C2DB25070E7}" sibTransId="{CA74F94B-6003-4FBE-8802-358A81F8C1FD}"/>
    <dgm:cxn modelId="{2723154C-8E2C-4B9D-A7F6-CCDD299BE876}" type="presOf" srcId="{D3E17E1A-BB8C-4CF1-AC56-70A6FA028545}" destId="{2C6DCDEA-5F53-4F67-999C-A6248580128E}" srcOrd="0" destOrd="0" presId="urn:microsoft.com/office/officeart/2005/8/layout/chevron2"/>
    <dgm:cxn modelId="{4810AFE7-36A6-4FC7-BEAF-61A231C60D56}" type="presOf" srcId="{6A861653-C354-41D0-A070-68E04A3C8745}" destId="{87E39296-7AE6-4BF4-AFCC-FF428169A719}" srcOrd="0" destOrd="1" presId="urn:microsoft.com/office/officeart/2005/8/layout/chevron2"/>
    <dgm:cxn modelId="{ABF72A59-C589-4B95-8611-85425E4CB48F}" srcId="{D3E17E1A-BB8C-4CF1-AC56-70A6FA028545}" destId="{38A8A968-6B62-4000-955B-49E924FB13AC}" srcOrd="0" destOrd="0" parTransId="{914DF725-987D-44F8-B38E-1A6AEFE1EBED}" sibTransId="{11B754AE-2254-44FA-BB16-1C2519817025}"/>
    <dgm:cxn modelId="{F229A0F9-B728-43C4-9D86-D3C5619D7B29}" srcId="{22BD4761-568A-428C-9901-1AD312E50445}" destId="{13C2D5B0-4945-416E-A8DD-A11054B0E0EA}" srcOrd="1" destOrd="0" parTransId="{BD9A9804-0330-47BC-99E2-C78FA5163F49}" sibTransId="{D09484E0-679B-4728-BA64-5F6295C532F0}"/>
    <dgm:cxn modelId="{DD75F104-C980-49BA-89A7-B18A8581CFEE}" srcId="{22BD4761-568A-428C-9901-1AD312E50445}" destId="{D3E17E1A-BB8C-4CF1-AC56-70A6FA028545}" srcOrd="0" destOrd="0" parTransId="{43111340-7DF7-4873-965F-F9C72AB8462A}" sibTransId="{366253F4-E7B6-4461-B403-3811301B2859}"/>
    <dgm:cxn modelId="{6539109E-6E80-4538-B5E7-ACC75068B6BA}" type="presOf" srcId="{13C2D5B0-4945-416E-A8DD-A11054B0E0EA}" destId="{9F3E0925-6FB0-4504-821E-ACC412515CA8}" srcOrd="0" destOrd="0" presId="urn:microsoft.com/office/officeart/2005/8/layout/chevron2"/>
    <dgm:cxn modelId="{EB3C2F09-F09B-4131-B1A8-22A7AB79822C}" type="presOf" srcId="{38A8A968-6B62-4000-955B-49E924FB13AC}" destId="{87E39296-7AE6-4BF4-AFCC-FF428169A719}" srcOrd="0" destOrd="0" presId="urn:microsoft.com/office/officeart/2005/8/layout/chevron2"/>
    <dgm:cxn modelId="{C0BA7848-3173-4872-952E-2F125347A2CD}" type="presOf" srcId="{556086D9-446B-4ECA-A531-AE0B080F8FD9}" destId="{DE8D9648-572A-42B7-90D9-52B13658E66D}" srcOrd="0" destOrd="0" presId="urn:microsoft.com/office/officeart/2005/8/layout/chevron2"/>
    <dgm:cxn modelId="{B5E6014B-21D9-4EB5-93BF-2CCED79ABB2A}" type="presParOf" srcId="{A2C1E0D7-036E-42D2-AAEC-9D4D23100668}" destId="{E402342A-8D7F-421A-967C-7E0168046D0E}" srcOrd="0" destOrd="0" presId="urn:microsoft.com/office/officeart/2005/8/layout/chevron2"/>
    <dgm:cxn modelId="{DDF7F978-AEB2-4AF1-A9B1-58B6F24C535B}" type="presParOf" srcId="{E402342A-8D7F-421A-967C-7E0168046D0E}" destId="{2C6DCDEA-5F53-4F67-999C-A6248580128E}" srcOrd="0" destOrd="0" presId="urn:microsoft.com/office/officeart/2005/8/layout/chevron2"/>
    <dgm:cxn modelId="{BF05EB06-8102-46F0-A9D0-A4D482CA21F4}" type="presParOf" srcId="{E402342A-8D7F-421A-967C-7E0168046D0E}" destId="{87E39296-7AE6-4BF4-AFCC-FF428169A719}" srcOrd="1" destOrd="0" presId="urn:microsoft.com/office/officeart/2005/8/layout/chevron2"/>
    <dgm:cxn modelId="{C716A21E-5E47-4CEC-A4A3-7F2816C25561}" type="presParOf" srcId="{A2C1E0D7-036E-42D2-AAEC-9D4D23100668}" destId="{F15D45D8-C894-42EF-81D3-FC90AD9D6642}" srcOrd="1" destOrd="0" presId="urn:microsoft.com/office/officeart/2005/8/layout/chevron2"/>
    <dgm:cxn modelId="{7382B9C9-E943-4751-8515-12C3C9CD64BF}" type="presParOf" srcId="{A2C1E0D7-036E-42D2-AAEC-9D4D23100668}" destId="{31B30760-EC9F-487B-BF7C-9A9B118FC128}" srcOrd="2" destOrd="0" presId="urn:microsoft.com/office/officeart/2005/8/layout/chevron2"/>
    <dgm:cxn modelId="{D17C95BA-9A52-4194-98E3-01F5F47BBCE7}" type="presParOf" srcId="{31B30760-EC9F-487B-BF7C-9A9B118FC128}" destId="{9F3E0925-6FB0-4504-821E-ACC412515CA8}" srcOrd="0" destOrd="0" presId="urn:microsoft.com/office/officeart/2005/8/layout/chevron2"/>
    <dgm:cxn modelId="{8F300EFF-69D7-4B4A-92D9-90349DE8C1D6}" type="presParOf" srcId="{31B30760-EC9F-487B-BF7C-9A9B118FC128}" destId="{DE8D9648-572A-42B7-90D9-52B13658E66D}" srcOrd="1" destOrd="0" presId="urn:microsoft.com/office/officeart/2005/8/layout/chevron2"/>
    <dgm:cxn modelId="{888A3515-14AC-46E1-AFEA-187DC2D0249A}" type="presParOf" srcId="{A2C1E0D7-036E-42D2-AAEC-9D4D23100668}" destId="{89E34FC8-A2D9-4739-AC88-D7F9061A41FD}" srcOrd="3" destOrd="0" presId="urn:microsoft.com/office/officeart/2005/8/layout/chevron2"/>
    <dgm:cxn modelId="{393F3B6A-4FF7-4E02-B2B8-D04A7536B22D}" type="presParOf" srcId="{A2C1E0D7-036E-42D2-AAEC-9D4D23100668}" destId="{AD2D024E-BCD4-4016-9E08-1B4A2BE4FB5A}" srcOrd="4" destOrd="0" presId="urn:microsoft.com/office/officeart/2005/8/layout/chevron2"/>
    <dgm:cxn modelId="{D826BA8F-C19A-477A-A980-CCC4E87615C7}" type="presParOf" srcId="{AD2D024E-BCD4-4016-9E08-1B4A2BE4FB5A}" destId="{AEDCA2E7-D78D-49AF-9CB1-A1897D946463}" srcOrd="0" destOrd="0" presId="urn:microsoft.com/office/officeart/2005/8/layout/chevron2"/>
    <dgm:cxn modelId="{598235D3-5DC5-4E40-8A43-AD46227A3947}" type="presParOf" srcId="{AD2D024E-BCD4-4016-9E08-1B4A2BE4FB5A}" destId="{50C805C6-2E3D-4F89-8A11-FF3D770092F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F1C73-D43D-4C48-9674-83984937C39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6F501386-7CF9-43AF-86CB-9B117323A540}">
      <dgm:prSet phldrT="[Текст]" custT="1"/>
      <dgm:spPr/>
      <dgm:t>
        <a:bodyPr/>
        <a:lstStyle/>
        <a:p>
          <a:r>
            <a:rPr lang="ru-RU" sz="2000" b="1" dirty="0"/>
            <a:t>ФИЗИЧЕСКИЕ </a:t>
          </a:r>
          <a:r>
            <a:rPr lang="ru-RU" sz="2000" b="1" dirty="0" smtClean="0"/>
            <a:t>ЛИЦА   МРП 2021 год =2917 тенге</a:t>
          </a:r>
          <a:endParaRPr lang="ru-RU" sz="2000" b="1" dirty="0"/>
        </a:p>
      </dgm:t>
    </dgm:pt>
    <dgm:pt modelId="{A2B684C6-6E4F-419F-9579-97CEC29B512D}" type="parTrans" cxnId="{011200EF-53CA-4DD0-AE3C-A21CD6DC9B59}">
      <dgm:prSet/>
      <dgm:spPr/>
      <dgm:t>
        <a:bodyPr/>
        <a:lstStyle/>
        <a:p>
          <a:endParaRPr lang="ru-RU"/>
        </a:p>
      </dgm:t>
    </dgm:pt>
    <dgm:pt modelId="{A8C8A3A6-F47E-457B-A2DD-EAC94C45EB6F}" type="sibTrans" cxnId="{011200EF-53CA-4DD0-AE3C-A21CD6DC9B59}">
      <dgm:prSet/>
      <dgm:spPr/>
      <dgm:t>
        <a:bodyPr/>
        <a:lstStyle/>
        <a:p>
          <a:endParaRPr lang="ru-RU"/>
        </a:p>
      </dgm:t>
    </dgm:pt>
    <dgm:pt modelId="{0C30B8CA-2B7E-4F7B-AFE0-B7B740A2E762}">
      <dgm:prSet phldrT="[Текст]" custT="1"/>
      <dgm:spPr/>
      <dgm:t>
        <a:bodyPr/>
        <a:lstStyle/>
        <a:p>
          <a:r>
            <a:rPr lang="ru-RU" sz="2400" b="1" dirty="0">
              <a:latin typeface="Arial Narrow" panose="020B0606020202030204" pitchFamily="34" charset="0"/>
            </a:rPr>
            <a:t>0,5 % МРП (государственная пошлина) + 0,2 % от взыскиваемой суммы  (услуги правового и технического характера) </a:t>
          </a:r>
        </a:p>
      </dgm:t>
    </dgm:pt>
    <dgm:pt modelId="{F5B3BA0E-4211-46B1-848C-D8DFF3671DE3}" type="parTrans" cxnId="{0D45E3C5-945A-4B0D-890E-48437ECD0EEA}">
      <dgm:prSet/>
      <dgm:spPr/>
      <dgm:t>
        <a:bodyPr/>
        <a:lstStyle/>
        <a:p>
          <a:endParaRPr lang="ru-RU"/>
        </a:p>
      </dgm:t>
    </dgm:pt>
    <dgm:pt modelId="{EA531203-FFEC-46AF-9C93-AB73446D519C}" type="sibTrans" cxnId="{0D45E3C5-945A-4B0D-890E-48437ECD0EEA}">
      <dgm:prSet/>
      <dgm:spPr/>
      <dgm:t>
        <a:bodyPr/>
        <a:lstStyle/>
        <a:p>
          <a:endParaRPr lang="ru-RU"/>
        </a:p>
      </dgm:t>
    </dgm:pt>
    <dgm:pt modelId="{B80856F1-9825-4584-B2DB-F3A2498D11CE}">
      <dgm:prSet phldrT="[Текст]" custT="1"/>
      <dgm:spPr/>
      <dgm:t>
        <a:bodyPr/>
        <a:lstStyle/>
        <a:p>
          <a:r>
            <a:rPr lang="ru-RU" sz="2000" b="1" dirty="0"/>
            <a:t>Примеры:</a:t>
          </a:r>
        </a:p>
      </dgm:t>
    </dgm:pt>
    <dgm:pt modelId="{B609B5AC-39CD-42E2-9D5C-21CFE4DC3D7A}" type="parTrans" cxnId="{AF708422-79D9-4C66-B3CF-C22B6A41B09B}">
      <dgm:prSet/>
      <dgm:spPr/>
      <dgm:t>
        <a:bodyPr/>
        <a:lstStyle/>
        <a:p>
          <a:endParaRPr lang="ru-RU"/>
        </a:p>
      </dgm:t>
    </dgm:pt>
    <dgm:pt modelId="{914AD169-9B6D-4B04-9A03-FF251E82440B}" type="sibTrans" cxnId="{AF708422-79D9-4C66-B3CF-C22B6A41B09B}">
      <dgm:prSet/>
      <dgm:spPr/>
      <dgm:t>
        <a:bodyPr/>
        <a:lstStyle/>
        <a:p>
          <a:endParaRPr lang="ru-RU"/>
        </a:p>
      </dgm:t>
    </dgm:pt>
    <dgm:pt modelId="{1FF3EFB8-C864-44E4-88F0-1D1140C48195}">
      <dgm:prSet phldrT="[Текст]" custT="1"/>
      <dgm:spPr/>
      <dgm:t>
        <a:bodyPr/>
        <a:lstStyle/>
        <a:p>
          <a:pPr algn="l"/>
          <a:r>
            <a:rPr lang="ru-RU" sz="2400" b="1" dirty="0">
              <a:latin typeface="Arial Narrow" panose="020B0606020202030204" pitchFamily="34" charset="0"/>
            </a:rPr>
            <a:t>3 500 000 х 0,2 % =7 000 тенге</a:t>
          </a:r>
        </a:p>
      </dgm:t>
    </dgm:pt>
    <dgm:pt modelId="{D691FF1D-BC17-4E33-8A3B-96911259146B}" type="parTrans" cxnId="{52D05570-FED0-4749-84F7-EA9F4820850F}">
      <dgm:prSet/>
      <dgm:spPr/>
      <dgm:t>
        <a:bodyPr/>
        <a:lstStyle/>
        <a:p>
          <a:endParaRPr lang="ru-RU"/>
        </a:p>
      </dgm:t>
    </dgm:pt>
    <dgm:pt modelId="{58C3C8D5-81CD-4721-B46D-86799E6F4BA5}" type="sibTrans" cxnId="{52D05570-FED0-4749-84F7-EA9F4820850F}">
      <dgm:prSet/>
      <dgm:spPr/>
      <dgm:t>
        <a:bodyPr/>
        <a:lstStyle/>
        <a:p>
          <a:endParaRPr lang="ru-RU"/>
        </a:p>
      </dgm:t>
    </dgm:pt>
    <dgm:pt modelId="{4402A8DD-DD4E-4A79-850C-81B291EC79B6}">
      <dgm:prSet phldrT="[Текст]" custT="1"/>
      <dgm:spPr/>
      <dgm:t>
        <a:bodyPr/>
        <a:lstStyle/>
        <a:p>
          <a:r>
            <a:rPr lang="ru-RU" sz="2400" b="1" smtClean="0">
              <a:latin typeface="Arial Narrow" panose="020B0606020202030204" pitchFamily="34" charset="0"/>
            </a:rPr>
            <a:t>но не менее 0,5 МРП и не более 50 МРП</a:t>
          </a:r>
          <a:endParaRPr lang="ru-RU" sz="2400" b="1" dirty="0">
            <a:latin typeface="Arial Narrow" panose="020B0606020202030204" pitchFamily="34" charset="0"/>
          </a:endParaRPr>
        </a:p>
      </dgm:t>
    </dgm:pt>
    <dgm:pt modelId="{BB3CBC0F-5955-4F37-86E3-E57DC5DA7052}" type="parTrans" cxnId="{08BEEE9F-7448-4CE2-BE20-6A52529D9FD0}">
      <dgm:prSet/>
      <dgm:spPr/>
      <dgm:t>
        <a:bodyPr/>
        <a:lstStyle/>
        <a:p>
          <a:endParaRPr lang="ru-RU"/>
        </a:p>
      </dgm:t>
    </dgm:pt>
    <dgm:pt modelId="{3855209C-609B-4FE2-A2DF-1BA1FDB4E1B2}" type="sibTrans" cxnId="{08BEEE9F-7448-4CE2-BE20-6A52529D9FD0}">
      <dgm:prSet/>
      <dgm:spPr/>
      <dgm:t>
        <a:bodyPr/>
        <a:lstStyle/>
        <a:p>
          <a:endParaRPr lang="ru-RU"/>
        </a:p>
      </dgm:t>
    </dgm:pt>
    <dgm:pt modelId="{FAD4E188-EC07-42F1-A03D-B744949C5670}">
      <dgm:prSet phldrT="[Текст]" custT="1"/>
      <dgm:spPr/>
      <dgm:t>
        <a:bodyPr/>
        <a:lstStyle/>
        <a:p>
          <a:pPr algn="l"/>
          <a:r>
            <a:rPr lang="ru-RU" sz="2400" b="1" dirty="0">
              <a:latin typeface="Arial Narrow" panose="020B0606020202030204" pitchFamily="34" charset="0"/>
            </a:rPr>
            <a:t>7 000 + </a:t>
          </a:r>
          <a:r>
            <a:rPr lang="ru-RU" sz="2400" b="1" dirty="0" smtClean="0">
              <a:latin typeface="Arial Narrow" panose="020B0606020202030204" pitchFamily="34" charset="0"/>
            </a:rPr>
            <a:t>1458= </a:t>
          </a:r>
          <a:r>
            <a:rPr lang="ru-RU" sz="2400" b="1" dirty="0" err="1" smtClean="0">
              <a:latin typeface="Arial Narrow" panose="020B0606020202030204" pitchFamily="34" charset="0"/>
            </a:rPr>
            <a:t>____________________тенге</a:t>
          </a:r>
          <a:r>
            <a:rPr lang="ru-RU" sz="2400" b="1" dirty="0" smtClean="0">
              <a:latin typeface="Arial Narrow" panose="020B0606020202030204" pitchFamily="34" charset="0"/>
            </a:rPr>
            <a:t> </a:t>
          </a:r>
          <a:r>
            <a:rPr lang="ru-RU" sz="2400" b="1" dirty="0">
              <a:latin typeface="Arial Narrow" panose="020B0606020202030204" pitchFamily="34" charset="0"/>
            </a:rPr>
            <a:t>(расходы по совершению ИН)</a:t>
          </a:r>
        </a:p>
      </dgm:t>
    </dgm:pt>
    <dgm:pt modelId="{BC7B4A69-B0AC-4970-ADB5-105CBF7E71EB}" type="parTrans" cxnId="{FD2C3141-BF38-4384-9B4C-19EC1FC82953}">
      <dgm:prSet/>
      <dgm:spPr/>
      <dgm:t>
        <a:bodyPr/>
        <a:lstStyle/>
        <a:p>
          <a:endParaRPr lang="ru-RU"/>
        </a:p>
      </dgm:t>
    </dgm:pt>
    <dgm:pt modelId="{85583CEE-9906-4748-AF37-F79A7838585E}" type="sibTrans" cxnId="{FD2C3141-BF38-4384-9B4C-19EC1FC82953}">
      <dgm:prSet/>
      <dgm:spPr/>
      <dgm:t>
        <a:bodyPr/>
        <a:lstStyle/>
        <a:p>
          <a:endParaRPr lang="ru-RU"/>
        </a:p>
      </dgm:t>
    </dgm:pt>
    <dgm:pt modelId="{8FE91124-5413-4F21-B968-12CFDF046A9F}">
      <dgm:prSet phldrT="[Текст]" custT="1"/>
      <dgm:spPr/>
      <dgm:t>
        <a:bodyPr/>
        <a:lstStyle/>
        <a:p>
          <a:pPr algn="l"/>
          <a:r>
            <a:rPr lang="ru-RU" sz="2400" b="1" smtClean="0">
              <a:latin typeface="Arial Narrow" panose="020B0606020202030204" pitchFamily="34" charset="0"/>
            </a:rPr>
            <a:t>200 000 х 0,2 % = 400 тенге</a:t>
          </a:r>
          <a:r>
            <a:rPr lang="en-US" sz="2400" b="1" smtClean="0">
              <a:latin typeface="Arial Narrow" panose="020B0606020202030204" pitchFamily="34" charset="0"/>
            </a:rPr>
            <a:t> &lt; </a:t>
          </a:r>
          <a:r>
            <a:rPr lang="ru-RU" sz="2400" b="1" smtClean="0">
              <a:latin typeface="Arial Narrow" panose="020B0606020202030204" pitchFamily="34" charset="0"/>
            </a:rPr>
            <a:t>менее 0,5 МРП, поэтому сумма будет = 1 459 тенге (0,5 МРП)</a:t>
          </a:r>
          <a:endParaRPr lang="ru-RU" sz="2400" b="1" dirty="0">
            <a:latin typeface="Arial Narrow" panose="020B0606020202030204" pitchFamily="34" charset="0"/>
          </a:endParaRPr>
        </a:p>
      </dgm:t>
    </dgm:pt>
    <dgm:pt modelId="{FFC5343E-0F4B-4593-8179-791753F16976}" type="parTrans" cxnId="{2084FDF3-D4F0-421C-B2EA-9E8A1999666B}">
      <dgm:prSet/>
      <dgm:spPr/>
      <dgm:t>
        <a:bodyPr/>
        <a:lstStyle/>
        <a:p>
          <a:endParaRPr lang="ru-RU"/>
        </a:p>
      </dgm:t>
    </dgm:pt>
    <dgm:pt modelId="{7089FEEB-5FF4-493B-BFB1-F3AD98FE2C5E}" type="sibTrans" cxnId="{2084FDF3-D4F0-421C-B2EA-9E8A1999666B}">
      <dgm:prSet/>
      <dgm:spPr/>
      <dgm:t>
        <a:bodyPr/>
        <a:lstStyle/>
        <a:p>
          <a:endParaRPr lang="ru-RU"/>
        </a:p>
      </dgm:t>
    </dgm:pt>
    <dgm:pt modelId="{177C74B9-2070-4FBA-A5D1-E77DCE6EA0E1}">
      <dgm:prSet phldrT="[Текст]" custT="1"/>
      <dgm:spPr/>
      <dgm:t>
        <a:bodyPr/>
        <a:lstStyle/>
        <a:p>
          <a:pPr algn="l"/>
          <a:r>
            <a:rPr lang="ru-RU" sz="2400" b="1" smtClean="0">
              <a:latin typeface="Arial Narrow" panose="020B0606020202030204" pitchFamily="34" charset="0"/>
            </a:rPr>
            <a:t>1458,5 + 1 458,5 = 2 917 тенге</a:t>
          </a:r>
          <a:endParaRPr lang="ru-RU" sz="2400" b="1" dirty="0">
            <a:latin typeface="Arial Narrow" panose="020B0606020202030204" pitchFamily="34" charset="0"/>
          </a:endParaRPr>
        </a:p>
      </dgm:t>
    </dgm:pt>
    <dgm:pt modelId="{B10A24D5-4FD0-4A19-A95F-5637D6FD2A09}" type="parTrans" cxnId="{0B7A217B-51AA-48CD-9D76-1B3B5AA7A356}">
      <dgm:prSet/>
      <dgm:spPr/>
      <dgm:t>
        <a:bodyPr/>
        <a:lstStyle/>
        <a:p>
          <a:endParaRPr lang="ru-RU"/>
        </a:p>
      </dgm:t>
    </dgm:pt>
    <dgm:pt modelId="{DE0E781F-2770-428E-A012-62B39F8ECF5E}" type="sibTrans" cxnId="{0B7A217B-51AA-48CD-9D76-1B3B5AA7A356}">
      <dgm:prSet/>
      <dgm:spPr/>
      <dgm:t>
        <a:bodyPr/>
        <a:lstStyle/>
        <a:p>
          <a:endParaRPr lang="ru-RU"/>
        </a:p>
      </dgm:t>
    </dgm:pt>
    <dgm:pt modelId="{EA6A7D9C-7500-4DDF-BBB2-DCD93244CB00}">
      <dgm:prSet phldrT="[Текст]" custT="1"/>
      <dgm:spPr/>
      <dgm:t>
        <a:bodyPr/>
        <a:lstStyle/>
        <a:p>
          <a:pPr algn="just"/>
          <a:r>
            <a:rPr lang="ru-RU" sz="2400" b="1" smtClean="0">
              <a:latin typeface="Arial Narrow" panose="020B0606020202030204" pitchFamily="34" charset="0"/>
            </a:rPr>
            <a:t>150 000 000 х</a:t>
          </a:r>
          <a:r>
            <a:rPr lang="en-US" sz="2400" b="1" smtClean="0">
              <a:latin typeface="Arial Narrow" panose="020B0606020202030204" pitchFamily="34" charset="0"/>
            </a:rPr>
            <a:t> </a:t>
          </a:r>
          <a:r>
            <a:rPr lang="ru-RU" sz="2400" b="1" smtClean="0">
              <a:latin typeface="Arial Narrow" panose="020B0606020202030204" pitchFamily="34" charset="0"/>
            </a:rPr>
            <a:t>0,2 % = 300 000 тенге </a:t>
          </a:r>
          <a:r>
            <a:rPr lang="en-US" sz="2400" b="1" smtClean="0">
              <a:latin typeface="Arial Narrow" panose="020B0606020202030204" pitchFamily="34" charset="0"/>
            </a:rPr>
            <a:t>&gt; </a:t>
          </a:r>
          <a:r>
            <a:rPr lang="ru-RU" sz="2400" b="1" smtClean="0">
              <a:latin typeface="Arial Narrow" panose="020B0606020202030204" pitchFamily="34" charset="0"/>
            </a:rPr>
            <a:t>более </a:t>
          </a:r>
          <a:r>
            <a:rPr lang="en-US" sz="2400" b="1" smtClean="0">
              <a:latin typeface="Arial Narrow" panose="020B0606020202030204" pitchFamily="34" charset="0"/>
            </a:rPr>
            <a:t>50 </a:t>
          </a:r>
          <a:r>
            <a:rPr lang="ru-RU" sz="2400" b="1" smtClean="0">
              <a:latin typeface="Arial Narrow" panose="020B0606020202030204" pitchFamily="34" charset="0"/>
            </a:rPr>
            <a:t>МРП, поэтому сумма будет =    145850тенге (</a:t>
          </a:r>
          <a:r>
            <a:rPr lang="en-US" sz="2400" b="1" smtClean="0">
              <a:latin typeface="Arial Narrow" panose="020B0606020202030204" pitchFamily="34" charset="0"/>
            </a:rPr>
            <a:t>50</a:t>
          </a:r>
          <a:r>
            <a:rPr lang="ru-RU" sz="2400" b="1" smtClean="0">
              <a:latin typeface="Arial Narrow" panose="020B0606020202030204" pitchFamily="34" charset="0"/>
            </a:rPr>
            <a:t> МРП)</a:t>
          </a:r>
          <a:endParaRPr lang="ru-RU" sz="2400" b="1" dirty="0">
            <a:latin typeface="Arial Narrow" panose="020B0606020202030204" pitchFamily="34" charset="0"/>
          </a:endParaRPr>
        </a:p>
      </dgm:t>
    </dgm:pt>
    <dgm:pt modelId="{FDF3E757-818B-4FD8-9C6F-2B83CBDF4703}" type="parTrans" cxnId="{1FD3696B-A3FB-4E0C-B4D3-64393B017DE9}">
      <dgm:prSet/>
      <dgm:spPr/>
      <dgm:t>
        <a:bodyPr/>
        <a:lstStyle/>
        <a:p>
          <a:endParaRPr lang="ru-RU"/>
        </a:p>
      </dgm:t>
    </dgm:pt>
    <dgm:pt modelId="{A31DF20B-A7C8-4BEE-A402-D620A45D1BEC}" type="sibTrans" cxnId="{1FD3696B-A3FB-4E0C-B4D3-64393B017DE9}">
      <dgm:prSet/>
      <dgm:spPr/>
      <dgm:t>
        <a:bodyPr/>
        <a:lstStyle/>
        <a:p>
          <a:endParaRPr lang="ru-RU"/>
        </a:p>
      </dgm:t>
    </dgm:pt>
    <dgm:pt modelId="{A8D49E3E-09BE-4C38-944C-4761F2C8471D}">
      <dgm:prSet phldrT="[Текст]"/>
      <dgm:spPr/>
      <dgm:t>
        <a:bodyPr/>
        <a:lstStyle/>
        <a:p>
          <a:pPr algn="l"/>
          <a:endParaRPr lang="ru-RU" sz="1600" b="1" dirty="0">
            <a:solidFill>
              <a:schemeClr val="bg2">
                <a:lumMod val="25000"/>
              </a:schemeClr>
            </a:solidFill>
            <a:latin typeface="Arial Narrow" panose="020B0606020202030204" pitchFamily="34" charset="0"/>
          </a:endParaRPr>
        </a:p>
      </dgm:t>
    </dgm:pt>
    <dgm:pt modelId="{15406A79-7AD6-47FD-A2F5-A7B8C6C14D74}" type="parTrans" cxnId="{D5E50309-9B72-4387-9563-63A0AACDA3F9}">
      <dgm:prSet/>
      <dgm:spPr/>
      <dgm:t>
        <a:bodyPr/>
        <a:lstStyle/>
        <a:p>
          <a:endParaRPr lang="ru-RU"/>
        </a:p>
      </dgm:t>
    </dgm:pt>
    <dgm:pt modelId="{B40EC3A1-BBC7-4140-B346-2BB499C8AB4A}" type="sibTrans" cxnId="{D5E50309-9B72-4387-9563-63A0AACDA3F9}">
      <dgm:prSet/>
      <dgm:spPr/>
      <dgm:t>
        <a:bodyPr/>
        <a:lstStyle/>
        <a:p>
          <a:endParaRPr lang="ru-RU"/>
        </a:p>
      </dgm:t>
    </dgm:pt>
    <dgm:pt modelId="{5A057199-D256-4FAC-8028-268C3CF93B32}">
      <dgm:prSet phldrT="[Текст]"/>
      <dgm:spPr/>
      <dgm:t>
        <a:bodyPr/>
        <a:lstStyle/>
        <a:p>
          <a:pPr algn="l"/>
          <a:endParaRPr lang="ru-RU" sz="1600" b="1" dirty="0">
            <a:solidFill>
              <a:schemeClr val="bg2">
                <a:lumMod val="25000"/>
              </a:schemeClr>
            </a:solidFill>
            <a:latin typeface="Arial Narrow" panose="020B0606020202030204" pitchFamily="34" charset="0"/>
          </a:endParaRPr>
        </a:p>
      </dgm:t>
    </dgm:pt>
    <dgm:pt modelId="{F9906D14-5E4A-44B8-B6E2-771325888C28}" type="parTrans" cxnId="{C8E50007-148D-4D41-B5E4-D4569711A240}">
      <dgm:prSet/>
      <dgm:spPr/>
      <dgm:t>
        <a:bodyPr/>
        <a:lstStyle/>
        <a:p>
          <a:endParaRPr lang="ru-RU"/>
        </a:p>
      </dgm:t>
    </dgm:pt>
    <dgm:pt modelId="{A7715E68-9926-4C74-948E-2630A08A4165}" type="sibTrans" cxnId="{C8E50007-148D-4D41-B5E4-D4569711A240}">
      <dgm:prSet/>
      <dgm:spPr/>
      <dgm:t>
        <a:bodyPr/>
        <a:lstStyle/>
        <a:p>
          <a:endParaRPr lang="ru-RU"/>
        </a:p>
      </dgm:t>
    </dgm:pt>
    <dgm:pt modelId="{C6149306-D2FB-4215-9881-31BD2B6B350A}">
      <dgm:prSet phldrT="[Текст]" custT="1"/>
      <dgm:spPr/>
      <dgm:t>
        <a:bodyPr/>
        <a:lstStyle/>
        <a:p>
          <a:pPr algn="l"/>
          <a:r>
            <a:rPr lang="ru-RU" sz="2400" b="1" smtClean="0">
              <a:latin typeface="Arial Narrow" panose="020B0606020202030204" pitchFamily="34" charset="0"/>
            </a:rPr>
            <a:t>145850</a:t>
          </a:r>
          <a:r>
            <a:rPr lang="en-US" sz="2400" b="1" smtClean="0">
              <a:latin typeface="Arial Narrow" panose="020B0606020202030204" pitchFamily="34" charset="0"/>
            </a:rPr>
            <a:t>+</a:t>
          </a:r>
          <a:r>
            <a:rPr lang="ru-RU" sz="2400" b="1" smtClean="0">
              <a:latin typeface="Arial Narrow" panose="020B0606020202030204" pitchFamily="34" charset="0"/>
            </a:rPr>
            <a:t> 1459</a:t>
          </a:r>
          <a:r>
            <a:rPr lang="en-US" sz="2400" b="1" smtClean="0">
              <a:latin typeface="Arial Narrow" panose="020B0606020202030204" pitchFamily="34" charset="0"/>
            </a:rPr>
            <a:t>=</a:t>
          </a:r>
          <a:r>
            <a:rPr lang="ru-RU" sz="2400" b="1" smtClean="0">
              <a:latin typeface="Arial Narrow" panose="020B0606020202030204" pitchFamily="34" charset="0"/>
            </a:rPr>
            <a:t>147309тенге</a:t>
          </a:r>
          <a:endParaRPr lang="ru-RU" sz="2400" b="1" dirty="0">
            <a:latin typeface="Arial Narrow" panose="020B0606020202030204" pitchFamily="34" charset="0"/>
          </a:endParaRPr>
        </a:p>
      </dgm:t>
    </dgm:pt>
    <dgm:pt modelId="{491A4692-A6B9-4B8B-A1FC-C4C1CB3C8AF8}" type="parTrans" cxnId="{AB2AE098-3955-478F-9044-F63F74469D91}">
      <dgm:prSet/>
      <dgm:spPr/>
      <dgm:t>
        <a:bodyPr/>
        <a:lstStyle/>
        <a:p>
          <a:endParaRPr lang="ru-RU"/>
        </a:p>
      </dgm:t>
    </dgm:pt>
    <dgm:pt modelId="{3136783A-EE55-495E-B283-DE9DA310EB07}" type="sibTrans" cxnId="{AB2AE098-3955-478F-9044-F63F74469D91}">
      <dgm:prSet/>
      <dgm:spPr/>
      <dgm:t>
        <a:bodyPr/>
        <a:lstStyle/>
        <a:p>
          <a:endParaRPr lang="ru-RU"/>
        </a:p>
      </dgm:t>
    </dgm:pt>
    <dgm:pt modelId="{39F163EF-36F7-45E8-B02F-F66DEF7F31C3}">
      <dgm:prSet phldrT="[Текст]" custT="1"/>
      <dgm:spPr/>
      <dgm:t>
        <a:bodyPr/>
        <a:lstStyle/>
        <a:p>
          <a:pPr algn="l"/>
          <a:r>
            <a:rPr lang="ru-RU" sz="2400" b="1" smtClean="0">
              <a:latin typeface="Arial Narrow" panose="020B0606020202030204" pitchFamily="34" charset="0"/>
            </a:rPr>
            <a:t> Максимальная сумма по физическим лицам:</a:t>
          </a:r>
          <a:endParaRPr lang="ru-RU" sz="2400" b="1" dirty="0">
            <a:latin typeface="Arial Narrow" panose="020B0606020202030204" pitchFamily="34" charset="0"/>
          </a:endParaRPr>
        </a:p>
      </dgm:t>
    </dgm:pt>
    <dgm:pt modelId="{CDA0915F-CA0D-4E0D-A676-7DAEF06F9EDE}" type="parTrans" cxnId="{F33B5384-7B33-41C1-8CFC-66C4488E2BDC}">
      <dgm:prSet/>
      <dgm:spPr/>
      <dgm:t>
        <a:bodyPr/>
        <a:lstStyle/>
        <a:p>
          <a:endParaRPr lang="ru-RU"/>
        </a:p>
      </dgm:t>
    </dgm:pt>
    <dgm:pt modelId="{A52F0D49-D4A0-4CA2-B528-364BF85D1FC3}" type="sibTrans" cxnId="{F33B5384-7B33-41C1-8CFC-66C4488E2BDC}">
      <dgm:prSet/>
      <dgm:spPr/>
      <dgm:t>
        <a:bodyPr/>
        <a:lstStyle/>
        <a:p>
          <a:endParaRPr lang="ru-RU"/>
        </a:p>
      </dgm:t>
    </dgm:pt>
    <dgm:pt modelId="{6F2209C4-EBDE-4315-917E-58E2226A1B44}">
      <dgm:prSet phldrT="[Текст]" custT="1"/>
      <dgm:spPr/>
      <dgm:t>
        <a:bodyPr/>
        <a:lstStyle/>
        <a:p>
          <a:pPr algn="l"/>
          <a:r>
            <a:rPr lang="ru-RU" sz="2400" b="1" dirty="0" smtClean="0">
              <a:latin typeface="Arial Narrow" panose="020B0606020202030204" pitchFamily="34" charset="0"/>
            </a:rPr>
            <a:t>Минимальная сумма по физическим лицам:</a:t>
          </a:r>
          <a:endParaRPr lang="ru-RU" sz="2400" b="1" dirty="0">
            <a:latin typeface="Arial Narrow" panose="020B0606020202030204" pitchFamily="34" charset="0"/>
          </a:endParaRPr>
        </a:p>
      </dgm:t>
    </dgm:pt>
    <dgm:pt modelId="{8214C631-369D-4A0A-BC76-AEE0953DD8A1}" type="parTrans" cxnId="{B14B0712-9C24-470E-AEF5-3EEAE70EBBA0}">
      <dgm:prSet/>
      <dgm:spPr/>
      <dgm:t>
        <a:bodyPr/>
        <a:lstStyle/>
        <a:p>
          <a:endParaRPr lang="ru-RU"/>
        </a:p>
      </dgm:t>
    </dgm:pt>
    <dgm:pt modelId="{A3137246-92A0-4956-9DA5-9E99969D2C24}" type="sibTrans" cxnId="{B14B0712-9C24-470E-AEF5-3EEAE70EBBA0}">
      <dgm:prSet/>
      <dgm:spPr/>
      <dgm:t>
        <a:bodyPr/>
        <a:lstStyle/>
        <a:p>
          <a:endParaRPr lang="ru-RU"/>
        </a:p>
      </dgm:t>
    </dgm:pt>
    <dgm:pt modelId="{507B8E50-7F33-4A16-8B38-30CDAAD5EFA7}">
      <dgm:prSet phldrT="[Текст]" custT="1"/>
      <dgm:spPr/>
      <dgm:t>
        <a:bodyPr/>
        <a:lstStyle/>
        <a:p>
          <a:pPr>
            <a:buFontTx/>
            <a:buNone/>
          </a:pPr>
          <a:endParaRPr lang="ru-RU" sz="2400" b="1" dirty="0">
            <a:latin typeface="Arial Narrow" panose="020B0606020202030204" pitchFamily="34" charset="0"/>
          </a:endParaRPr>
        </a:p>
      </dgm:t>
    </dgm:pt>
    <dgm:pt modelId="{C114ED24-013B-4853-A2E4-46F4FA06E57A}" type="parTrans" cxnId="{AD77399A-0E9B-4FBC-B342-17ED338F822D}">
      <dgm:prSet/>
      <dgm:spPr/>
      <dgm:t>
        <a:bodyPr/>
        <a:lstStyle/>
        <a:p>
          <a:endParaRPr lang="ru-RU"/>
        </a:p>
      </dgm:t>
    </dgm:pt>
    <dgm:pt modelId="{EB6BAC22-08BD-4B90-914A-8208A1BBA3BB}" type="sibTrans" cxnId="{AD77399A-0E9B-4FBC-B342-17ED338F822D}">
      <dgm:prSet/>
      <dgm:spPr/>
      <dgm:t>
        <a:bodyPr/>
        <a:lstStyle/>
        <a:p>
          <a:endParaRPr lang="ru-RU"/>
        </a:p>
      </dgm:t>
    </dgm:pt>
    <dgm:pt modelId="{F9B6D0EC-8F88-4EDD-8697-54AC6140D4AD}" type="pres">
      <dgm:prSet presAssocID="{845F1C73-D43D-4C48-9674-83984937C395}" presName="linear" presStyleCnt="0">
        <dgm:presLayoutVars>
          <dgm:animLvl val="lvl"/>
          <dgm:resizeHandles val="exact"/>
        </dgm:presLayoutVars>
      </dgm:prSet>
      <dgm:spPr/>
      <dgm:t>
        <a:bodyPr/>
        <a:lstStyle/>
        <a:p>
          <a:endParaRPr lang="ru-RU"/>
        </a:p>
      </dgm:t>
    </dgm:pt>
    <dgm:pt modelId="{20329D82-9FC1-4881-A2BE-A70F81DC10F2}" type="pres">
      <dgm:prSet presAssocID="{6F501386-7CF9-43AF-86CB-9B117323A540}" presName="parentText" presStyleLbl="node1" presStyleIdx="0" presStyleCnt="2" custScaleY="52290">
        <dgm:presLayoutVars>
          <dgm:chMax val="0"/>
          <dgm:bulletEnabled val="1"/>
        </dgm:presLayoutVars>
      </dgm:prSet>
      <dgm:spPr/>
      <dgm:t>
        <a:bodyPr/>
        <a:lstStyle/>
        <a:p>
          <a:endParaRPr lang="ru-RU"/>
        </a:p>
      </dgm:t>
    </dgm:pt>
    <dgm:pt modelId="{6BFDE433-A684-4408-B5C8-DB7774654C2C}" type="pres">
      <dgm:prSet presAssocID="{6F501386-7CF9-43AF-86CB-9B117323A540}" presName="childText" presStyleLbl="revTx" presStyleIdx="0" presStyleCnt="2">
        <dgm:presLayoutVars>
          <dgm:bulletEnabled val="1"/>
        </dgm:presLayoutVars>
      </dgm:prSet>
      <dgm:spPr/>
      <dgm:t>
        <a:bodyPr/>
        <a:lstStyle/>
        <a:p>
          <a:endParaRPr lang="ru-RU"/>
        </a:p>
      </dgm:t>
    </dgm:pt>
    <dgm:pt modelId="{75B6FA70-71D7-43A2-B04C-B50D1CBD0ED6}" type="pres">
      <dgm:prSet presAssocID="{B80856F1-9825-4584-B2DB-F3A2498D11CE}" presName="parentText" presStyleLbl="node1" presStyleIdx="1" presStyleCnt="2" custScaleY="67381" custLinFactNeighborX="178">
        <dgm:presLayoutVars>
          <dgm:chMax val="0"/>
          <dgm:bulletEnabled val="1"/>
        </dgm:presLayoutVars>
      </dgm:prSet>
      <dgm:spPr/>
      <dgm:t>
        <a:bodyPr/>
        <a:lstStyle/>
        <a:p>
          <a:endParaRPr lang="ru-RU"/>
        </a:p>
      </dgm:t>
    </dgm:pt>
    <dgm:pt modelId="{FDE2C93E-6625-4F94-B47F-C29D8161BD2B}" type="pres">
      <dgm:prSet presAssocID="{B80856F1-9825-4584-B2DB-F3A2498D11CE}" presName="childText" presStyleLbl="revTx" presStyleIdx="1" presStyleCnt="2">
        <dgm:presLayoutVars>
          <dgm:bulletEnabled val="1"/>
        </dgm:presLayoutVars>
      </dgm:prSet>
      <dgm:spPr/>
      <dgm:t>
        <a:bodyPr/>
        <a:lstStyle/>
        <a:p>
          <a:endParaRPr lang="ru-RU"/>
        </a:p>
      </dgm:t>
    </dgm:pt>
  </dgm:ptLst>
  <dgm:cxnLst>
    <dgm:cxn modelId="{2EDAA581-CB15-4ED4-8907-71A0C8879445}" type="presOf" srcId="{39F163EF-36F7-45E8-B02F-F66DEF7F31C3}" destId="{FDE2C93E-6625-4F94-B47F-C29D8161BD2B}" srcOrd="0" destOrd="5" presId="urn:microsoft.com/office/officeart/2005/8/layout/vList2"/>
    <dgm:cxn modelId="{2084FDF3-D4F0-421C-B2EA-9E8A1999666B}" srcId="{B80856F1-9825-4584-B2DB-F3A2498D11CE}" destId="{8FE91124-5413-4F21-B968-12CFDF046A9F}" srcOrd="3" destOrd="0" parTransId="{FFC5343E-0F4B-4593-8179-791753F16976}" sibTransId="{7089FEEB-5FF4-493B-BFB1-F3AD98FE2C5E}"/>
    <dgm:cxn modelId="{011200EF-53CA-4DD0-AE3C-A21CD6DC9B59}" srcId="{845F1C73-D43D-4C48-9674-83984937C395}" destId="{6F501386-7CF9-43AF-86CB-9B117323A540}" srcOrd="0" destOrd="0" parTransId="{A2B684C6-6E4F-419F-9579-97CEC29B512D}" sibTransId="{A8C8A3A6-F47E-457B-A2DD-EAC94C45EB6F}"/>
    <dgm:cxn modelId="{B14B0712-9C24-470E-AEF5-3EEAE70EBBA0}" srcId="{B80856F1-9825-4584-B2DB-F3A2498D11CE}" destId="{6F2209C4-EBDE-4315-917E-58E2226A1B44}" srcOrd="2" destOrd="0" parTransId="{8214C631-369D-4A0A-BC76-AEE0953DD8A1}" sibTransId="{A3137246-92A0-4956-9DA5-9E99969D2C24}"/>
    <dgm:cxn modelId="{E486B013-835D-497F-BF7E-07D9A24AB6E9}" type="presOf" srcId="{C6149306-D2FB-4215-9881-31BD2B6B350A}" destId="{FDE2C93E-6625-4F94-B47F-C29D8161BD2B}" srcOrd="0" destOrd="7" presId="urn:microsoft.com/office/officeart/2005/8/layout/vList2"/>
    <dgm:cxn modelId="{F33B5384-7B33-41C1-8CFC-66C4488E2BDC}" srcId="{B80856F1-9825-4584-B2DB-F3A2498D11CE}" destId="{39F163EF-36F7-45E8-B02F-F66DEF7F31C3}" srcOrd="5" destOrd="0" parTransId="{CDA0915F-CA0D-4E0D-A676-7DAEF06F9EDE}" sibTransId="{A52F0D49-D4A0-4CA2-B528-364BF85D1FC3}"/>
    <dgm:cxn modelId="{DC9F181D-0FFB-45BF-9BE5-7320BF3F5E26}" type="presOf" srcId="{8FE91124-5413-4F21-B968-12CFDF046A9F}" destId="{FDE2C93E-6625-4F94-B47F-C29D8161BD2B}" srcOrd="0" destOrd="3" presId="urn:microsoft.com/office/officeart/2005/8/layout/vList2"/>
    <dgm:cxn modelId="{CC20673D-6EA3-4E32-AE58-5C3149C720AA}" type="presOf" srcId="{6F501386-7CF9-43AF-86CB-9B117323A540}" destId="{20329D82-9FC1-4881-A2BE-A70F81DC10F2}" srcOrd="0" destOrd="0" presId="urn:microsoft.com/office/officeart/2005/8/layout/vList2"/>
    <dgm:cxn modelId="{1EF66C33-0AEC-4C0A-831C-AECD407210B7}" type="presOf" srcId="{1FF3EFB8-C864-44E4-88F0-1D1140C48195}" destId="{FDE2C93E-6625-4F94-B47F-C29D8161BD2B}" srcOrd="0" destOrd="0" presId="urn:microsoft.com/office/officeart/2005/8/layout/vList2"/>
    <dgm:cxn modelId="{63181F69-00EF-4885-8153-1C5F7334113D}" type="presOf" srcId="{6F2209C4-EBDE-4315-917E-58E2226A1B44}" destId="{FDE2C93E-6625-4F94-B47F-C29D8161BD2B}" srcOrd="0" destOrd="2" presId="urn:microsoft.com/office/officeart/2005/8/layout/vList2"/>
    <dgm:cxn modelId="{CE35788E-4454-46F8-AADD-D96DC5562949}" type="presOf" srcId="{507B8E50-7F33-4A16-8B38-30CDAAD5EFA7}" destId="{6BFDE433-A684-4408-B5C8-DB7774654C2C}" srcOrd="0" destOrd="2" presId="urn:microsoft.com/office/officeart/2005/8/layout/vList2"/>
    <dgm:cxn modelId="{AD77399A-0E9B-4FBC-B342-17ED338F822D}" srcId="{6F501386-7CF9-43AF-86CB-9B117323A540}" destId="{507B8E50-7F33-4A16-8B38-30CDAAD5EFA7}" srcOrd="2" destOrd="0" parTransId="{C114ED24-013B-4853-A2E4-46F4FA06E57A}" sibTransId="{EB6BAC22-08BD-4B90-914A-8208A1BBA3BB}"/>
    <dgm:cxn modelId="{ABEDC9BF-048C-47FD-B65B-967D5D4D1806}" type="presOf" srcId="{0C30B8CA-2B7E-4F7B-AFE0-B7B740A2E762}" destId="{6BFDE433-A684-4408-B5C8-DB7774654C2C}" srcOrd="0" destOrd="0" presId="urn:microsoft.com/office/officeart/2005/8/layout/vList2"/>
    <dgm:cxn modelId="{08BEEE9F-7448-4CE2-BE20-6A52529D9FD0}" srcId="{6F501386-7CF9-43AF-86CB-9B117323A540}" destId="{4402A8DD-DD4E-4A79-850C-81B291EC79B6}" srcOrd="1" destOrd="0" parTransId="{BB3CBC0F-5955-4F37-86E3-E57DC5DA7052}" sibTransId="{3855209C-609B-4FE2-A2DF-1BA1FDB4E1B2}"/>
    <dgm:cxn modelId="{AF708422-79D9-4C66-B3CF-C22B6A41B09B}" srcId="{845F1C73-D43D-4C48-9674-83984937C395}" destId="{B80856F1-9825-4584-B2DB-F3A2498D11CE}" srcOrd="1" destOrd="0" parTransId="{B609B5AC-39CD-42E2-9D5C-21CFE4DC3D7A}" sibTransId="{914AD169-9B6D-4B04-9A03-FF251E82440B}"/>
    <dgm:cxn modelId="{AB2AE098-3955-478F-9044-F63F74469D91}" srcId="{B80856F1-9825-4584-B2DB-F3A2498D11CE}" destId="{C6149306-D2FB-4215-9881-31BD2B6B350A}" srcOrd="7" destOrd="0" parTransId="{491A4692-A6B9-4B8B-A1FC-C4C1CB3C8AF8}" sibTransId="{3136783A-EE55-495E-B283-DE9DA310EB07}"/>
    <dgm:cxn modelId="{65229CA9-0AC9-4185-8616-41618C8280FE}" type="presOf" srcId="{B80856F1-9825-4584-B2DB-F3A2498D11CE}" destId="{75B6FA70-71D7-43A2-B04C-B50D1CBD0ED6}" srcOrd="0" destOrd="0" presId="urn:microsoft.com/office/officeart/2005/8/layout/vList2"/>
    <dgm:cxn modelId="{6BA0C18D-7BD2-4289-B191-99E5E0DB9B7F}" type="presOf" srcId="{4402A8DD-DD4E-4A79-850C-81B291EC79B6}" destId="{6BFDE433-A684-4408-B5C8-DB7774654C2C}" srcOrd="0" destOrd="1" presId="urn:microsoft.com/office/officeart/2005/8/layout/vList2"/>
    <dgm:cxn modelId="{2977EF7B-D845-4A9E-98C6-EE00F516418D}" type="presOf" srcId="{EA6A7D9C-7500-4DDF-BBB2-DCD93244CB00}" destId="{FDE2C93E-6625-4F94-B47F-C29D8161BD2B}" srcOrd="0" destOrd="6" presId="urn:microsoft.com/office/officeart/2005/8/layout/vList2"/>
    <dgm:cxn modelId="{0D45E3C5-945A-4B0D-890E-48437ECD0EEA}" srcId="{6F501386-7CF9-43AF-86CB-9B117323A540}" destId="{0C30B8CA-2B7E-4F7B-AFE0-B7B740A2E762}" srcOrd="0" destOrd="0" parTransId="{F5B3BA0E-4211-46B1-848C-D8DFF3671DE3}" sibTransId="{EA531203-FFEC-46AF-9C93-AB73446D519C}"/>
    <dgm:cxn modelId="{FD2C3141-BF38-4384-9B4C-19EC1FC82953}" srcId="{B80856F1-9825-4584-B2DB-F3A2498D11CE}" destId="{FAD4E188-EC07-42F1-A03D-B744949C5670}" srcOrd="1" destOrd="0" parTransId="{BC7B4A69-B0AC-4970-ADB5-105CBF7E71EB}" sibTransId="{85583CEE-9906-4748-AF37-F79A7838585E}"/>
    <dgm:cxn modelId="{D5E50309-9B72-4387-9563-63A0AACDA3F9}" srcId="{B80856F1-9825-4584-B2DB-F3A2498D11CE}" destId="{A8D49E3E-09BE-4C38-944C-4761F2C8471D}" srcOrd="9" destOrd="0" parTransId="{15406A79-7AD6-47FD-A2F5-A7B8C6C14D74}" sibTransId="{B40EC3A1-BBC7-4140-B346-2BB499C8AB4A}"/>
    <dgm:cxn modelId="{0D8350BA-EA2A-414A-88AA-D72EA318C7A2}" type="presOf" srcId="{845F1C73-D43D-4C48-9674-83984937C395}" destId="{F9B6D0EC-8F88-4EDD-8697-54AC6140D4AD}" srcOrd="0" destOrd="0" presId="urn:microsoft.com/office/officeart/2005/8/layout/vList2"/>
    <dgm:cxn modelId="{C8E50007-148D-4D41-B5E4-D4569711A240}" srcId="{B80856F1-9825-4584-B2DB-F3A2498D11CE}" destId="{5A057199-D256-4FAC-8028-268C3CF93B32}" srcOrd="8" destOrd="0" parTransId="{F9906D14-5E4A-44B8-B6E2-771325888C28}" sibTransId="{A7715E68-9926-4C74-948E-2630A08A4165}"/>
    <dgm:cxn modelId="{BDED5815-BE2F-4B2A-93DA-5297D7C46A7B}" type="presOf" srcId="{A8D49E3E-09BE-4C38-944C-4761F2C8471D}" destId="{FDE2C93E-6625-4F94-B47F-C29D8161BD2B}" srcOrd="0" destOrd="9" presId="urn:microsoft.com/office/officeart/2005/8/layout/vList2"/>
    <dgm:cxn modelId="{52D05570-FED0-4749-84F7-EA9F4820850F}" srcId="{B80856F1-9825-4584-B2DB-F3A2498D11CE}" destId="{1FF3EFB8-C864-44E4-88F0-1D1140C48195}" srcOrd="0" destOrd="0" parTransId="{D691FF1D-BC17-4E33-8A3B-96911259146B}" sibTransId="{58C3C8D5-81CD-4721-B46D-86799E6F4BA5}"/>
    <dgm:cxn modelId="{8B6D7D86-A695-4B9E-B8D1-5303EA7AF862}" type="presOf" srcId="{177C74B9-2070-4FBA-A5D1-E77DCE6EA0E1}" destId="{FDE2C93E-6625-4F94-B47F-C29D8161BD2B}" srcOrd="0" destOrd="4" presId="urn:microsoft.com/office/officeart/2005/8/layout/vList2"/>
    <dgm:cxn modelId="{53054C9B-889F-4699-91AC-61ADCC178BCE}" type="presOf" srcId="{5A057199-D256-4FAC-8028-268C3CF93B32}" destId="{FDE2C93E-6625-4F94-B47F-C29D8161BD2B}" srcOrd="0" destOrd="8" presId="urn:microsoft.com/office/officeart/2005/8/layout/vList2"/>
    <dgm:cxn modelId="{8E294CA2-0D16-4832-BEC2-5B1629F71A10}" type="presOf" srcId="{FAD4E188-EC07-42F1-A03D-B744949C5670}" destId="{FDE2C93E-6625-4F94-B47F-C29D8161BD2B}" srcOrd="0" destOrd="1" presId="urn:microsoft.com/office/officeart/2005/8/layout/vList2"/>
    <dgm:cxn modelId="{0B7A217B-51AA-48CD-9D76-1B3B5AA7A356}" srcId="{B80856F1-9825-4584-B2DB-F3A2498D11CE}" destId="{177C74B9-2070-4FBA-A5D1-E77DCE6EA0E1}" srcOrd="4" destOrd="0" parTransId="{B10A24D5-4FD0-4A19-A95F-5637D6FD2A09}" sibTransId="{DE0E781F-2770-428E-A012-62B39F8ECF5E}"/>
    <dgm:cxn modelId="{1FD3696B-A3FB-4E0C-B4D3-64393B017DE9}" srcId="{B80856F1-9825-4584-B2DB-F3A2498D11CE}" destId="{EA6A7D9C-7500-4DDF-BBB2-DCD93244CB00}" srcOrd="6" destOrd="0" parTransId="{FDF3E757-818B-4FD8-9C6F-2B83CBDF4703}" sibTransId="{A31DF20B-A7C8-4BEE-A402-D620A45D1BEC}"/>
    <dgm:cxn modelId="{73F64939-51FF-46BC-B417-A1D91FED33DF}" type="presParOf" srcId="{F9B6D0EC-8F88-4EDD-8697-54AC6140D4AD}" destId="{20329D82-9FC1-4881-A2BE-A70F81DC10F2}" srcOrd="0" destOrd="0" presId="urn:microsoft.com/office/officeart/2005/8/layout/vList2"/>
    <dgm:cxn modelId="{CF9F6C7B-C01C-4EDC-8050-5A562710B39A}" type="presParOf" srcId="{F9B6D0EC-8F88-4EDD-8697-54AC6140D4AD}" destId="{6BFDE433-A684-4408-B5C8-DB7774654C2C}" srcOrd="1" destOrd="0" presId="urn:microsoft.com/office/officeart/2005/8/layout/vList2"/>
    <dgm:cxn modelId="{32613E75-D9E8-4B23-8AFA-B85FEEA17258}" type="presParOf" srcId="{F9B6D0EC-8F88-4EDD-8697-54AC6140D4AD}" destId="{75B6FA70-71D7-43A2-B04C-B50D1CBD0ED6}" srcOrd="2" destOrd="0" presId="urn:microsoft.com/office/officeart/2005/8/layout/vList2"/>
    <dgm:cxn modelId="{23CDC847-D79A-41B4-8B09-E3B9D9386D11}" type="presParOf" srcId="{F9B6D0EC-8F88-4EDD-8697-54AC6140D4AD}" destId="{FDE2C93E-6625-4F94-B47F-C29D8161BD2B}"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36B9AB-4BE5-4DF1-877E-FBFD72FFD0E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604E9629-B401-44E2-AE3B-01214C8F18FC}">
      <dgm:prSet phldrT="[Текст]"/>
      <dgm:spPr/>
      <dgm:t>
        <a:bodyPr/>
        <a:lstStyle/>
        <a:p>
          <a:r>
            <a:rPr lang="ru-RU" b="1" dirty="0"/>
            <a:t>Юридические </a:t>
          </a:r>
          <a:r>
            <a:rPr lang="ru-RU" b="1" dirty="0" smtClean="0"/>
            <a:t>лица  МРП 2021 год = 2917 тенге</a:t>
          </a:r>
          <a:endParaRPr lang="ru-RU" b="1" dirty="0"/>
        </a:p>
      </dgm:t>
    </dgm:pt>
    <dgm:pt modelId="{99E50574-C61D-4F4A-AECD-B4CCE6CEAC40}" type="parTrans" cxnId="{714D49CC-4108-486F-80C8-ECD9753F2CF5}">
      <dgm:prSet/>
      <dgm:spPr/>
      <dgm:t>
        <a:bodyPr/>
        <a:lstStyle/>
        <a:p>
          <a:endParaRPr lang="ru-RU"/>
        </a:p>
      </dgm:t>
    </dgm:pt>
    <dgm:pt modelId="{5DF8413E-296D-47C1-B475-8D37928F4F59}" type="sibTrans" cxnId="{714D49CC-4108-486F-80C8-ECD9753F2CF5}">
      <dgm:prSet/>
      <dgm:spPr/>
      <dgm:t>
        <a:bodyPr/>
        <a:lstStyle/>
        <a:p>
          <a:endParaRPr lang="ru-RU"/>
        </a:p>
      </dgm:t>
    </dgm:pt>
    <dgm:pt modelId="{C0C301FA-A3DB-46C2-8D92-17FC702C8136}">
      <dgm:prSet phldrT="[Текст]"/>
      <dgm:spPr/>
      <dgm:t>
        <a:bodyPr/>
        <a:lstStyle/>
        <a:p>
          <a:r>
            <a:rPr lang="ru-RU" b="1" dirty="0">
              <a:latin typeface="Arial Narrow" panose="020B0606020202030204" pitchFamily="34" charset="0"/>
            </a:rPr>
            <a:t>0,5 % МРП (государственная пошлина) + 1 % от взыскиваемой суммы  (услуги правового и технического характера) </a:t>
          </a:r>
          <a:endParaRPr lang="ru-RU" dirty="0"/>
        </a:p>
      </dgm:t>
    </dgm:pt>
    <dgm:pt modelId="{EAB15DBE-155B-41FB-BBCB-B72DECFF579B}" type="parTrans" cxnId="{36401A98-8478-4672-97D2-8862D5E77D2E}">
      <dgm:prSet/>
      <dgm:spPr/>
      <dgm:t>
        <a:bodyPr/>
        <a:lstStyle/>
        <a:p>
          <a:endParaRPr lang="ru-RU"/>
        </a:p>
      </dgm:t>
    </dgm:pt>
    <dgm:pt modelId="{9F7E4CD9-F460-4A04-BEA5-603BFC0D9E9D}" type="sibTrans" cxnId="{36401A98-8478-4672-97D2-8862D5E77D2E}">
      <dgm:prSet/>
      <dgm:spPr/>
      <dgm:t>
        <a:bodyPr/>
        <a:lstStyle/>
        <a:p>
          <a:endParaRPr lang="ru-RU"/>
        </a:p>
      </dgm:t>
    </dgm:pt>
    <dgm:pt modelId="{E3798DFF-B6DC-49F8-9ED2-A97E23DA5450}">
      <dgm:prSet phldrT="[Текст]"/>
      <dgm:spPr/>
      <dgm:t>
        <a:bodyPr/>
        <a:lstStyle/>
        <a:p>
          <a:r>
            <a:rPr lang="ru-RU" b="1" smtClean="0"/>
            <a:t>Примеры: </a:t>
          </a:r>
          <a:endParaRPr lang="ru-RU" b="1" dirty="0"/>
        </a:p>
      </dgm:t>
    </dgm:pt>
    <dgm:pt modelId="{DCDE487B-5FA9-4B9F-8054-1B8B83CD09FC}" type="parTrans" cxnId="{558F9D7D-E737-48D8-8518-31A13B76B1C8}">
      <dgm:prSet/>
      <dgm:spPr/>
      <dgm:t>
        <a:bodyPr/>
        <a:lstStyle/>
        <a:p>
          <a:endParaRPr lang="ru-RU"/>
        </a:p>
      </dgm:t>
    </dgm:pt>
    <dgm:pt modelId="{0A82E818-AD53-456C-A0BC-E7525538EB12}" type="sibTrans" cxnId="{558F9D7D-E737-48D8-8518-31A13B76B1C8}">
      <dgm:prSet/>
      <dgm:spPr/>
      <dgm:t>
        <a:bodyPr/>
        <a:lstStyle/>
        <a:p>
          <a:endParaRPr lang="ru-RU"/>
        </a:p>
      </dgm:t>
    </dgm:pt>
    <dgm:pt modelId="{4435A825-AC40-43F7-AF20-04393843BD7D}">
      <dgm:prSet phldrT="[Текст]"/>
      <dgm:spPr/>
      <dgm:t>
        <a:bodyPr/>
        <a:lstStyle/>
        <a:p>
          <a:r>
            <a:rPr lang="ru-RU" sz="2100" b="1" dirty="0">
              <a:latin typeface="Arial Narrow" panose="020B0606020202030204" pitchFamily="34" charset="0"/>
            </a:rPr>
            <a:t>3 500 000 х 1 % = 35 000 тенге</a:t>
          </a:r>
          <a:endParaRPr lang="ru-RU" sz="2100" dirty="0"/>
        </a:p>
      </dgm:t>
    </dgm:pt>
    <dgm:pt modelId="{FE7E95C9-3184-4122-BF47-758472D2BEEC}" type="parTrans" cxnId="{D2B2F675-EAE4-4968-AFCD-2BBD0D30570D}">
      <dgm:prSet/>
      <dgm:spPr/>
      <dgm:t>
        <a:bodyPr/>
        <a:lstStyle/>
        <a:p>
          <a:endParaRPr lang="ru-RU"/>
        </a:p>
      </dgm:t>
    </dgm:pt>
    <dgm:pt modelId="{47A596BE-1138-49BC-B58F-38CB817F5CF6}" type="sibTrans" cxnId="{D2B2F675-EAE4-4968-AFCD-2BBD0D30570D}">
      <dgm:prSet/>
      <dgm:spPr/>
      <dgm:t>
        <a:bodyPr/>
        <a:lstStyle/>
        <a:p>
          <a:endParaRPr lang="ru-RU"/>
        </a:p>
      </dgm:t>
    </dgm:pt>
    <dgm:pt modelId="{AC5F44D1-814F-4A18-AC00-854AC6149652}">
      <dgm:prSet/>
      <dgm:spPr/>
      <dgm:t>
        <a:bodyPr/>
        <a:lstStyle/>
        <a:p>
          <a:r>
            <a:rPr lang="ru-RU" b="1" smtClean="0">
              <a:latin typeface="Arial Narrow" panose="020B0606020202030204" pitchFamily="34" charset="0"/>
            </a:rPr>
            <a:t>но не менее 1 МРП и не более 100 МРП</a:t>
          </a:r>
          <a:endParaRPr lang="ru-RU" b="1" dirty="0">
            <a:latin typeface="Arial Narrow" panose="020B0606020202030204" pitchFamily="34" charset="0"/>
          </a:endParaRPr>
        </a:p>
      </dgm:t>
    </dgm:pt>
    <dgm:pt modelId="{0AE9AF85-1A39-4044-87D8-76916A7ECCF4}" type="parTrans" cxnId="{2A1CB248-D930-4423-840E-61A5FA2A488B}">
      <dgm:prSet/>
      <dgm:spPr/>
      <dgm:t>
        <a:bodyPr/>
        <a:lstStyle/>
        <a:p>
          <a:endParaRPr lang="ru-RU"/>
        </a:p>
      </dgm:t>
    </dgm:pt>
    <dgm:pt modelId="{EE95DB11-8807-4034-8A23-010476A97027}" type="sibTrans" cxnId="{2A1CB248-D930-4423-840E-61A5FA2A488B}">
      <dgm:prSet/>
      <dgm:spPr/>
      <dgm:t>
        <a:bodyPr/>
        <a:lstStyle/>
        <a:p>
          <a:endParaRPr lang="ru-RU"/>
        </a:p>
      </dgm:t>
    </dgm:pt>
    <dgm:pt modelId="{964B1624-3F24-4168-A2B9-CB034799670F}">
      <dgm:prSet/>
      <dgm:spPr/>
      <dgm:t>
        <a:bodyPr/>
        <a:lstStyle/>
        <a:p>
          <a:r>
            <a:rPr lang="ru-RU" sz="2100" b="1" dirty="0">
              <a:latin typeface="Arial Narrow" panose="020B0606020202030204" pitchFamily="34" charset="0"/>
            </a:rPr>
            <a:t>35 000 + </a:t>
          </a:r>
          <a:r>
            <a:rPr lang="ru-RU" sz="2100" b="1" dirty="0" smtClean="0">
              <a:latin typeface="Arial Narrow" panose="020B0606020202030204" pitchFamily="34" charset="0"/>
            </a:rPr>
            <a:t>1458= </a:t>
          </a:r>
          <a:r>
            <a:rPr lang="ru-RU" sz="2100" b="1" dirty="0">
              <a:latin typeface="Arial Narrow" panose="020B0606020202030204" pitchFamily="34" charset="0"/>
            </a:rPr>
            <a:t>36 </a:t>
          </a:r>
          <a:r>
            <a:rPr lang="ru-RU" sz="2100" b="1" dirty="0" smtClean="0">
              <a:latin typeface="Arial Narrow" panose="020B0606020202030204" pitchFamily="34" charset="0"/>
            </a:rPr>
            <a:t>458 </a:t>
          </a:r>
          <a:r>
            <a:rPr lang="ru-RU" sz="2100" b="1" dirty="0">
              <a:latin typeface="Arial Narrow" panose="020B0606020202030204" pitchFamily="34" charset="0"/>
            </a:rPr>
            <a:t>тенге (расходы по совершению ИН)</a:t>
          </a:r>
        </a:p>
      </dgm:t>
    </dgm:pt>
    <dgm:pt modelId="{D73544A5-F2AC-4DCE-AD9D-32A1435ECD43}" type="parTrans" cxnId="{6527DA31-317A-41B2-A9F8-0A6370D98225}">
      <dgm:prSet/>
      <dgm:spPr/>
      <dgm:t>
        <a:bodyPr/>
        <a:lstStyle/>
        <a:p>
          <a:endParaRPr lang="ru-RU"/>
        </a:p>
      </dgm:t>
    </dgm:pt>
    <dgm:pt modelId="{1838B9BE-3465-432B-BA4C-DC2B69EC1E06}" type="sibTrans" cxnId="{6527DA31-317A-41B2-A9F8-0A6370D98225}">
      <dgm:prSet/>
      <dgm:spPr/>
      <dgm:t>
        <a:bodyPr/>
        <a:lstStyle/>
        <a:p>
          <a:endParaRPr lang="ru-RU"/>
        </a:p>
      </dgm:t>
    </dgm:pt>
    <dgm:pt modelId="{D7C0C0F5-2A98-4860-923F-9B814854B002}">
      <dgm:prSet/>
      <dgm:spPr/>
      <dgm:t>
        <a:bodyPr/>
        <a:lstStyle/>
        <a:p>
          <a:r>
            <a:rPr lang="ru-RU" sz="2100" b="1" smtClean="0">
              <a:latin typeface="Arial Narrow" panose="020B0606020202030204" pitchFamily="34" charset="0"/>
            </a:rPr>
            <a:t>Минимальная сумма по юридическим  лицам:</a:t>
          </a:r>
          <a:endParaRPr lang="ru-RU" sz="2100" b="1" dirty="0">
            <a:latin typeface="Arial Narrow" panose="020B0606020202030204" pitchFamily="34" charset="0"/>
          </a:endParaRPr>
        </a:p>
      </dgm:t>
    </dgm:pt>
    <dgm:pt modelId="{4B1322CE-4E2D-47F0-8AC1-19E3ECA3934F}" type="parTrans" cxnId="{D0612541-DD91-46DD-B27E-BDD01DE5AF7A}">
      <dgm:prSet/>
      <dgm:spPr/>
      <dgm:t>
        <a:bodyPr/>
        <a:lstStyle/>
        <a:p>
          <a:endParaRPr lang="ru-RU"/>
        </a:p>
      </dgm:t>
    </dgm:pt>
    <dgm:pt modelId="{E710DF27-02C2-4C17-B7A0-B3FA21357DD6}" type="sibTrans" cxnId="{D0612541-DD91-46DD-B27E-BDD01DE5AF7A}">
      <dgm:prSet/>
      <dgm:spPr/>
      <dgm:t>
        <a:bodyPr/>
        <a:lstStyle/>
        <a:p>
          <a:endParaRPr lang="ru-RU"/>
        </a:p>
      </dgm:t>
    </dgm:pt>
    <dgm:pt modelId="{083AFBC4-126B-41DE-8DAA-4E41F78652B9}">
      <dgm:prSet/>
      <dgm:spPr/>
      <dgm:t>
        <a:bodyPr/>
        <a:lstStyle/>
        <a:p>
          <a:r>
            <a:rPr lang="ru-RU" sz="2100" b="1" dirty="0" smtClean="0">
              <a:latin typeface="Arial Narrow" panose="020B0606020202030204" pitchFamily="34" charset="0"/>
            </a:rPr>
            <a:t>200 000 </a:t>
          </a:r>
          <a:r>
            <a:rPr lang="ru-RU" sz="2100" b="1" dirty="0" err="1" smtClean="0">
              <a:latin typeface="Arial Narrow" panose="020B0606020202030204" pitchFamily="34" charset="0"/>
            </a:rPr>
            <a:t>х</a:t>
          </a:r>
          <a:r>
            <a:rPr lang="ru-RU" sz="2100" b="1" dirty="0" smtClean="0">
              <a:latin typeface="Arial Narrow" panose="020B0606020202030204" pitchFamily="34" charset="0"/>
            </a:rPr>
            <a:t> 1 % = 2 000 тенге</a:t>
          </a:r>
          <a:r>
            <a:rPr lang="en-US" sz="2100" b="1" dirty="0" smtClean="0">
              <a:latin typeface="Arial Narrow" panose="020B0606020202030204" pitchFamily="34" charset="0"/>
            </a:rPr>
            <a:t> &lt; </a:t>
          </a:r>
          <a:r>
            <a:rPr lang="ru-RU" sz="2100" b="1" dirty="0" smtClean="0">
              <a:latin typeface="Arial Narrow" panose="020B0606020202030204" pitchFamily="34" charset="0"/>
            </a:rPr>
            <a:t>менее 1 МРП, поэтому сумма будет = 2 917 тенге (1МРП)</a:t>
          </a:r>
          <a:endParaRPr lang="ru-RU" sz="2100" b="1" dirty="0">
            <a:latin typeface="Arial Narrow" panose="020B0606020202030204" pitchFamily="34" charset="0"/>
          </a:endParaRPr>
        </a:p>
      </dgm:t>
    </dgm:pt>
    <dgm:pt modelId="{BA9C2D0D-E25C-4E3C-8CF3-A1C0AD165CB2}" type="parTrans" cxnId="{5FDE600C-F0A6-4A3E-B48A-840DA74D4587}">
      <dgm:prSet/>
      <dgm:spPr/>
      <dgm:t>
        <a:bodyPr/>
        <a:lstStyle/>
        <a:p>
          <a:endParaRPr lang="ru-RU"/>
        </a:p>
      </dgm:t>
    </dgm:pt>
    <dgm:pt modelId="{591EF25B-F5FA-493F-AFE3-3BE346970C23}" type="sibTrans" cxnId="{5FDE600C-F0A6-4A3E-B48A-840DA74D4587}">
      <dgm:prSet/>
      <dgm:spPr/>
      <dgm:t>
        <a:bodyPr/>
        <a:lstStyle/>
        <a:p>
          <a:endParaRPr lang="ru-RU"/>
        </a:p>
      </dgm:t>
    </dgm:pt>
    <dgm:pt modelId="{A9DE719F-9DDE-4BCB-AD3E-F81AE054DF12}">
      <dgm:prSet/>
      <dgm:spPr/>
      <dgm:t>
        <a:bodyPr/>
        <a:lstStyle/>
        <a:p>
          <a:r>
            <a:rPr lang="ru-RU" sz="2100" b="1" dirty="0" smtClean="0">
              <a:latin typeface="Arial Narrow" panose="020B0606020202030204" pitchFamily="34" charset="0"/>
            </a:rPr>
            <a:t>2917+ 1459= 4376 тенге</a:t>
          </a:r>
          <a:endParaRPr lang="ru-RU" sz="2100" b="1" dirty="0">
            <a:latin typeface="Arial Narrow" panose="020B0606020202030204" pitchFamily="34" charset="0"/>
          </a:endParaRPr>
        </a:p>
      </dgm:t>
    </dgm:pt>
    <dgm:pt modelId="{65ECF44A-CC45-45E9-8867-A00839C537B0}" type="parTrans" cxnId="{F9ECB55A-D856-4DB9-B63E-6336C224E439}">
      <dgm:prSet/>
      <dgm:spPr/>
      <dgm:t>
        <a:bodyPr/>
        <a:lstStyle/>
        <a:p>
          <a:endParaRPr lang="ru-RU"/>
        </a:p>
      </dgm:t>
    </dgm:pt>
    <dgm:pt modelId="{26AF2190-FA5B-4633-A9AD-6F85AB04BA08}" type="sibTrans" cxnId="{F9ECB55A-D856-4DB9-B63E-6336C224E439}">
      <dgm:prSet/>
      <dgm:spPr/>
      <dgm:t>
        <a:bodyPr/>
        <a:lstStyle/>
        <a:p>
          <a:endParaRPr lang="ru-RU"/>
        </a:p>
      </dgm:t>
    </dgm:pt>
    <dgm:pt modelId="{5681A740-F214-4F22-8E83-97EF89292C6A}">
      <dgm:prSet/>
      <dgm:spPr/>
      <dgm:t>
        <a:bodyPr/>
        <a:lstStyle/>
        <a:p>
          <a:r>
            <a:rPr lang="ru-RU" sz="2100" b="1" smtClean="0">
              <a:latin typeface="Arial Narrow" panose="020B0606020202030204" pitchFamily="34" charset="0"/>
            </a:rPr>
            <a:t>Максимальная сумма по юридическим лицам:</a:t>
          </a:r>
          <a:endParaRPr lang="ru-RU" sz="2100" b="1" dirty="0">
            <a:latin typeface="Arial Narrow" panose="020B0606020202030204" pitchFamily="34" charset="0"/>
          </a:endParaRPr>
        </a:p>
      </dgm:t>
    </dgm:pt>
    <dgm:pt modelId="{4A0A0BFF-8C09-44B4-83DC-B614296CBC1D}" type="parTrans" cxnId="{3E8C924E-0230-463E-852A-C8A15930382E}">
      <dgm:prSet/>
      <dgm:spPr/>
      <dgm:t>
        <a:bodyPr/>
        <a:lstStyle/>
        <a:p>
          <a:endParaRPr lang="ru-RU"/>
        </a:p>
      </dgm:t>
    </dgm:pt>
    <dgm:pt modelId="{175FB2B4-7B33-4EA3-B5D0-80C30977FA8E}" type="sibTrans" cxnId="{3E8C924E-0230-463E-852A-C8A15930382E}">
      <dgm:prSet/>
      <dgm:spPr/>
      <dgm:t>
        <a:bodyPr/>
        <a:lstStyle/>
        <a:p>
          <a:endParaRPr lang="ru-RU"/>
        </a:p>
      </dgm:t>
    </dgm:pt>
    <dgm:pt modelId="{25246550-09A8-49F3-89FA-5875BF5450DB}">
      <dgm:prSet custT="1"/>
      <dgm:spPr/>
      <dgm:t>
        <a:bodyPr/>
        <a:lstStyle/>
        <a:p>
          <a:r>
            <a:rPr lang="ru-RU" sz="2000" b="1" dirty="0" smtClean="0">
              <a:latin typeface="Arial Narrow" panose="020B0606020202030204" pitchFamily="34" charset="0"/>
            </a:rPr>
            <a:t>300 000 000 </a:t>
          </a:r>
          <a:r>
            <a:rPr lang="ru-RU" sz="2000" b="1" dirty="0" err="1" smtClean="0">
              <a:latin typeface="Arial Narrow" panose="020B0606020202030204" pitchFamily="34" charset="0"/>
            </a:rPr>
            <a:t>х</a:t>
          </a:r>
          <a:r>
            <a:rPr lang="en-US" sz="2000" b="1" dirty="0" smtClean="0">
              <a:latin typeface="Arial Narrow" panose="020B0606020202030204" pitchFamily="34" charset="0"/>
            </a:rPr>
            <a:t> </a:t>
          </a:r>
          <a:r>
            <a:rPr lang="ru-RU" sz="2000" b="1" dirty="0" smtClean="0">
              <a:latin typeface="Arial Narrow" panose="020B0606020202030204" pitchFamily="34" charset="0"/>
            </a:rPr>
            <a:t>1 % = 3 000 000 тенге </a:t>
          </a:r>
          <a:r>
            <a:rPr lang="en-US" sz="2000" b="1" dirty="0" smtClean="0">
              <a:latin typeface="Arial Narrow" panose="020B0606020202030204" pitchFamily="34" charset="0"/>
            </a:rPr>
            <a:t>&gt; </a:t>
          </a:r>
          <a:r>
            <a:rPr lang="ru-RU" sz="2000" b="1" dirty="0" smtClean="0">
              <a:latin typeface="Arial Narrow" panose="020B0606020202030204" pitchFamily="34" charset="0"/>
            </a:rPr>
            <a:t>более 100</a:t>
          </a:r>
          <a:r>
            <a:rPr lang="en-US" sz="2000" b="1" dirty="0" smtClean="0">
              <a:latin typeface="Arial Narrow" panose="020B0606020202030204" pitchFamily="34" charset="0"/>
            </a:rPr>
            <a:t> </a:t>
          </a:r>
          <a:r>
            <a:rPr lang="ru-RU" sz="2000" b="1" dirty="0" smtClean="0">
              <a:latin typeface="Arial Narrow" panose="020B0606020202030204" pitchFamily="34" charset="0"/>
            </a:rPr>
            <a:t>МРП, поэтому сумма будет = 291700 тенге       (10</a:t>
          </a:r>
          <a:r>
            <a:rPr lang="en-US" sz="2000" b="1" dirty="0" smtClean="0">
              <a:latin typeface="Arial Narrow" panose="020B0606020202030204" pitchFamily="34" charset="0"/>
            </a:rPr>
            <a:t>0</a:t>
          </a:r>
          <a:r>
            <a:rPr lang="ru-RU" sz="2000" b="1" dirty="0" smtClean="0">
              <a:latin typeface="Arial Narrow" panose="020B0606020202030204" pitchFamily="34" charset="0"/>
            </a:rPr>
            <a:t> МРП)</a:t>
          </a:r>
          <a:endParaRPr lang="ru-RU" sz="2000" b="1" dirty="0">
            <a:latin typeface="Arial Narrow" panose="020B0606020202030204" pitchFamily="34" charset="0"/>
          </a:endParaRPr>
        </a:p>
      </dgm:t>
    </dgm:pt>
    <dgm:pt modelId="{6DC6C43E-50AC-4C1C-93FD-08732B2FB263}" type="parTrans" cxnId="{A024F30E-11BD-4E8B-9A1C-567A9640D5BB}">
      <dgm:prSet/>
      <dgm:spPr/>
      <dgm:t>
        <a:bodyPr/>
        <a:lstStyle/>
        <a:p>
          <a:endParaRPr lang="ru-RU"/>
        </a:p>
      </dgm:t>
    </dgm:pt>
    <dgm:pt modelId="{C0E34C2D-FC50-460B-9C1B-D26267EB2BCC}" type="sibTrans" cxnId="{A024F30E-11BD-4E8B-9A1C-567A9640D5BB}">
      <dgm:prSet/>
      <dgm:spPr/>
      <dgm:t>
        <a:bodyPr/>
        <a:lstStyle/>
        <a:p>
          <a:endParaRPr lang="ru-RU"/>
        </a:p>
      </dgm:t>
    </dgm:pt>
    <dgm:pt modelId="{01216508-9381-4B16-8931-3982436428E8}">
      <dgm:prSet/>
      <dgm:spPr/>
      <dgm:t>
        <a:bodyPr/>
        <a:lstStyle/>
        <a:p>
          <a:r>
            <a:rPr lang="ru-RU" sz="2100" b="1" dirty="0" smtClean="0">
              <a:latin typeface="Arial Narrow" panose="020B0606020202030204" pitchFamily="34" charset="0"/>
            </a:rPr>
            <a:t>291700</a:t>
          </a:r>
          <a:r>
            <a:rPr lang="en-US" sz="2100" b="1" dirty="0" smtClean="0">
              <a:latin typeface="Arial Narrow" panose="020B0606020202030204" pitchFamily="34" charset="0"/>
            </a:rPr>
            <a:t>+1</a:t>
          </a:r>
          <a:r>
            <a:rPr lang="ru-RU" sz="2100" b="1" dirty="0" smtClean="0">
              <a:latin typeface="Arial Narrow" panose="020B0606020202030204" pitchFamily="34" charset="0"/>
            </a:rPr>
            <a:t> 459</a:t>
          </a:r>
          <a:r>
            <a:rPr lang="en-US" sz="2100" b="1" dirty="0" smtClean="0">
              <a:latin typeface="Arial Narrow" panose="020B0606020202030204" pitchFamily="34" charset="0"/>
            </a:rPr>
            <a:t> =</a:t>
          </a:r>
          <a:r>
            <a:rPr lang="ru-RU" sz="2100" b="1" dirty="0" smtClean="0">
              <a:latin typeface="Arial Narrow" panose="020B0606020202030204" pitchFamily="34" charset="0"/>
            </a:rPr>
            <a:t> 293159 тенге</a:t>
          </a:r>
          <a:endParaRPr lang="ru-RU" sz="2100" b="1" dirty="0">
            <a:latin typeface="Arial Narrow" panose="020B0606020202030204" pitchFamily="34" charset="0"/>
          </a:endParaRPr>
        </a:p>
      </dgm:t>
    </dgm:pt>
    <dgm:pt modelId="{ACE7B7A2-89FF-4021-9148-718F865CF5B1}" type="parTrans" cxnId="{4B916C31-624D-48C2-A6FA-A15B9D9DE272}">
      <dgm:prSet/>
      <dgm:spPr/>
      <dgm:t>
        <a:bodyPr/>
        <a:lstStyle/>
        <a:p>
          <a:endParaRPr lang="ru-RU"/>
        </a:p>
      </dgm:t>
    </dgm:pt>
    <dgm:pt modelId="{7D6561E0-1174-48F9-87C6-1B40E093C7AC}" type="sibTrans" cxnId="{4B916C31-624D-48C2-A6FA-A15B9D9DE272}">
      <dgm:prSet/>
      <dgm:spPr/>
      <dgm:t>
        <a:bodyPr/>
        <a:lstStyle/>
        <a:p>
          <a:endParaRPr lang="ru-RU"/>
        </a:p>
      </dgm:t>
    </dgm:pt>
    <dgm:pt modelId="{652BAB45-6D71-4334-A85A-3F5170D6D506}" type="pres">
      <dgm:prSet presAssocID="{1236B9AB-4BE5-4DF1-877E-FBFD72FFD0E6}" presName="linear" presStyleCnt="0">
        <dgm:presLayoutVars>
          <dgm:animLvl val="lvl"/>
          <dgm:resizeHandles val="exact"/>
        </dgm:presLayoutVars>
      </dgm:prSet>
      <dgm:spPr/>
      <dgm:t>
        <a:bodyPr/>
        <a:lstStyle/>
        <a:p>
          <a:endParaRPr lang="ru-RU"/>
        </a:p>
      </dgm:t>
    </dgm:pt>
    <dgm:pt modelId="{8C4C1D91-D4C6-4CB0-BABA-B4F369DFF544}" type="pres">
      <dgm:prSet presAssocID="{604E9629-B401-44E2-AE3B-01214C8F18FC}" presName="parentText" presStyleLbl="node1" presStyleIdx="0" presStyleCnt="2" custLinFactNeighborY="-2272">
        <dgm:presLayoutVars>
          <dgm:chMax val="0"/>
          <dgm:bulletEnabled val="1"/>
        </dgm:presLayoutVars>
      </dgm:prSet>
      <dgm:spPr/>
      <dgm:t>
        <a:bodyPr/>
        <a:lstStyle/>
        <a:p>
          <a:endParaRPr lang="ru-RU"/>
        </a:p>
      </dgm:t>
    </dgm:pt>
    <dgm:pt modelId="{6AC8E6D5-355A-4515-97C1-FD450F4A9473}" type="pres">
      <dgm:prSet presAssocID="{604E9629-B401-44E2-AE3B-01214C8F18FC}" presName="childText" presStyleLbl="revTx" presStyleIdx="0" presStyleCnt="2">
        <dgm:presLayoutVars>
          <dgm:bulletEnabled val="1"/>
        </dgm:presLayoutVars>
      </dgm:prSet>
      <dgm:spPr/>
      <dgm:t>
        <a:bodyPr/>
        <a:lstStyle/>
        <a:p>
          <a:endParaRPr lang="ru-RU"/>
        </a:p>
      </dgm:t>
    </dgm:pt>
    <dgm:pt modelId="{956168DB-CF73-4C23-AF44-A4342CF14EB3}" type="pres">
      <dgm:prSet presAssocID="{E3798DFF-B6DC-49F8-9ED2-A97E23DA5450}" presName="parentText" presStyleLbl="node1" presStyleIdx="1" presStyleCnt="2">
        <dgm:presLayoutVars>
          <dgm:chMax val="0"/>
          <dgm:bulletEnabled val="1"/>
        </dgm:presLayoutVars>
      </dgm:prSet>
      <dgm:spPr/>
      <dgm:t>
        <a:bodyPr/>
        <a:lstStyle/>
        <a:p>
          <a:endParaRPr lang="ru-RU"/>
        </a:p>
      </dgm:t>
    </dgm:pt>
    <dgm:pt modelId="{41F2AD8B-9E0E-4F2F-B781-64C6246F4DAC}" type="pres">
      <dgm:prSet presAssocID="{E3798DFF-B6DC-49F8-9ED2-A97E23DA5450}" presName="childText" presStyleLbl="revTx" presStyleIdx="1" presStyleCnt="2">
        <dgm:presLayoutVars>
          <dgm:bulletEnabled val="1"/>
        </dgm:presLayoutVars>
      </dgm:prSet>
      <dgm:spPr/>
      <dgm:t>
        <a:bodyPr/>
        <a:lstStyle/>
        <a:p>
          <a:endParaRPr lang="ru-RU"/>
        </a:p>
      </dgm:t>
    </dgm:pt>
  </dgm:ptLst>
  <dgm:cxnLst>
    <dgm:cxn modelId="{6777079F-006A-4305-A1F3-24DA7BA64C7F}" type="presOf" srcId="{AC5F44D1-814F-4A18-AC00-854AC6149652}" destId="{6AC8E6D5-355A-4515-97C1-FD450F4A9473}" srcOrd="0" destOrd="1" presId="urn:microsoft.com/office/officeart/2005/8/layout/vList2"/>
    <dgm:cxn modelId="{4CFC7159-5D4D-4D9A-A796-FE7DD6DC4C48}" type="presOf" srcId="{964B1624-3F24-4168-A2B9-CB034799670F}" destId="{41F2AD8B-9E0E-4F2F-B781-64C6246F4DAC}" srcOrd="0" destOrd="1" presId="urn:microsoft.com/office/officeart/2005/8/layout/vList2"/>
    <dgm:cxn modelId="{66ECE8F9-4AA0-4B84-B224-CAFCA1F40C69}" type="presOf" srcId="{083AFBC4-126B-41DE-8DAA-4E41F78652B9}" destId="{41F2AD8B-9E0E-4F2F-B781-64C6246F4DAC}" srcOrd="0" destOrd="3" presId="urn:microsoft.com/office/officeart/2005/8/layout/vList2"/>
    <dgm:cxn modelId="{6F868C21-9086-48A1-9D0B-864D70C5F75A}" type="presOf" srcId="{4435A825-AC40-43F7-AF20-04393843BD7D}" destId="{41F2AD8B-9E0E-4F2F-B781-64C6246F4DAC}" srcOrd="0" destOrd="0" presId="urn:microsoft.com/office/officeart/2005/8/layout/vList2"/>
    <dgm:cxn modelId="{F9ECB55A-D856-4DB9-B63E-6336C224E439}" srcId="{E3798DFF-B6DC-49F8-9ED2-A97E23DA5450}" destId="{A9DE719F-9DDE-4BCB-AD3E-F81AE054DF12}" srcOrd="4" destOrd="0" parTransId="{65ECF44A-CC45-45E9-8867-A00839C537B0}" sibTransId="{26AF2190-FA5B-4633-A9AD-6F85AB04BA08}"/>
    <dgm:cxn modelId="{3E8C924E-0230-463E-852A-C8A15930382E}" srcId="{E3798DFF-B6DC-49F8-9ED2-A97E23DA5450}" destId="{5681A740-F214-4F22-8E83-97EF89292C6A}" srcOrd="5" destOrd="0" parTransId="{4A0A0BFF-8C09-44B4-83DC-B614296CBC1D}" sibTransId="{175FB2B4-7B33-4EA3-B5D0-80C30977FA8E}"/>
    <dgm:cxn modelId="{36401A98-8478-4672-97D2-8862D5E77D2E}" srcId="{604E9629-B401-44E2-AE3B-01214C8F18FC}" destId="{C0C301FA-A3DB-46C2-8D92-17FC702C8136}" srcOrd="0" destOrd="0" parTransId="{EAB15DBE-155B-41FB-BBCB-B72DECFF579B}" sibTransId="{9F7E4CD9-F460-4A04-BEA5-603BFC0D9E9D}"/>
    <dgm:cxn modelId="{5FDE600C-F0A6-4A3E-B48A-840DA74D4587}" srcId="{E3798DFF-B6DC-49F8-9ED2-A97E23DA5450}" destId="{083AFBC4-126B-41DE-8DAA-4E41F78652B9}" srcOrd="3" destOrd="0" parTransId="{BA9C2D0D-E25C-4E3C-8CF3-A1C0AD165CB2}" sibTransId="{591EF25B-F5FA-493F-AFE3-3BE346970C23}"/>
    <dgm:cxn modelId="{558F9D7D-E737-48D8-8518-31A13B76B1C8}" srcId="{1236B9AB-4BE5-4DF1-877E-FBFD72FFD0E6}" destId="{E3798DFF-B6DC-49F8-9ED2-A97E23DA5450}" srcOrd="1" destOrd="0" parTransId="{DCDE487B-5FA9-4B9F-8054-1B8B83CD09FC}" sibTransId="{0A82E818-AD53-456C-A0BC-E7525538EB12}"/>
    <dgm:cxn modelId="{53B40025-4079-4DED-BC55-54A3F1B5E6CC}" type="presOf" srcId="{D7C0C0F5-2A98-4860-923F-9B814854B002}" destId="{41F2AD8B-9E0E-4F2F-B781-64C6246F4DAC}" srcOrd="0" destOrd="2" presId="urn:microsoft.com/office/officeart/2005/8/layout/vList2"/>
    <dgm:cxn modelId="{D0612541-DD91-46DD-B27E-BDD01DE5AF7A}" srcId="{E3798DFF-B6DC-49F8-9ED2-A97E23DA5450}" destId="{D7C0C0F5-2A98-4860-923F-9B814854B002}" srcOrd="2" destOrd="0" parTransId="{4B1322CE-4E2D-47F0-8AC1-19E3ECA3934F}" sibTransId="{E710DF27-02C2-4C17-B7A0-B3FA21357DD6}"/>
    <dgm:cxn modelId="{4B916C31-624D-48C2-A6FA-A15B9D9DE272}" srcId="{E3798DFF-B6DC-49F8-9ED2-A97E23DA5450}" destId="{01216508-9381-4B16-8931-3982436428E8}" srcOrd="7" destOrd="0" parTransId="{ACE7B7A2-89FF-4021-9148-718F865CF5B1}" sibTransId="{7D6561E0-1174-48F9-87C6-1B40E093C7AC}"/>
    <dgm:cxn modelId="{F9F38771-94F9-40CD-A78A-3F6E40465985}" type="presOf" srcId="{25246550-09A8-49F3-89FA-5875BF5450DB}" destId="{41F2AD8B-9E0E-4F2F-B781-64C6246F4DAC}" srcOrd="0" destOrd="6" presId="urn:microsoft.com/office/officeart/2005/8/layout/vList2"/>
    <dgm:cxn modelId="{9E9BACF2-EE96-428C-B5CA-99D909026548}" type="presOf" srcId="{E3798DFF-B6DC-49F8-9ED2-A97E23DA5450}" destId="{956168DB-CF73-4C23-AF44-A4342CF14EB3}" srcOrd="0" destOrd="0" presId="urn:microsoft.com/office/officeart/2005/8/layout/vList2"/>
    <dgm:cxn modelId="{CC8D0577-D2E9-4C00-9922-93DEFD08421E}" type="presOf" srcId="{01216508-9381-4B16-8931-3982436428E8}" destId="{41F2AD8B-9E0E-4F2F-B781-64C6246F4DAC}" srcOrd="0" destOrd="7" presId="urn:microsoft.com/office/officeart/2005/8/layout/vList2"/>
    <dgm:cxn modelId="{1F91ED55-642A-4BC4-A665-13CCCBBF20B0}" type="presOf" srcId="{A9DE719F-9DDE-4BCB-AD3E-F81AE054DF12}" destId="{41F2AD8B-9E0E-4F2F-B781-64C6246F4DAC}" srcOrd="0" destOrd="4" presId="urn:microsoft.com/office/officeart/2005/8/layout/vList2"/>
    <dgm:cxn modelId="{714D49CC-4108-486F-80C8-ECD9753F2CF5}" srcId="{1236B9AB-4BE5-4DF1-877E-FBFD72FFD0E6}" destId="{604E9629-B401-44E2-AE3B-01214C8F18FC}" srcOrd="0" destOrd="0" parTransId="{99E50574-C61D-4F4A-AECD-B4CCE6CEAC40}" sibTransId="{5DF8413E-296D-47C1-B475-8D37928F4F59}"/>
    <dgm:cxn modelId="{F54C104A-84D9-4B96-A75D-237662BD1B09}" type="presOf" srcId="{5681A740-F214-4F22-8E83-97EF89292C6A}" destId="{41F2AD8B-9E0E-4F2F-B781-64C6246F4DAC}" srcOrd="0" destOrd="5" presId="urn:microsoft.com/office/officeart/2005/8/layout/vList2"/>
    <dgm:cxn modelId="{B084FB22-D563-4B69-824C-8830BDF4EA89}" type="presOf" srcId="{1236B9AB-4BE5-4DF1-877E-FBFD72FFD0E6}" destId="{652BAB45-6D71-4334-A85A-3F5170D6D506}" srcOrd="0" destOrd="0" presId="urn:microsoft.com/office/officeart/2005/8/layout/vList2"/>
    <dgm:cxn modelId="{A024F30E-11BD-4E8B-9A1C-567A9640D5BB}" srcId="{E3798DFF-B6DC-49F8-9ED2-A97E23DA5450}" destId="{25246550-09A8-49F3-89FA-5875BF5450DB}" srcOrd="6" destOrd="0" parTransId="{6DC6C43E-50AC-4C1C-93FD-08732B2FB263}" sibTransId="{C0E34C2D-FC50-460B-9C1B-D26267EB2BCC}"/>
    <dgm:cxn modelId="{2A1CB248-D930-4423-840E-61A5FA2A488B}" srcId="{604E9629-B401-44E2-AE3B-01214C8F18FC}" destId="{AC5F44D1-814F-4A18-AC00-854AC6149652}" srcOrd="1" destOrd="0" parTransId="{0AE9AF85-1A39-4044-87D8-76916A7ECCF4}" sibTransId="{EE95DB11-8807-4034-8A23-010476A97027}"/>
    <dgm:cxn modelId="{060542AF-0EC8-40EE-B9C4-B7FE7C5256D7}" type="presOf" srcId="{604E9629-B401-44E2-AE3B-01214C8F18FC}" destId="{8C4C1D91-D4C6-4CB0-BABA-B4F369DFF544}" srcOrd="0" destOrd="0" presId="urn:microsoft.com/office/officeart/2005/8/layout/vList2"/>
    <dgm:cxn modelId="{6527DA31-317A-41B2-A9F8-0A6370D98225}" srcId="{E3798DFF-B6DC-49F8-9ED2-A97E23DA5450}" destId="{964B1624-3F24-4168-A2B9-CB034799670F}" srcOrd="1" destOrd="0" parTransId="{D73544A5-F2AC-4DCE-AD9D-32A1435ECD43}" sibTransId="{1838B9BE-3465-432B-BA4C-DC2B69EC1E06}"/>
    <dgm:cxn modelId="{976CC6D8-8912-40DC-8B9F-C513DF58FA0F}" type="presOf" srcId="{C0C301FA-A3DB-46C2-8D92-17FC702C8136}" destId="{6AC8E6D5-355A-4515-97C1-FD450F4A9473}" srcOrd="0" destOrd="0" presId="urn:microsoft.com/office/officeart/2005/8/layout/vList2"/>
    <dgm:cxn modelId="{D2B2F675-EAE4-4968-AFCD-2BBD0D30570D}" srcId="{E3798DFF-B6DC-49F8-9ED2-A97E23DA5450}" destId="{4435A825-AC40-43F7-AF20-04393843BD7D}" srcOrd="0" destOrd="0" parTransId="{FE7E95C9-3184-4122-BF47-758472D2BEEC}" sibTransId="{47A596BE-1138-49BC-B58F-38CB817F5CF6}"/>
    <dgm:cxn modelId="{5E16D572-DAEF-4364-8024-50C93D89B61D}" type="presParOf" srcId="{652BAB45-6D71-4334-A85A-3F5170D6D506}" destId="{8C4C1D91-D4C6-4CB0-BABA-B4F369DFF544}" srcOrd="0" destOrd="0" presId="urn:microsoft.com/office/officeart/2005/8/layout/vList2"/>
    <dgm:cxn modelId="{9893052F-28F7-4F07-9319-EA8B245C0891}" type="presParOf" srcId="{652BAB45-6D71-4334-A85A-3F5170D6D506}" destId="{6AC8E6D5-355A-4515-97C1-FD450F4A9473}" srcOrd="1" destOrd="0" presId="urn:microsoft.com/office/officeart/2005/8/layout/vList2"/>
    <dgm:cxn modelId="{20DE132B-6D10-4A83-84B6-6F2094A3DBEF}" type="presParOf" srcId="{652BAB45-6D71-4334-A85A-3F5170D6D506}" destId="{956168DB-CF73-4C23-AF44-A4342CF14EB3}" srcOrd="2" destOrd="0" presId="urn:microsoft.com/office/officeart/2005/8/layout/vList2"/>
    <dgm:cxn modelId="{F54E4E2D-00D3-4A33-9962-7D47929F16D8}" type="presParOf" srcId="{652BAB45-6D71-4334-A85A-3F5170D6D506}" destId="{41F2AD8B-9E0E-4F2F-B781-64C6246F4DAC}"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DCDEA-5F53-4F67-999C-A6248580128E}">
      <dsp:nvSpPr>
        <dsp:cNvPr id="0" name=""/>
        <dsp:cNvSpPr/>
      </dsp:nvSpPr>
      <dsp:spPr>
        <a:xfrm rot="5400000">
          <a:off x="-302984" y="304730"/>
          <a:ext cx="2019895" cy="1413926"/>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ru-RU" sz="3900" kern="1200" dirty="0" smtClean="0"/>
            <a:t>1</a:t>
          </a:r>
          <a:endParaRPr lang="ru-RU" sz="3900" kern="1200" dirty="0"/>
        </a:p>
      </dsp:txBody>
      <dsp:txXfrm rot="-5400000">
        <a:off x="1" y="708708"/>
        <a:ext cx="1413926" cy="605969"/>
      </dsp:txXfrm>
    </dsp:sp>
    <dsp:sp modelId="{87E39296-7AE6-4BF4-AFCC-FF428169A719}">
      <dsp:nvSpPr>
        <dsp:cNvPr id="0" name=""/>
        <dsp:cNvSpPr/>
      </dsp:nvSpPr>
      <dsp:spPr>
        <a:xfrm rot="5400000">
          <a:off x="5564606" y="-4148933"/>
          <a:ext cx="1312931" cy="9614291"/>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t>14 июля 1997 года в Законе РК «О нотариате» в перечне нотариальных действий было разрешено совершать нотариальные действия по исполнительной надписи</a:t>
          </a:r>
          <a:endParaRPr lang="ru-RU" sz="1600" kern="1200" dirty="0"/>
        </a:p>
        <a:p>
          <a:pPr marL="171450" lvl="1" indent="-171450" algn="l" defTabSz="711200">
            <a:lnSpc>
              <a:spcPct val="90000"/>
            </a:lnSpc>
            <a:spcBef>
              <a:spcPct val="0"/>
            </a:spcBef>
            <a:spcAft>
              <a:spcPct val="15000"/>
            </a:spcAft>
            <a:buChar char="••"/>
          </a:pPr>
          <a:r>
            <a:rPr lang="ru-RU" sz="1600" b="1" kern="1200" dirty="0" smtClean="0"/>
            <a:t>29 марта 2000 года </a:t>
          </a:r>
          <a:r>
            <a:rPr lang="ru-RU" sz="1600" b="1" kern="1200" dirty="0" smtClean="0">
              <a:solidFill>
                <a:srgbClr val="FF0000"/>
              </a:solidFill>
            </a:rPr>
            <a:t>данное нотариальное действие было исключено из перечня нотариальных действий. </a:t>
          </a:r>
          <a:endParaRPr lang="ru-RU" sz="1600" kern="1200" dirty="0"/>
        </a:p>
      </dsp:txBody>
      <dsp:txXfrm rot="-5400000">
        <a:off x="1413926" y="65839"/>
        <a:ext cx="9550199" cy="1184747"/>
      </dsp:txXfrm>
    </dsp:sp>
    <dsp:sp modelId="{9F3E0925-6FB0-4504-821E-ACC412515CA8}">
      <dsp:nvSpPr>
        <dsp:cNvPr id="0" name=""/>
        <dsp:cNvSpPr/>
      </dsp:nvSpPr>
      <dsp:spPr>
        <a:xfrm rot="5400000">
          <a:off x="-302984" y="2134208"/>
          <a:ext cx="2019895" cy="1413926"/>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ru-RU" sz="3900" kern="1200" dirty="0" smtClean="0"/>
            <a:t>2</a:t>
          </a:r>
          <a:endParaRPr lang="ru-RU" sz="3900" kern="1200" dirty="0"/>
        </a:p>
      </dsp:txBody>
      <dsp:txXfrm rot="-5400000">
        <a:off x="1" y="2538186"/>
        <a:ext cx="1413926" cy="605969"/>
      </dsp:txXfrm>
    </dsp:sp>
    <dsp:sp modelId="{DE8D9648-572A-42B7-90D9-52B13658E66D}">
      <dsp:nvSpPr>
        <dsp:cNvPr id="0" name=""/>
        <dsp:cNvSpPr/>
      </dsp:nvSpPr>
      <dsp:spPr>
        <a:xfrm rot="5400000">
          <a:off x="5564606" y="-2319455"/>
          <a:ext cx="1312931" cy="9614291"/>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t>01 января 2016 года исполнительная надпись </a:t>
          </a:r>
          <a:r>
            <a:rPr lang="ru-RU" sz="2400" b="1" u="sng" kern="1200" dirty="0" smtClean="0">
              <a:solidFill>
                <a:srgbClr val="FF0000"/>
              </a:solidFill>
            </a:rPr>
            <a:t>вновь вводится в перечень нотариальных действий</a:t>
          </a:r>
          <a:r>
            <a:rPr lang="ru-RU" sz="2400" b="1" u="sng" kern="1200" dirty="0" smtClean="0"/>
            <a:t>.</a:t>
          </a:r>
          <a:endParaRPr lang="ru-RU" sz="2400" u="sng" kern="1200" dirty="0"/>
        </a:p>
      </dsp:txBody>
      <dsp:txXfrm rot="-5400000">
        <a:off x="1413926" y="1895317"/>
        <a:ext cx="9550199" cy="1184747"/>
      </dsp:txXfrm>
    </dsp:sp>
    <dsp:sp modelId="{AEDCA2E7-D78D-49AF-9CB1-A1897D946463}">
      <dsp:nvSpPr>
        <dsp:cNvPr id="0" name=""/>
        <dsp:cNvSpPr/>
      </dsp:nvSpPr>
      <dsp:spPr>
        <a:xfrm rot="5400000">
          <a:off x="-302984" y="3963685"/>
          <a:ext cx="2019895" cy="1413926"/>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ru-RU" sz="3900" kern="1200" dirty="0" smtClean="0"/>
            <a:t>3</a:t>
          </a:r>
          <a:endParaRPr lang="ru-RU" sz="3900" kern="1200" dirty="0"/>
        </a:p>
      </dsp:txBody>
      <dsp:txXfrm rot="-5400000">
        <a:off x="1" y="4367663"/>
        <a:ext cx="1413926" cy="605969"/>
      </dsp:txXfrm>
    </dsp:sp>
    <dsp:sp modelId="{50C805C6-2E3D-4F89-8A11-FF3D770092F9}">
      <dsp:nvSpPr>
        <dsp:cNvPr id="0" name=""/>
        <dsp:cNvSpPr/>
      </dsp:nvSpPr>
      <dsp:spPr>
        <a:xfrm rot="5400000">
          <a:off x="5564606" y="-489977"/>
          <a:ext cx="1312931" cy="9614291"/>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b="1" kern="1200" dirty="0" smtClean="0"/>
            <a:t>21 января  2019 года </a:t>
          </a:r>
          <a:r>
            <a:rPr lang="ru-RU" sz="2400" b="1" u="sng" kern="1200" dirty="0" smtClean="0">
              <a:solidFill>
                <a:srgbClr val="FF0000"/>
              </a:solidFill>
            </a:rPr>
            <a:t>расширяется перечень бесспорных требований</a:t>
          </a:r>
          <a:r>
            <a:rPr lang="ru-RU" sz="2400" b="1" u="sng" kern="1200" dirty="0" smtClean="0"/>
            <a:t>, </a:t>
          </a:r>
          <a:r>
            <a:rPr lang="ru-RU" sz="2400" b="1" kern="1200" dirty="0" smtClean="0"/>
            <a:t>по которым взыскание задолженности производится в бесспорном порядке, при предъявлении исполнительной надписи.   </a:t>
          </a:r>
          <a:endParaRPr lang="ru-RU" sz="2400" kern="1200" dirty="0"/>
        </a:p>
      </dsp:txBody>
      <dsp:txXfrm rot="-5400000">
        <a:off x="1413926" y="3724795"/>
        <a:ext cx="9550199" cy="1184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29D82-9FC1-4881-A2BE-A70F81DC10F2}">
      <dsp:nvSpPr>
        <dsp:cNvPr id="0" name=""/>
        <dsp:cNvSpPr/>
      </dsp:nvSpPr>
      <dsp:spPr>
        <a:xfrm>
          <a:off x="0" y="598"/>
          <a:ext cx="10617723" cy="32457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a:t>ФИЗИЧЕСКИЕ </a:t>
          </a:r>
          <a:r>
            <a:rPr lang="ru-RU" sz="2000" b="1" kern="1200" dirty="0" smtClean="0"/>
            <a:t>ЛИЦА   МРП 2021 год =2917 тенге</a:t>
          </a:r>
          <a:endParaRPr lang="ru-RU" sz="2000" b="1" kern="1200" dirty="0"/>
        </a:p>
      </dsp:txBody>
      <dsp:txXfrm>
        <a:off x="15844" y="16442"/>
        <a:ext cx="10586035" cy="292884"/>
      </dsp:txXfrm>
    </dsp:sp>
    <dsp:sp modelId="{6BFDE433-A684-4408-B5C8-DB7774654C2C}">
      <dsp:nvSpPr>
        <dsp:cNvPr id="0" name=""/>
        <dsp:cNvSpPr/>
      </dsp:nvSpPr>
      <dsp:spPr>
        <a:xfrm>
          <a:off x="0" y="325171"/>
          <a:ext cx="10617723" cy="129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11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b="1" kern="1200" dirty="0">
              <a:latin typeface="Arial Narrow" panose="020B0606020202030204" pitchFamily="34" charset="0"/>
            </a:rPr>
            <a:t>0,5 % МРП (государственная пошлина) + 0,2 % от взыскиваемой суммы  (услуги правового и технического характера) </a:t>
          </a:r>
        </a:p>
        <a:p>
          <a:pPr marL="228600" lvl="1" indent="-228600" algn="l" defTabSz="1066800">
            <a:lnSpc>
              <a:spcPct val="90000"/>
            </a:lnSpc>
            <a:spcBef>
              <a:spcPct val="0"/>
            </a:spcBef>
            <a:spcAft>
              <a:spcPct val="20000"/>
            </a:spcAft>
            <a:buChar char="••"/>
          </a:pPr>
          <a:r>
            <a:rPr lang="ru-RU" sz="2400" b="1" kern="1200" smtClean="0">
              <a:latin typeface="Arial Narrow" panose="020B0606020202030204" pitchFamily="34" charset="0"/>
            </a:rPr>
            <a:t>но не менее 0,5 МРП и не более 50 МРП</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FontTx/>
            <a:buChar char="••"/>
          </a:pPr>
          <a:endParaRPr lang="ru-RU" sz="2400" b="1" kern="1200" dirty="0">
            <a:latin typeface="Arial Narrow" panose="020B0606020202030204" pitchFamily="34" charset="0"/>
          </a:endParaRPr>
        </a:p>
      </dsp:txBody>
      <dsp:txXfrm>
        <a:off x="0" y="325171"/>
        <a:ext cx="10617723" cy="1299463"/>
      </dsp:txXfrm>
    </dsp:sp>
    <dsp:sp modelId="{75B6FA70-71D7-43A2-B04C-B50D1CBD0ED6}">
      <dsp:nvSpPr>
        <dsp:cNvPr id="0" name=""/>
        <dsp:cNvSpPr/>
      </dsp:nvSpPr>
      <dsp:spPr>
        <a:xfrm>
          <a:off x="0" y="1624635"/>
          <a:ext cx="10617723" cy="418245"/>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a:t>Примеры:</a:t>
          </a:r>
        </a:p>
      </dsp:txBody>
      <dsp:txXfrm>
        <a:off x="20417" y="1645052"/>
        <a:ext cx="10576889" cy="377411"/>
      </dsp:txXfrm>
    </dsp:sp>
    <dsp:sp modelId="{FDE2C93E-6625-4F94-B47F-C29D8161BD2B}">
      <dsp:nvSpPr>
        <dsp:cNvPr id="0" name=""/>
        <dsp:cNvSpPr/>
      </dsp:nvSpPr>
      <dsp:spPr>
        <a:xfrm>
          <a:off x="0" y="2042880"/>
          <a:ext cx="10617723" cy="375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11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b="1" kern="1200" dirty="0">
              <a:latin typeface="Arial Narrow" panose="020B0606020202030204" pitchFamily="34" charset="0"/>
            </a:rPr>
            <a:t>3 500 000 х 0,2 % =7 000 тенге</a:t>
          </a:r>
        </a:p>
        <a:p>
          <a:pPr marL="228600" lvl="1" indent="-228600" algn="l" defTabSz="1066800">
            <a:lnSpc>
              <a:spcPct val="90000"/>
            </a:lnSpc>
            <a:spcBef>
              <a:spcPct val="0"/>
            </a:spcBef>
            <a:spcAft>
              <a:spcPct val="20000"/>
            </a:spcAft>
            <a:buChar char="••"/>
          </a:pPr>
          <a:r>
            <a:rPr lang="ru-RU" sz="2400" b="1" kern="1200" dirty="0">
              <a:latin typeface="Arial Narrow" panose="020B0606020202030204" pitchFamily="34" charset="0"/>
            </a:rPr>
            <a:t>7 000 + </a:t>
          </a:r>
          <a:r>
            <a:rPr lang="ru-RU" sz="2400" b="1" kern="1200" dirty="0" smtClean="0">
              <a:latin typeface="Arial Narrow" panose="020B0606020202030204" pitchFamily="34" charset="0"/>
            </a:rPr>
            <a:t>1458= </a:t>
          </a:r>
          <a:r>
            <a:rPr lang="ru-RU" sz="2400" b="1" kern="1200" dirty="0" err="1" smtClean="0">
              <a:latin typeface="Arial Narrow" panose="020B0606020202030204" pitchFamily="34" charset="0"/>
            </a:rPr>
            <a:t>____________________тенге</a:t>
          </a:r>
          <a:r>
            <a:rPr lang="ru-RU" sz="2400" b="1" kern="1200" dirty="0" smtClean="0">
              <a:latin typeface="Arial Narrow" panose="020B0606020202030204" pitchFamily="34" charset="0"/>
            </a:rPr>
            <a:t> </a:t>
          </a:r>
          <a:r>
            <a:rPr lang="ru-RU" sz="2400" b="1" kern="1200" dirty="0">
              <a:latin typeface="Arial Narrow" panose="020B0606020202030204" pitchFamily="34" charset="0"/>
            </a:rPr>
            <a:t>(расходы по совершению ИН)</a:t>
          </a:r>
        </a:p>
        <a:p>
          <a:pPr marL="228600" lvl="1" indent="-228600" algn="l" defTabSz="1066800">
            <a:lnSpc>
              <a:spcPct val="90000"/>
            </a:lnSpc>
            <a:spcBef>
              <a:spcPct val="0"/>
            </a:spcBef>
            <a:spcAft>
              <a:spcPct val="20000"/>
            </a:spcAft>
            <a:buChar char="••"/>
          </a:pPr>
          <a:r>
            <a:rPr lang="ru-RU" sz="2400" b="1" kern="1200" dirty="0" smtClean="0">
              <a:latin typeface="Arial Narrow" panose="020B0606020202030204" pitchFamily="34" charset="0"/>
            </a:rPr>
            <a:t>Минимальная сумма по физическим лицам:</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Char char="••"/>
          </a:pPr>
          <a:r>
            <a:rPr lang="ru-RU" sz="2400" b="1" kern="1200" smtClean="0">
              <a:latin typeface="Arial Narrow" panose="020B0606020202030204" pitchFamily="34" charset="0"/>
            </a:rPr>
            <a:t>200 000 х 0,2 % = 400 тенге</a:t>
          </a:r>
          <a:r>
            <a:rPr lang="en-US" sz="2400" b="1" kern="1200" smtClean="0">
              <a:latin typeface="Arial Narrow" panose="020B0606020202030204" pitchFamily="34" charset="0"/>
            </a:rPr>
            <a:t> &lt; </a:t>
          </a:r>
          <a:r>
            <a:rPr lang="ru-RU" sz="2400" b="1" kern="1200" smtClean="0">
              <a:latin typeface="Arial Narrow" panose="020B0606020202030204" pitchFamily="34" charset="0"/>
            </a:rPr>
            <a:t>менее 0,5 МРП, поэтому сумма будет = 1 459 тенге (0,5 МРП)</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Char char="••"/>
          </a:pPr>
          <a:r>
            <a:rPr lang="ru-RU" sz="2400" b="1" kern="1200" smtClean="0">
              <a:latin typeface="Arial Narrow" panose="020B0606020202030204" pitchFamily="34" charset="0"/>
            </a:rPr>
            <a:t>1458,5 + 1 458,5 = 2 917 тенге</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Char char="••"/>
          </a:pPr>
          <a:r>
            <a:rPr lang="ru-RU" sz="2400" b="1" kern="1200" smtClean="0">
              <a:latin typeface="Arial Narrow" panose="020B0606020202030204" pitchFamily="34" charset="0"/>
            </a:rPr>
            <a:t> Максимальная сумма по физическим лицам:</a:t>
          </a:r>
          <a:endParaRPr lang="ru-RU" sz="2400" b="1" kern="1200" dirty="0">
            <a:latin typeface="Arial Narrow" panose="020B0606020202030204" pitchFamily="34" charset="0"/>
          </a:endParaRPr>
        </a:p>
        <a:p>
          <a:pPr marL="228600" lvl="1" indent="-228600" algn="just" defTabSz="1066800">
            <a:lnSpc>
              <a:spcPct val="90000"/>
            </a:lnSpc>
            <a:spcBef>
              <a:spcPct val="0"/>
            </a:spcBef>
            <a:spcAft>
              <a:spcPct val="20000"/>
            </a:spcAft>
            <a:buChar char="••"/>
          </a:pPr>
          <a:r>
            <a:rPr lang="ru-RU" sz="2400" b="1" kern="1200" smtClean="0">
              <a:latin typeface="Arial Narrow" panose="020B0606020202030204" pitchFamily="34" charset="0"/>
            </a:rPr>
            <a:t>150 000 000 х</a:t>
          </a:r>
          <a:r>
            <a:rPr lang="en-US" sz="2400" b="1" kern="1200" smtClean="0">
              <a:latin typeface="Arial Narrow" panose="020B0606020202030204" pitchFamily="34" charset="0"/>
            </a:rPr>
            <a:t> </a:t>
          </a:r>
          <a:r>
            <a:rPr lang="ru-RU" sz="2400" b="1" kern="1200" smtClean="0">
              <a:latin typeface="Arial Narrow" panose="020B0606020202030204" pitchFamily="34" charset="0"/>
            </a:rPr>
            <a:t>0,2 % = 300 000 тенге </a:t>
          </a:r>
          <a:r>
            <a:rPr lang="en-US" sz="2400" b="1" kern="1200" smtClean="0">
              <a:latin typeface="Arial Narrow" panose="020B0606020202030204" pitchFamily="34" charset="0"/>
            </a:rPr>
            <a:t>&gt; </a:t>
          </a:r>
          <a:r>
            <a:rPr lang="ru-RU" sz="2400" b="1" kern="1200" smtClean="0">
              <a:latin typeface="Arial Narrow" panose="020B0606020202030204" pitchFamily="34" charset="0"/>
            </a:rPr>
            <a:t>более </a:t>
          </a:r>
          <a:r>
            <a:rPr lang="en-US" sz="2400" b="1" kern="1200" smtClean="0">
              <a:latin typeface="Arial Narrow" panose="020B0606020202030204" pitchFamily="34" charset="0"/>
            </a:rPr>
            <a:t>50 </a:t>
          </a:r>
          <a:r>
            <a:rPr lang="ru-RU" sz="2400" b="1" kern="1200" smtClean="0">
              <a:latin typeface="Arial Narrow" panose="020B0606020202030204" pitchFamily="34" charset="0"/>
            </a:rPr>
            <a:t>МРП, поэтому сумма будет =    145850тенге (</a:t>
          </a:r>
          <a:r>
            <a:rPr lang="en-US" sz="2400" b="1" kern="1200" smtClean="0">
              <a:latin typeface="Arial Narrow" panose="020B0606020202030204" pitchFamily="34" charset="0"/>
            </a:rPr>
            <a:t>50</a:t>
          </a:r>
          <a:r>
            <a:rPr lang="ru-RU" sz="2400" b="1" kern="1200" smtClean="0">
              <a:latin typeface="Arial Narrow" panose="020B0606020202030204" pitchFamily="34" charset="0"/>
            </a:rPr>
            <a:t> МРП)</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Char char="••"/>
          </a:pPr>
          <a:r>
            <a:rPr lang="ru-RU" sz="2400" b="1" kern="1200" smtClean="0">
              <a:latin typeface="Arial Narrow" panose="020B0606020202030204" pitchFamily="34" charset="0"/>
            </a:rPr>
            <a:t>145850</a:t>
          </a:r>
          <a:r>
            <a:rPr lang="en-US" sz="2400" b="1" kern="1200" smtClean="0">
              <a:latin typeface="Arial Narrow" panose="020B0606020202030204" pitchFamily="34" charset="0"/>
            </a:rPr>
            <a:t>+</a:t>
          </a:r>
          <a:r>
            <a:rPr lang="ru-RU" sz="2400" b="1" kern="1200" smtClean="0">
              <a:latin typeface="Arial Narrow" panose="020B0606020202030204" pitchFamily="34" charset="0"/>
            </a:rPr>
            <a:t> 1459</a:t>
          </a:r>
          <a:r>
            <a:rPr lang="en-US" sz="2400" b="1" kern="1200" smtClean="0">
              <a:latin typeface="Arial Narrow" panose="020B0606020202030204" pitchFamily="34" charset="0"/>
            </a:rPr>
            <a:t>=</a:t>
          </a:r>
          <a:r>
            <a:rPr lang="ru-RU" sz="2400" b="1" kern="1200" smtClean="0">
              <a:latin typeface="Arial Narrow" panose="020B0606020202030204" pitchFamily="34" charset="0"/>
            </a:rPr>
            <a:t>147309тенге</a:t>
          </a:r>
          <a:endParaRPr lang="ru-RU" sz="2400" b="1" kern="1200" dirty="0">
            <a:latin typeface="Arial Narrow" panose="020B0606020202030204" pitchFamily="34" charset="0"/>
          </a:endParaRPr>
        </a:p>
        <a:p>
          <a:pPr marL="171450" lvl="1" indent="-171450" algn="l" defTabSz="711200">
            <a:lnSpc>
              <a:spcPct val="90000"/>
            </a:lnSpc>
            <a:spcBef>
              <a:spcPct val="0"/>
            </a:spcBef>
            <a:spcAft>
              <a:spcPct val="20000"/>
            </a:spcAft>
            <a:buChar char="••"/>
          </a:pPr>
          <a:endParaRPr lang="ru-RU" sz="1600" b="1" kern="1200" dirty="0">
            <a:solidFill>
              <a:schemeClr val="bg2">
                <a:lumMod val="25000"/>
              </a:schemeClr>
            </a:solidFill>
            <a:latin typeface="Arial Narrow" panose="020B0606020202030204" pitchFamily="34" charset="0"/>
          </a:endParaRPr>
        </a:p>
        <a:p>
          <a:pPr marL="171450" lvl="1" indent="-171450" algn="l" defTabSz="711200">
            <a:lnSpc>
              <a:spcPct val="90000"/>
            </a:lnSpc>
            <a:spcBef>
              <a:spcPct val="0"/>
            </a:spcBef>
            <a:spcAft>
              <a:spcPct val="20000"/>
            </a:spcAft>
            <a:buChar char="••"/>
          </a:pPr>
          <a:endParaRPr lang="ru-RU" sz="1600" b="1" kern="1200" dirty="0">
            <a:solidFill>
              <a:schemeClr val="bg2">
                <a:lumMod val="25000"/>
              </a:schemeClr>
            </a:solidFill>
            <a:latin typeface="Arial Narrow" panose="020B0606020202030204" pitchFamily="34" charset="0"/>
          </a:endParaRPr>
        </a:p>
      </dsp:txBody>
      <dsp:txXfrm>
        <a:off x="0" y="2042880"/>
        <a:ext cx="10617723" cy="3754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C1D91-D4C6-4CB0-BABA-B4F369DFF544}">
      <dsp:nvSpPr>
        <dsp:cNvPr id="0" name=""/>
        <dsp:cNvSpPr/>
      </dsp:nvSpPr>
      <dsp:spPr>
        <a:xfrm>
          <a:off x="0" y="0"/>
          <a:ext cx="10679316" cy="6715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dirty="0"/>
            <a:t>Юридические </a:t>
          </a:r>
          <a:r>
            <a:rPr lang="ru-RU" sz="2800" b="1" kern="1200" dirty="0" smtClean="0"/>
            <a:t>лица  МРП 2021 год = 2917 тенге</a:t>
          </a:r>
          <a:endParaRPr lang="ru-RU" sz="2800" b="1" kern="1200" dirty="0"/>
        </a:p>
      </dsp:txBody>
      <dsp:txXfrm>
        <a:off x="32784" y="32784"/>
        <a:ext cx="10613748" cy="606012"/>
      </dsp:txXfrm>
    </dsp:sp>
    <dsp:sp modelId="{6AC8E6D5-355A-4515-97C1-FD450F4A9473}">
      <dsp:nvSpPr>
        <dsp:cNvPr id="0" name=""/>
        <dsp:cNvSpPr/>
      </dsp:nvSpPr>
      <dsp:spPr>
        <a:xfrm>
          <a:off x="0" y="685290"/>
          <a:ext cx="10679316"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6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ru-RU" sz="2200" b="1" kern="1200" dirty="0">
              <a:latin typeface="Arial Narrow" panose="020B0606020202030204" pitchFamily="34" charset="0"/>
            </a:rPr>
            <a:t>0,5 % МРП (государственная пошлина) + 1 % от взыскиваемой суммы  (услуги правового и технического характера) </a:t>
          </a:r>
          <a:endParaRPr lang="ru-RU" sz="2200" kern="1200" dirty="0"/>
        </a:p>
        <a:p>
          <a:pPr marL="228600" lvl="1" indent="-228600" algn="l" defTabSz="977900">
            <a:lnSpc>
              <a:spcPct val="90000"/>
            </a:lnSpc>
            <a:spcBef>
              <a:spcPct val="0"/>
            </a:spcBef>
            <a:spcAft>
              <a:spcPct val="20000"/>
            </a:spcAft>
            <a:buChar char="••"/>
          </a:pPr>
          <a:r>
            <a:rPr lang="ru-RU" sz="2200" b="1" kern="1200" smtClean="0">
              <a:latin typeface="Arial Narrow" panose="020B0606020202030204" pitchFamily="34" charset="0"/>
            </a:rPr>
            <a:t>но не менее 1 МРП и не более 100 МРП</a:t>
          </a:r>
          <a:endParaRPr lang="ru-RU" sz="2200" b="1" kern="1200" dirty="0">
            <a:latin typeface="Arial Narrow" panose="020B0606020202030204" pitchFamily="34" charset="0"/>
          </a:endParaRPr>
        </a:p>
      </dsp:txBody>
      <dsp:txXfrm>
        <a:off x="0" y="685290"/>
        <a:ext cx="10679316" cy="1043280"/>
      </dsp:txXfrm>
    </dsp:sp>
    <dsp:sp modelId="{956168DB-CF73-4C23-AF44-A4342CF14EB3}">
      <dsp:nvSpPr>
        <dsp:cNvPr id="0" name=""/>
        <dsp:cNvSpPr/>
      </dsp:nvSpPr>
      <dsp:spPr>
        <a:xfrm>
          <a:off x="0" y="1728571"/>
          <a:ext cx="10679316" cy="671580"/>
        </a:xfrm>
        <a:prstGeom prst="roundRect">
          <a:avLst/>
        </a:prstGeom>
        <a:solidFill>
          <a:schemeClr val="accent4">
            <a:hueOff val="943321"/>
            <a:satOff val="7007"/>
            <a:lumOff val="1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smtClean="0"/>
            <a:t>Примеры: </a:t>
          </a:r>
          <a:endParaRPr lang="ru-RU" sz="2800" b="1" kern="1200" dirty="0"/>
        </a:p>
      </dsp:txBody>
      <dsp:txXfrm>
        <a:off x="32784" y="1761355"/>
        <a:ext cx="10613748" cy="606012"/>
      </dsp:txXfrm>
    </dsp:sp>
    <dsp:sp modelId="{41F2AD8B-9E0E-4F2F-B781-64C6246F4DAC}">
      <dsp:nvSpPr>
        <dsp:cNvPr id="0" name=""/>
        <dsp:cNvSpPr/>
      </dsp:nvSpPr>
      <dsp:spPr>
        <a:xfrm>
          <a:off x="0" y="2400151"/>
          <a:ext cx="10679316"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68" tIns="25400" rIns="142240" bIns="25400" numCol="1" spcCol="1270" anchor="t" anchorCtr="0">
          <a:noAutofit/>
        </a:bodyPr>
        <a:lstStyle/>
        <a:p>
          <a:pPr marL="228600" lvl="1" indent="-228600" algn="l" defTabSz="933450">
            <a:lnSpc>
              <a:spcPct val="90000"/>
            </a:lnSpc>
            <a:spcBef>
              <a:spcPct val="0"/>
            </a:spcBef>
            <a:spcAft>
              <a:spcPct val="20000"/>
            </a:spcAft>
            <a:buChar char="••"/>
          </a:pPr>
          <a:r>
            <a:rPr lang="ru-RU" sz="2100" b="1" kern="1200" dirty="0">
              <a:latin typeface="Arial Narrow" panose="020B0606020202030204" pitchFamily="34" charset="0"/>
            </a:rPr>
            <a:t>3 500 000 х 1 % = 35 000 тенге</a:t>
          </a:r>
          <a:endParaRPr lang="ru-RU" sz="2100" kern="1200" dirty="0"/>
        </a:p>
        <a:p>
          <a:pPr marL="228600" lvl="1" indent="-228600" algn="l" defTabSz="933450">
            <a:lnSpc>
              <a:spcPct val="90000"/>
            </a:lnSpc>
            <a:spcBef>
              <a:spcPct val="0"/>
            </a:spcBef>
            <a:spcAft>
              <a:spcPct val="20000"/>
            </a:spcAft>
            <a:buChar char="••"/>
          </a:pPr>
          <a:r>
            <a:rPr lang="ru-RU" sz="2100" b="1" kern="1200" dirty="0">
              <a:latin typeface="Arial Narrow" panose="020B0606020202030204" pitchFamily="34" charset="0"/>
            </a:rPr>
            <a:t>35 000 + </a:t>
          </a:r>
          <a:r>
            <a:rPr lang="ru-RU" sz="2100" b="1" kern="1200" dirty="0" smtClean="0">
              <a:latin typeface="Arial Narrow" panose="020B0606020202030204" pitchFamily="34" charset="0"/>
            </a:rPr>
            <a:t>1458= </a:t>
          </a:r>
          <a:r>
            <a:rPr lang="ru-RU" sz="2100" b="1" kern="1200" dirty="0">
              <a:latin typeface="Arial Narrow" panose="020B0606020202030204" pitchFamily="34" charset="0"/>
            </a:rPr>
            <a:t>36 </a:t>
          </a:r>
          <a:r>
            <a:rPr lang="ru-RU" sz="2100" b="1" kern="1200" dirty="0" smtClean="0">
              <a:latin typeface="Arial Narrow" panose="020B0606020202030204" pitchFamily="34" charset="0"/>
            </a:rPr>
            <a:t>458 </a:t>
          </a:r>
          <a:r>
            <a:rPr lang="ru-RU" sz="2100" b="1" kern="1200" dirty="0">
              <a:latin typeface="Arial Narrow" panose="020B0606020202030204" pitchFamily="34" charset="0"/>
            </a:rPr>
            <a:t>тенге (расходы по совершению ИН)</a:t>
          </a:r>
        </a:p>
        <a:p>
          <a:pPr marL="228600" lvl="1" indent="-228600" algn="l" defTabSz="933450">
            <a:lnSpc>
              <a:spcPct val="90000"/>
            </a:lnSpc>
            <a:spcBef>
              <a:spcPct val="0"/>
            </a:spcBef>
            <a:spcAft>
              <a:spcPct val="20000"/>
            </a:spcAft>
            <a:buChar char="••"/>
          </a:pPr>
          <a:r>
            <a:rPr lang="ru-RU" sz="2100" b="1" kern="1200" smtClean="0">
              <a:latin typeface="Arial Narrow" panose="020B0606020202030204" pitchFamily="34" charset="0"/>
            </a:rPr>
            <a:t>Минимальная сумма по юридическим  лицам:</a:t>
          </a:r>
          <a:endParaRPr lang="ru-RU" sz="2100" b="1" kern="1200" dirty="0">
            <a:latin typeface="Arial Narrow" panose="020B0606020202030204" pitchFamily="34" charset="0"/>
          </a:endParaRPr>
        </a:p>
        <a:p>
          <a:pPr marL="228600" lvl="1" indent="-228600" algn="l" defTabSz="933450">
            <a:lnSpc>
              <a:spcPct val="90000"/>
            </a:lnSpc>
            <a:spcBef>
              <a:spcPct val="0"/>
            </a:spcBef>
            <a:spcAft>
              <a:spcPct val="20000"/>
            </a:spcAft>
            <a:buChar char="••"/>
          </a:pPr>
          <a:r>
            <a:rPr lang="ru-RU" sz="2100" b="1" kern="1200" dirty="0" smtClean="0">
              <a:latin typeface="Arial Narrow" panose="020B0606020202030204" pitchFamily="34" charset="0"/>
            </a:rPr>
            <a:t>200 000 </a:t>
          </a:r>
          <a:r>
            <a:rPr lang="ru-RU" sz="2100" b="1" kern="1200" dirty="0" err="1" smtClean="0">
              <a:latin typeface="Arial Narrow" panose="020B0606020202030204" pitchFamily="34" charset="0"/>
            </a:rPr>
            <a:t>х</a:t>
          </a:r>
          <a:r>
            <a:rPr lang="ru-RU" sz="2100" b="1" kern="1200" dirty="0" smtClean="0">
              <a:latin typeface="Arial Narrow" panose="020B0606020202030204" pitchFamily="34" charset="0"/>
            </a:rPr>
            <a:t> 1 % = 2 000 тенге</a:t>
          </a:r>
          <a:r>
            <a:rPr lang="en-US" sz="2100" b="1" kern="1200" dirty="0" smtClean="0">
              <a:latin typeface="Arial Narrow" panose="020B0606020202030204" pitchFamily="34" charset="0"/>
            </a:rPr>
            <a:t> &lt; </a:t>
          </a:r>
          <a:r>
            <a:rPr lang="ru-RU" sz="2100" b="1" kern="1200" dirty="0" smtClean="0">
              <a:latin typeface="Arial Narrow" panose="020B0606020202030204" pitchFamily="34" charset="0"/>
            </a:rPr>
            <a:t>менее 1 МРП, поэтому сумма будет = 2 917 тенге (1МРП)</a:t>
          </a:r>
          <a:endParaRPr lang="ru-RU" sz="2100" b="1" kern="1200" dirty="0">
            <a:latin typeface="Arial Narrow" panose="020B0606020202030204" pitchFamily="34" charset="0"/>
          </a:endParaRPr>
        </a:p>
        <a:p>
          <a:pPr marL="228600" lvl="1" indent="-228600" algn="l" defTabSz="933450">
            <a:lnSpc>
              <a:spcPct val="90000"/>
            </a:lnSpc>
            <a:spcBef>
              <a:spcPct val="0"/>
            </a:spcBef>
            <a:spcAft>
              <a:spcPct val="20000"/>
            </a:spcAft>
            <a:buChar char="••"/>
          </a:pPr>
          <a:r>
            <a:rPr lang="ru-RU" sz="2100" b="1" kern="1200" dirty="0" smtClean="0">
              <a:latin typeface="Arial Narrow" panose="020B0606020202030204" pitchFamily="34" charset="0"/>
            </a:rPr>
            <a:t>2917+ 1459= 4376 тенге</a:t>
          </a:r>
          <a:endParaRPr lang="ru-RU" sz="2100" b="1" kern="1200" dirty="0">
            <a:latin typeface="Arial Narrow" panose="020B0606020202030204" pitchFamily="34" charset="0"/>
          </a:endParaRPr>
        </a:p>
        <a:p>
          <a:pPr marL="228600" lvl="1" indent="-228600" algn="l" defTabSz="933450">
            <a:lnSpc>
              <a:spcPct val="90000"/>
            </a:lnSpc>
            <a:spcBef>
              <a:spcPct val="0"/>
            </a:spcBef>
            <a:spcAft>
              <a:spcPct val="20000"/>
            </a:spcAft>
            <a:buChar char="••"/>
          </a:pPr>
          <a:r>
            <a:rPr lang="ru-RU" sz="2100" b="1" kern="1200" smtClean="0">
              <a:latin typeface="Arial Narrow" panose="020B0606020202030204" pitchFamily="34" charset="0"/>
            </a:rPr>
            <a:t>Максимальная сумма по юридическим лицам:</a:t>
          </a:r>
          <a:endParaRPr lang="ru-RU" sz="2100" b="1" kern="1200" dirty="0">
            <a:latin typeface="Arial Narrow" panose="020B0606020202030204" pitchFamily="34" charset="0"/>
          </a:endParaRPr>
        </a:p>
        <a:p>
          <a:pPr marL="228600" lvl="1" indent="-228600" algn="l" defTabSz="889000">
            <a:lnSpc>
              <a:spcPct val="90000"/>
            </a:lnSpc>
            <a:spcBef>
              <a:spcPct val="0"/>
            </a:spcBef>
            <a:spcAft>
              <a:spcPct val="20000"/>
            </a:spcAft>
            <a:buChar char="••"/>
          </a:pPr>
          <a:r>
            <a:rPr lang="ru-RU" sz="2000" b="1" kern="1200" dirty="0" smtClean="0">
              <a:latin typeface="Arial Narrow" panose="020B0606020202030204" pitchFamily="34" charset="0"/>
            </a:rPr>
            <a:t>300 000 000 </a:t>
          </a:r>
          <a:r>
            <a:rPr lang="ru-RU" sz="2000" b="1" kern="1200" dirty="0" err="1" smtClean="0">
              <a:latin typeface="Arial Narrow" panose="020B0606020202030204" pitchFamily="34" charset="0"/>
            </a:rPr>
            <a:t>х</a:t>
          </a:r>
          <a:r>
            <a:rPr lang="en-US" sz="2000" b="1" kern="1200" dirty="0" smtClean="0">
              <a:latin typeface="Arial Narrow" panose="020B0606020202030204" pitchFamily="34" charset="0"/>
            </a:rPr>
            <a:t> </a:t>
          </a:r>
          <a:r>
            <a:rPr lang="ru-RU" sz="2000" b="1" kern="1200" dirty="0" smtClean="0">
              <a:latin typeface="Arial Narrow" panose="020B0606020202030204" pitchFamily="34" charset="0"/>
            </a:rPr>
            <a:t>1 % = 3 000 000 тенге </a:t>
          </a:r>
          <a:r>
            <a:rPr lang="en-US" sz="2000" b="1" kern="1200" dirty="0" smtClean="0">
              <a:latin typeface="Arial Narrow" panose="020B0606020202030204" pitchFamily="34" charset="0"/>
            </a:rPr>
            <a:t>&gt; </a:t>
          </a:r>
          <a:r>
            <a:rPr lang="ru-RU" sz="2000" b="1" kern="1200" dirty="0" smtClean="0">
              <a:latin typeface="Arial Narrow" panose="020B0606020202030204" pitchFamily="34" charset="0"/>
            </a:rPr>
            <a:t>более 100</a:t>
          </a:r>
          <a:r>
            <a:rPr lang="en-US" sz="2000" b="1" kern="1200" dirty="0" smtClean="0">
              <a:latin typeface="Arial Narrow" panose="020B0606020202030204" pitchFamily="34" charset="0"/>
            </a:rPr>
            <a:t> </a:t>
          </a:r>
          <a:r>
            <a:rPr lang="ru-RU" sz="2000" b="1" kern="1200" dirty="0" smtClean="0">
              <a:latin typeface="Arial Narrow" panose="020B0606020202030204" pitchFamily="34" charset="0"/>
            </a:rPr>
            <a:t>МРП, поэтому сумма будет = 291700 тенге       (10</a:t>
          </a:r>
          <a:r>
            <a:rPr lang="en-US" sz="2000" b="1" kern="1200" dirty="0" smtClean="0">
              <a:latin typeface="Arial Narrow" panose="020B0606020202030204" pitchFamily="34" charset="0"/>
            </a:rPr>
            <a:t>0</a:t>
          </a:r>
          <a:r>
            <a:rPr lang="ru-RU" sz="2000" b="1" kern="1200" dirty="0" smtClean="0">
              <a:latin typeface="Arial Narrow" panose="020B0606020202030204" pitchFamily="34" charset="0"/>
            </a:rPr>
            <a:t> МРП)</a:t>
          </a:r>
          <a:endParaRPr lang="ru-RU" sz="2000" b="1" kern="1200" dirty="0">
            <a:latin typeface="Arial Narrow" panose="020B0606020202030204" pitchFamily="34" charset="0"/>
          </a:endParaRPr>
        </a:p>
        <a:p>
          <a:pPr marL="228600" lvl="1" indent="-228600" algn="l" defTabSz="933450">
            <a:lnSpc>
              <a:spcPct val="90000"/>
            </a:lnSpc>
            <a:spcBef>
              <a:spcPct val="0"/>
            </a:spcBef>
            <a:spcAft>
              <a:spcPct val="20000"/>
            </a:spcAft>
            <a:buChar char="••"/>
          </a:pPr>
          <a:r>
            <a:rPr lang="ru-RU" sz="2100" b="1" kern="1200" dirty="0" smtClean="0">
              <a:latin typeface="Arial Narrow" panose="020B0606020202030204" pitchFamily="34" charset="0"/>
            </a:rPr>
            <a:t>291700</a:t>
          </a:r>
          <a:r>
            <a:rPr lang="en-US" sz="2100" b="1" kern="1200" dirty="0" smtClean="0">
              <a:latin typeface="Arial Narrow" panose="020B0606020202030204" pitchFamily="34" charset="0"/>
            </a:rPr>
            <a:t>+1</a:t>
          </a:r>
          <a:r>
            <a:rPr lang="ru-RU" sz="2100" b="1" kern="1200" dirty="0" smtClean="0">
              <a:latin typeface="Arial Narrow" panose="020B0606020202030204" pitchFamily="34" charset="0"/>
            </a:rPr>
            <a:t> 459</a:t>
          </a:r>
          <a:r>
            <a:rPr lang="en-US" sz="2100" b="1" kern="1200" dirty="0" smtClean="0">
              <a:latin typeface="Arial Narrow" panose="020B0606020202030204" pitchFamily="34" charset="0"/>
            </a:rPr>
            <a:t> =</a:t>
          </a:r>
          <a:r>
            <a:rPr lang="ru-RU" sz="2100" b="1" kern="1200" dirty="0" smtClean="0">
              <a:latin typeface="Arial Narrow" panose="020B0606020202030204" pitchFamily="34" charset="0"/>
            </a:rPr>
            <a:t> 293159 тенге</a:t>
          </a:r>
          <a:endParaRPr lang="ru-RU" sz="2100" b="1" kern="1200" dirty="0">
            <a:latin typeface="Arial Narrow" panose="020B0606020202030204" pitchFamily="34" charset="0"/>
          </a:endParaRPr>
        </a:p>
      </dsp:txBody>
      <dsp:txXfrm>
        <a:off x="0" y="2400151"/>
        <a:ext cx="10679316" cy="29559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F54D6D83-496E-4139-A675-1847A2276AAD}" type="datetimeFigureOut">
              <a:rPr lang="ru-RU" smtClean="0"/>
              <a:pPr/>
              <a:t>15.03.2021</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41C81A9B-9844-4C7B-AE35-03A134D57D0D}" type="slidenum">
              <a:rPr lang="ru-RU" smtClean="0"/>
              <a:pPr/>
              <a:t>‹#›</a:t>
            </a:fld>
            <a:endParaRPr lang="ru-RU"/>
          </a:p>
        </p:txBody>
      </p:sp>
    </p:spTree>
    <p:extLst>
      <p:ext uri="{BB962C8B-B14F-4D97-AF65-F5344CB8AC3E}">
        <p14:creationId xmlns:p14="http://schemas.microsoft.com/office/powerpoint/2010/main" xmlns="" val="344439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391E64F-3163-498F-ADA8-4AE6E3F38D22}" type="datetime1">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65E0F3-FF11-402E-936B-2D1DC285A156}"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352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A815F58-C03E-48EC-A32B-5930F2554290}" type="datetime1">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304206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B87B4D9-CF1E-4BB1-88CB-C532367EE3C6}" type="datetime1">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112084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FFB763-FDC0-4131-ADF5-38353ECEA16A}" type="datetime1">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531812" y="3244139"/>
            <a:ext cx="779767" cy="365125"/>
          </a:xfrm>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266843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1E73E8-F475-4D83-BF73-845C7FFC0A24}" type="datetime1">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395954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BE29E71-A51F-4DF4-8343-F599B815C57D}" type="datetime1">
              <a:rPr lang="ru-RU" smtClean="0"/>
              <a:pPr/>
              <a:t>15.03.2021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65E0F3-FF11-402E-936B-2D1DC285A156}"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5473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D9BC689-FB67-48DF-838E-A4D1C528BBDA}" type="datetime1">
              <a:rPr lang="ru-RU" smtClean="0"/>
              <a:pPr/>
              <a:t>15.03.2021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22335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0B0D674-7F0C-42B0-A311-834EE0576069}" type="datetime1">
              <a:rPr lang="ru-RU" smtClean="0"/>
              <a:pPr/>
              <a:t>15.03.2021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179910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9F57CE-FA94-42BC-B16A-94D3B3EA9C12}" type="datetime1">
              <a:rPr lang="ru-RU" smtClean="0"/>
              <a:pPr/>
              <a:t>15.03.2021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208944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B3500C-83DD-4012-8FA5-0EDB6D0ED75F}" type="datetime1">
              <a:rPr lang="ru-RU" smtClean="0"/>
              <a:pPr/>
              <a:t>15.03.2021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119887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EDD6B3-55D6-4A6F-B9FE-4D9A9F35CD78}" type="datetime1">
              <a:rPr lang="ru-RU" smtClean="0"/>
              <a:pPr/>
              <a:t>15.03.2021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403483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4F13F1F-6698-4B53-8FCF-C5408D919E05}" type="datetime1">
              <a:rPr lang="ru-RU" smtClean="0"/>
              <a:pPr/>
              <a:t>15.03.2021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xmlns="" val="147405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F0D8DBE-6020-417A-9585-C0C70B3D44D9}" type="datetime1">
              <a:rPr lang="ru-RU" smtClean="0"/>
              <a:pPr/>
              <a:t>15.03.2021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65E0F3-FF11-402E-936B-2D1DC285A156}"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28167"/>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adilet.zan.kz/rus/docs/Z970000155_"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adilet.zan.kz/rus/docs/Z200000035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758952"/>
            <a:ext cx="10058400" cy="2067375"/>
          </a:xfrm>
        </p:spPr>
        <p:txBody>
          <a:bodyPr>
            <a:normAutofit/>
          </a:bodyPr>
          <a:lstStyle/>
          <a:p>
            <a:pPr algn="ctr"/>
            <a:r>
              <a:rPr lang="ru-RU" sz="4000" b="1" i="1" dirty="0" smtClean="0">
                <a:solidFill>
                  <a:srgbClr val="FF0000"/>
                </a:solidFill>
                <a:latin typeface="Times New Roman" panose="02020603050405020304" pitchFamily="18" charset="0"/>
                <a:cs typeface="Times New Roman" panose="02020603050405020304" pitchFamily="18" charset="0"/>
              </a:rPr>
              <a:t>Исполнительная надпись. </a:t>
            </a:r>
            <a:r>
              <a:rPr lang="ru-RU" sz="4000" b="1" dirty="0" smtClean="0">
                <a:solidFill>
                  <a:schemeClr val="tx1">
                    <a:lumMod val="95000"/>
                    <a:lumOff val="5000"/>
                  </a:schemeClr>
                </a:solidFill>
                <a:latin typeface="Times New Roman" panose="02020603050405020304" pitchFamily="18" charset="0"/>
                <a:cs typeface="Times New Roman" panose="02020603050405020304" pitchFamily="18" charset="0"/>
              </a:rPr>
              <a:t>Правоприменительная практика</a:t>
            </a:r>
            <a:r>
              <a:rPr lang="ru-RU" sz="4000" dirty="0">
                <a:solidFill>
                  <a:srgbClr val="FF0000"/>
                </a:solidFill>
                <a:latin typeface="Arial Narrow" panose="020B0606020202030204" pitchFamily="34" charset="0"/>
              </a:rPr>
              <a:t/>
            </a:r>
            <a:br>
              <a:rPr lang="ru-RU" sz="4000" dirty="0">
                <a:solidFill>
                  <a:srgbClr val="FF0000"/>
                </a:solidFill>
                <a:latin typeface="Arial Narrow" panose="020B0606020202030204" pitchFamily="34" charset="0"/>
              </a:rPr>
            </a:br>
            <a:endParaRPr lang="ru-RU" sz="4000" dirty="0">
              <a:solidFill>
                <a:srgbClr val="FF0000"/>
              </a:solidFill>
              <a:latin typeface="Arial Narrow" panose="020B0606020202030204" pitchFamily="34" charset="0"/>
            </a:endParaRPr>
          </a:p>
        </p:txBody>
      </p:sp>
      <p:sp>
        <p:nvSpPr>
          <p:cNvPr id="3" name="Подзаголовок 2"/>
          <p:cNvSpPr>
            <a:spLocks noGrp="1"/>
          </p:cNvSpPr>
          <p:nvPr>
            <p:ph type="subTitle" idx="1"/>
          </p:nvPr>
        </p:nvSpPr>
        <p:spPr/>
        <p:txBody>
          <a:bodyPr>
            <a:normAutofit fontScale="92500" lnSpcReduction="10000"/>
          </a:bodyPr>
          <a:lstStyle/>
          <a:p>
            <a:r>
              <a:rPr lang="ru-RU" sz="3200" b="1" i="1" dirty="0" err="1" smtClean="0">
                <a:solidFill>
                  <a:srgbClr val="FF0000"/>
                </a:solidFill>
                <a:latin typeface="Times New Roman" panose="02020603050405020304" pitchFamily="18" charset="0"/>
                <a:cs typeface="Times New Roman" panose="02020603050405020304" pitchFamily="18" charset="0"/>
              </a:rPr>
              <a:t>Гульшат</a:t>
            </a:r>
            <a:r>
              <a:rPr lang="ru-RU" sz="3200" b="1" i="1" dirty="0" smtClean="0">
                <a:solidFill>
                  <a:srgbClr val="FF0000"/>
                </a:solidFill>
                <a:latin typeface="Times New Roman" panose="02020603050405020304" pitchFamily="18" charset="0"/>
                <a:cs typeface="Times New Roman" panose="02020603050405020304" pitchFamily="18" charset="0"/>
              </a:rPr>
              <a:t> </a:t>
            </a:r>
            <a:r>
              <a:rPr lang="ru-RU" sz="3200" b="1" i="1" dirty="0" err="1" smtClean="0">
                <a:solidFill>
                  <a:srgbClr val="FF0000"/>
                </a:solidFill>
                <a:latin typeface="Times New Roman" panose="02020603050405020304" pitchFamily="18" charset="0"/>
                <a:cs typeface="Times New Roman" panose="02020603050405020304" pitchFamily="18" charset="0"/>
              </a:rPr>
              <a:t>Такишева</a:t>
            </a:r>
            <a:endParaRPr lang="ru-RU" sz="3200" b="1" i="1" dirty="0" smtClean="0">
              <a:solidFill>
                <a:srgbClr val="002060"/>
              </a:solidFill>
              <a:latin typeface="Times New Roman" panose="02020603050405020304" pitchFamily="18" charset="0"/>
              <a:cs typeface="Times New Roman" panose="02020603050405020304" pitchFamily="18" charset="0"/>
            </a:endParaRPr>
          </a:p>
          <a:p>
            <a:r>
              <a:rPr lang="ru-RU" sz="2200" b="1" i="1" dirty="0" smtClean="0">
                <a:solidFill>
                  <a:srgbClr val="002060"/>
                </a:solidFill>
                <a:latin typeface="Times New Roman" panose="02020603050405020304" pitchFamily="18" charset="0"/>
                <a:cs typeface="Times New Roman" panose="02020603050405020304" pitchFamily="18" charset="0"/>
              </a:rPr>
              <a:t>нотариус города Алматы, </a:t>
            </a:r>
            <a:r>
              <a:rPr lang="ru-RU" sz="2200" b="1" i="1" dirty="0" smtClean="0">
                <a:solidFill>
                  <a:srgbClr val="002060"/>
                </a:solidFill>
                <a:latin typeface="Times New Roman" panose="02020603050405020304" pitchFamily="18" charset="0"/>
                <a:cs typeface="Times New Roman" panose="02020603050405020304" pitchFamily="18" charset="0"/>
              </a:rPr>
              <a:t>аккредитованный </a:t>
            </a:r>
            <a:r>
              <a:rPr lang="ru-RU" sz="2200" b="1" i="1" dirty="0" smtClean="0">
                <a:solidFill>
                  <a:srgbClr val="002060"/>
                </a:solidFill>
                <a:latin typeface="Times New Roman" panose="02020603050405020304" pitchFamily="18" charset="0"/>
                <a:cs typeface="Times New Roman" panose="02020603050405020304" pitchFamily="18" charset="0"/>
              </a:rPr>
              <a:t>преподаватель РНП</a:t>
            </a:r>
            <a:endParaRPr lang="ru-RU" sz="2200" i="1" dirty="0"/>
          </a:p>
        </p:txBody>
      </p:sp>
      <p:sp>
        <p:nvSpPr>
          <p:cNvPr id="4" name="Номер слайда 3">
            <a:extLst>
              <a:ext uri="{FF2B5EF4-FFF2-40B4-BE49-F238E27FC236}">
                <a16:creationId xmlns:a16="http://schemas.microsoft.com/office/drawing/2014/main" xmlns="" id="{33FEEDD4-CD18-4D52-B09D-C729826FC6E7}"/>
              </a:ext>
            </a:extLst>
          </p:cNvPr>
          <p:cNvSpPr>
            <a:spLocks noGrp="1"/>
          </p:cNvSpPr>
          <p:nvPr>
            <p:ph type="sldNum" sz="quarter" idx="12"/>
          </p:nvPr>
        </p:nvSpPr>
        <p:spPr/>
        <p:txBody>
          <a:bodyPr/>
          <a:lstStyle/>
          <a:p>
            <a:fld id="{4F65E0F3-FF11-402E-936B-2D1DC285A156}" type="slidenum">
              <a:rPr lang="ru-RU" smtClean="0"/>
              <a:pPr/>
              <a:t>1</a:t>
            </a:fld>
            <a:endParaRPr lang="ru-RU"/>
          </a:p>
        </p:txBody>
      </p:sp>
    </p:spTree>
    <p:extLst>
      <p:ext uri="{BB962C8B-B14F-4D97-AF65-F5344CB8AC3E}">
        <p14:creationId xmlns:p14="http://schemas.microsoft.com/office/powerpoint/2010/main" xmlns="" val="46994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КАК ВЗЫСКИВАТЬ НЕУСТОЙКИ (ПЕНИ) ПРОЦЕНТЫ</a:t>
            </a: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6" name="Содержимое 5"/>
          <p:cNvSpPr>
            <a:spLocks noGrp="1"/>
          </p:cNvSpPr>
          <p:nvPr>
            <p:ph idx="1"/>
          </p:nvPr>
        </p:nvSpPr>
        <p:spPr>
          <a:xfrm>
            <a:off x="1097280" y="1845733"/>
            <a:ext cx="10058400" cy="4735175"/>
          </a:xfrm>
        </p:spPr>
        <p:txBody>
          <a:bodyPr>
            <a:normAutofit lnSpcReduction="10000"/>
          </a:bodyPr>
          <a:lstStyle/>
          <a:p>
            <a:r>
              <a:rPr lang="ru-RU" b="1" dirty="0" smtClean="0">
                <a:latin typeface="Times New Roman" panose="02020603050405020304" pitchFamily="18" charset="0"/>
                <a:cs typeface="Times New Roman" panose="02020603050405020304" pitchFamily="18" charset="0"/>
              </a:rPr>
              <a:t>223-1. Для совершения исполнительной надписи по взысканию неустойки (пени), процентов, если таковые причитаются, за исключением банковских займов, представляются:</a:t>
            </a:r>
          </a:p>
          <a:p>
            <a:r>
              <a:rPr lang="ru-RU" b="1" dirty="0" smtClean="0">
                <a:latin typeface="Times New Roman" panose="02020603050405020304" pitchFamily="18" charset="0"/>
                <a:cs typeface="Times New Roman" panose="02020603050405020304" pitchFamily="18" charset="0"/>
              </a:rPr>
              <a:t>      претензия должнику, направленная взыскателем и содержащая указание на неисполненное обязательство (договор, дата), требование о погашении суммы задолженности или исполнения обязательства касательно истребования иного движимого имущества, сумму начисленной неустойки (пени), процентов, период, за который они начислены, срок дачи ответа на претензию должником и предупреждение о праве взыскателя обратиться к нотариусу за совершением исполнительной надписи;</a:t>
            </a:r>
          </a:p>
          <a:p>
            <a:r>
              <a:rPr lang="ru-RU" b="1" dirty="0" smtClean="0">
                <a:latin typeface="Times New Roman" panose="02020603050405020304" pitchFamily="18" charset="0"/>
                <a:cs typeface="Times New Roman" panose="02020603050405020304" pitchFamily="18" charset="0"/>
              </a:rPr>
              <a:t>      доказательство направления взыскателем должнику претензии;</a:t>
            </a:r>
          </a:p>
          <a:p>
            <a:r>
              <a:rPr lang="ru-RU" b="1" dirty="0" smtClean="0">
                <a:latin typeface="Times New Roman" panose="02020603050405020304" pitchFamily="18" charset="0"/>
                <a:cs typeface="Times New Roman" panose="02020603050405020304" pitchFamily="18" charset="0"/>
              </a:rPr>
              <a:t>      письменный ответ должника на претензию взыскателя, в котором он признает факт не исполнения обязательства, не приводит доводов исключающих его ответственность за неисполнение обязательства, с указанием договора, даты, суммы задолженности или подлежащего истребованию иного движимого имущества и начисленной неустойки (пени), процентов за указанный в претензии период.</a:t>
            </a: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7280" y="286603"/>
            <a:ext cx="10058400" cy="932597"/>
          </a:xfrm>
        </p:spPr>
        <p:txBody>
          <a:bodyPr>
            <a:normAutofit fontScale="90000"/>
          </a:bodyPr>
          <a:lstStyle/>
          <a:p>
            <a:r>
              <a:rPr lang="ru-RU" b="1" dirty="0" smtClean="0">
                <a:solidFill>
                  <a:srgbClr val="FF0000"/>
                </a:solidFill>
                <a:latin typeface="Times New Roman" panose="02020603050405020304" pitchFamily="18" charset="0"/>
                <a:cs typeface="Times New Roman" panose="02020603050405020304" pitchFamily="18" charset="0"/>
              </a:rPr>
              <a:t>КАК НАПРАВЛЯЕТСЯ ПРЕТЕНЗИЯ</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 name="Содержимое 1"/>
          <p:cNvSpPr>
            <a:spLocks noGrp="1"/>
          </p:cNvSpPr>
          <p:nvPr>
            <p:ph idx="1"/>
          </p:nvPr>
        </p:nvSpPr>
        <p:spPr>
          <a:xfrm>
            <a:off x="568036" y="1737360"/>
            <a:ext cx="11014364" cy="4936572"/>
          </a:xfrm>
        </p:spPr>
        <p:txBody>
          <a:bodyPr>
            <a:normAutofit lnSpcReduction="10000"/>
          </a:bodyPr>
          <a:lstStyle/>
          <a:p>
            <a:r>
              <a:rPr lang="ru-RU" b="1" dirty="0" smtClean="0">
                <a:latin typeface="Times New Roman" panose="02020603050405020304" pitchFamily="18" charset="0"/>
                <a:cs typeface="Times New Roman" panose="02020603050405020304" pitchFamily="18" charset="0"/>
              </a:rPr>
              <a:t>Претензия </a:t>
            </a:r>
            <a:r>
              <a:rPr lang="ru-RU" b="1" dirty="0" smtClean="0">
                <a:solidFill>
                  <a:srgbClr val="FF0000"/>
                </a:solidFill>
                <a:latin typeface="Times New Roman" panose="02020603050405020304" pitchFamily="18" charset="0"/>
                <a:cs typeface="Times New Roman" panose="02020603050405020304" pitchFamily="18" charset="0"/>
              </a:rPr>
              <a:t>считается доставленной</a:t>
            </a:r>
            <a:r>
              <a:rPr lang="ru-RU" b="1" dirty="0" smtClean="0">
                <a:latin typeface="Times New Roman" panose="02020603050405020304" pitchFamily="18" charset="0"/>
                <a:cs typeface="Times New Roman" panose="02020603050405020304" pitchFamily="18" charset="0"/>
              </a:rPr>
              <a:t>, если она направлена должнику, одним из следующих способов, или способом предусмотренном условиями договора:</a:t>
            </a:r>
          </a:p>
          <a:p>
            <a:r>
              <a:rPr lang="ru-RU" dirty="0" smtClean="0">
                <a:latin typeface="Times New Roman" panose="02020603050405020304" pitchFamily="18" charset="0"/>
                <a:cs typeface="Times New Roman" panose="02020603050405020304" pitchFamily="18" charset="0"/>
              </a:rPr>
              <a:t>      на адрес электронной почты, указанный в договоре;</a:t>
            </a:r>
          </a:p>
          <a:p>
            <a:r>
              <a:rPr lang="ru-RU" dirty="0" smtClean="0">
                <a:latin typeface="Times New Roman" panose="02020603050405020304" pitchFamily="18" charset="0"/>
                <a:cs typeface="Times New Roman" panose="02020603050405020304" pitchFamily="18" charset="0"/>
              </a:rPr>
              <a:t>      по месту жительства, указанному в договоре либо по месту регистрации, нарочно с подписью получателя с указанием даты получения или заказным письмом с уведомлением о его вручении, в том числе, полученным одним из совершеннолетних членов семьи, другим лицом, проживающим с лицом по указанному адресу;</a:t>
            </a:r>
          </a:p>
          <a:p>
            <a:r>
              <a:rPr lang="ru-RU" dirty="0" smtClean="0">
                <a:latin typeface="Times New Roman" panose="02020603050405020304" pitchFamily="18" charset="0"/>
                <a:cs typeface="Times New Roman" panose="02020603050405020304" pitchFamily="18" charset="0"/>
              </a:rPr>
              <a:t>      с использованием иных средств связи, обеспечивающих фиксирование доставки.</a:t>
            </a:r>
          </a:p>
          <a:p>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В случае возврата претензии с отметкой о невозможности ее вручения адресату, получателю, или в связи с отказом в ее принятии, а также не подтверждением его принятия иным средством связи, указанным в настоящем пункте, </a:t>
            </a:r>
            <a:r>
              <a:rPr lang="ru-RU" b="1" dirty="0" smtClean="0">
                <a:solidFill>
                  <a:srgbClr val="FF0000"/>
                </a:solidFill>
                <a:latin typeface="Times New Roman" panose="02020603050405020304" pitchFamily="18" charset="0"/>
                <a:cs typeface="Times New Roman" panose="02020603050405020304" pitchFamily="18" charset="0"/>
              </a:rPr>
              <a:t>претензия считается доставленной надлежащим образом</a:t>
            </a:r>
            <a:r>
              <a:rPr lang="ru-RU" b="1"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Если договором предусмотрен иной механизм взыскания неустойки (пени), процентов, то ее взыскание производится согласно условиям договора.</a:t>
            </a:r>
          </a:p>
          <a:p>
            <a:r>
              <a:rPr lang="ru-RU" dirty="0" smtClean="0">
                <a:latin typeface="Times New Roman" panose="02020603050405020304" pitchFamily="18" charset="0"/>
                <a:cs typeface="Times New Roman" panose="02020603050405020304" pitchFamily="18" charset="0"/>
              </a:rPr>
              <a:t> </a:t>
            </a:r>
          </a:p>
          <a:p>
            <a:endParaRPr lang="ru-RU" dirty="0"/>
          </a:p>
        </p:txBody>
      </p:sp>
      <p:sp>
        <p:nvSpPr>
          <p:cNvPr id="3" name="Номер слайда 2"/>
          <p:cNvSpPr>
            <a:spLocks noGrp="1"/>
          </p:cNvSpPr>
          <p:nvPr>
            <p:ph type="sldNum" sz="quarter" idx="12"/>
          </p:nvPr>
        </p:nvSpPr>
        <p:spPr/>
        <p:txBody>
          <a:bodyPr/>
          <a:lstStyle/>
          <a:p>
            <a:fld id="{4F65E0F3-FF11-402E-936B-2D1DC285A156}" type="slidenum">
              <a:rPr lang="ru-RU" smtClean="0"/>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38633"/>
          </a:xfrm>
        </p:spPr>
        <p:txBody>
          <a:bodyPr>
            <a:normAutofit/>
          </a:bodyPr>
          <a:lstStyle/>
          <a:p>
            <a:pPr algn="ctr" fontAlgn="base"/>
            <a:r>
              <a:rPr lang="ru-RU" b="1" dirty="0" smtClean="0">
                <a:solidFill>
                  <a:srgbClr val="FF0000"/>
                </a:solidFill>
                <a:latin typeface="Times New Roman" panose="02020603050405020304" pitchFamily="18" charset="0"/>
                <a:cs typeface="Times New Roman" panose="02020603050405020304" pitchFamily="18" charset="0"/>
              </a:rPr>
              <a:t>2021 год</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7280" y="1856508"/>
            <a:ext cx="10058400" cy="4012585"/>
          </a:xfrm>
        </p:spPr>
        <p:txBody>
          <a:bodyPr>
            <a:normAutofit lnSpcReduction="10000"/>
          </a:bodyPr>
          <a:lstStyle/>
          <a:p>
            <a:pPr algn="ctr"/>
            <a:r>
              <a:rPr lang="ru-RU" dirty="0" smtClean="0">
                <a:latin typeface="Times New Roman" panose="02020603050405020304" pitchFamily="18" charset="0"/>
                <a:cs typeface="Times New Roman" panose="02020603050405020304" pitchFamily="18" charset="0"/>
              </a:rPr>
              <a:t>«О </a:t>
            </a:r>
            <a:r>
              <a:rPr lang="ru-RU" dirty="0">
                <a:latin typeface="Times New Roman" panose="02020603050405020304" pitchFamily="18" charset="0"/>
                <a:cs typeface="Times New Roman" panose="02020603050405020304" pitchFamily="18" charset="0"/>
              </a:rPr>
              <a:t>внесении изменений и дополнений в некоторые законодательные акты Республики Казахстан по вопросам </a:t>
            </a:r>
            <a:r>
              <a:rPr lang="ru-RU" dirty="0" smtClean="0">
                <a:latin typeface="Times New Roman" panose="02020603050405020304" pitchFamily="18" charset="0"/>
                <a:cs typeface="Times New Roman" panose="02020603050405020304" pitchFamily="18" charset="0"/>
              </a:rPr>
              <a:t>нотариата Закон </a:t>
            </a:r>
            <a:r>
              <a:rPr lang="ru-RU" dirty="0">
                <a:latin typeface="Times New Roman" panose="02020603050405020304" pitchFamily="18" charset="0"/>
                <a:cs typeface="Times New Roman" panose="02020603050405020304" pitchFamily="18" charset="0"/>
              </a:rPr>
              <a:t>Республики Казахстан от 15 февраля 2021 года № 5-VII ЗРК</a:t>
            </a:r>
            <a:r>
              <a:rPr lang="ru-RU" dirty="0"/>
              <a:t/>
            </a:r>
            <a:br>
              <a:rPr lang="ru-RU" dirty="0"/>
            </a:br>
            <a:r>
              <a:rPr lang="ru-RU" sz="3200" b="1" i="1" dirty="0">
                <a:solidFill>
                  <a:srgbClr val="0070C0"/>
                </a:solidFill>
                <a:latin typeface="Times New Roman" panose="02020603050405020304" pitchFamily="18" charset="0"/>
                <a:cs typeface="Times New Roman" panose="02020603050405020304" pitchFamily="18" charset="0"/>
              </a:rPr>
              <a:t>"1. Для взыскания денег или истребования иного движимого имущества от должника нотариус совершает исполнительную надпись в электронном виде посредством единой нотариальной информационной системы при предъявлении подлинного документа, устанавливающего задолженность, на котором делается соответствующая отметка</a:t>
            </a:r>
            <a:r>
              <a:rPr lang="ru-RU" sz="3200" b="1" i="1" dirty="0" smtClean="0">
                <a:solidFill>
                  <a:srgbClr val="0070C0"/>
                </a:solidFill>
                <a:latin typeface="Times New Roman" panose="02020603050405020304" pitchFamily="18" charset="0"/>
                <a:cs typeface="Times New Roman" panose="02020603050405020304" pitchFamily="18" charset="0"/>
              </a:rPr>
              <a:t>."</a:t>
            </a:r>
            <a:endParaRPr lang="ru-RU" sz="3200" b="1" i="1" dirty="0">
              <a:solidFill>
                <a:srgbClr val="0070C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12</a:t>
            </a:fld>
            <a:endParaRPr lang="ru-RU"/>
          </a:p>
        </p:txBody>
      </p:sp>
    </p:spTree>
    <p:extLst>
      <p:ext uri="{BB962C8B-B14F-4D97-AF65-F5344CB8AC3E}">
        <p14:creationId xmlns:p14="http://schemas.microsoft.com/office/powerpoint/2010/main" xmlns="" val="267430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914400" y="504968"/>
            <a:ext cx="10363200" cy="1978925"/>
          </a:xfrm>
        </p:spPr>
        <p:txBody>
          <a:bodyPr>
            <a:noAutofit/>
          </a:bodyPr>
          <a:lstStyle/>
          <a:p>
            <a:pPr algn="ctr"/>
            <a:r>
              <a:rPr lang="ru-RU" sz="6000" b="1" dirty="0" smtClean="0">
                <a:solidFill>
                  <a:srgbClr val="FF0000"/>
                </a:solidFill>
              </a:rPr>
              <a:t>Исполнительная надпись нотариуса</a:t>
            </a:r>
            <a:r>
              <a:rPr lang="en-US" sz="6000" b="1" dirty="0" smtClean="0">
                <a:solidFill>
                  <a:srgbClr val="FF0000"/>
                </a:solidFill>
              </a:rPr>
              <a:t> </a:t>
            </a:r>
            <a:br>
              <a:rPr lang="en-US" sz="6000" b="1" dirty="0" smtClean="0">
                <a:solidFill>
                  <a:srgbClr val="FF0000"/>
                </a:solidFill>
              </a:rPr>
            </a:br>
            <a:r>
              <a:rPr lang="ru-RU" sz="4000" b="1" dirty="0" smtClean="0"/>
              <a:t>Часть </a:t>
            </a:r>
            <a:r>
              <a:rPr lang="en-US" sz="4000" b="1" dirty="0" smtClean="0"/>
              <a:t>II</a:t>
            </a:r>
            <a:endParaRPr lang="ru-RU" sz="4000" b="1" dirty="0"/>
          </a:p>
        </p:txBody>
      </p:sp>
      <p:sp>
        <p:nvSpPr>
          <p:cNvPr id="6" name="Подзаголовок 5"/>
          <p:cNvSpPr>
            <a:spLocks noGrp="1"/>
          </p:cNvSpPr>
          <p:nvPr>
            <p:ph type="subTitle" idx="1"/>
          </p:nvPr>
        </p:nvSpPr>
        <p:spPr>
          <a:xfrm>
            <a:off x="775855" y="2660073"/>
            <a:ext cx="10266217" cy="2978727"/>
          </a:xfrm>
        </p:spPr>
        <p:txBody>
          <a:bodyPr>
            <a:normAutofit/>
          </a:bodyPr>
          <a:lstStyle/>
          <a:p>
            <a:r>
              <a:rPr lang="ru-RU" b="1" i="1" dirty="0" smtClean="0">
                <a:solidFill>
                  <a:schemeClr val="bg2">
                    <a:lumMod val="50000"/>
                  </a:schemeClr>
                </a:solidFill>
                <a:latin typeface="Times New Roman" panose="02020603050405020304" pitchFamily="18" charset="0"/>
                <a:cs typeface="Times New Roman" panose="02020603050405020304" pitchFamily="18" charset="0"/>
              </a:rPr>
              <a:t>С чего начать?</a:t>
            </a:r>
            <a:endParaRPr lang="en-US" b="1" i="1" dirty="0" smtClean="0">
              <a:solidFill>
                <a:schemeClr val="bg2">
                  <a:lumMod val="50000"/>
                </a:schemeClr>
              </a:solidFill>
              <a:latin typeface="Times New Roman" panose="02020603050405020304" pitchFamily="18" charset="0"/>
              <a:cs typeface="Times New Roman" panose="02020603050405020304" pitchFamily="18" charset="0"/>
            </a:endParaRPr>
          </a:p>
          <a:p>
            <a:r>
              <a:rPr lang="ru-RU" b="1" i="1" dirty="0" smtClean="0">
                <a:solidFill>
                  <a:schemeClr val="bg2">
                    <a:lumMod val="50000"/>
                  </a:schemeClr>
                </a:solidFill>
                <a:latin typeface="Times New Roman" panose="02020603050405020304" pitchFamily="18" charset="0"/>
                <a:cs typeface="Times New Roman" panose="02020603050405020304" pitchFamily="18" charset="0"/>
              </a:rPr>
              <a:t>Стоит ли начинать?</a:t>
            </a:r>
          </a:p>
          <a:p>
            <a:r>
              <a:rPr lang="ru-RU" b="1" i="1" dirty="0" smtClean="0">
                <a:solidFill>
                  <a:schemeClr val="bg2">
                    <a:lumMod val="50000"/>
                  </a:schemeClr>
                </a:solidFill>
                <a:latin typeface="Times New Roman" panose="02020603050405020304" pitchFamily="18" charset="0"/>
                <a:cs typeface="Times New Roman" panose="02020603050405020304" pitchFamily="18" charset="0"/>
              </a:rPr>
              <a:t>Каков алгоритм действий по совершению исполнительной надписи?</a:t>
            </a:r>
            <a:endParaRPr lang="ru-RU"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13</a:t>
            </a:fld>
            <a:endParaRPr lang="ru-RU"/>
          </a:p>
        </p:txBody>
      </p:sp>
    </p:spTree>
    <p:extLst>
      <p:ext uri="{BB962C8B-B14F-4D97-AF65-F5344CB8AC3E}">
        <p14:creationId xmlns:p14="http://schemas.microsoft.com/office/powerpoint/2010/main" xmlns="" val="185829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Что такое исполнительная надпись?</a:t>
            </a:r>
            <a:endParaRPr lang="ru-RU" dirty="0">
              <a:solidFill>
                <a:srgbClr val="FF0000"/>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12886" y="3906982"/>
            <a:ext cx="6026554" cy="1962006"/>
          </a:xfrm>
        </p:spPr>
      </p:pic>
      <p:sp>
        <p:nvSpPr>
          <p:cNvPr id="4" name="Номер слайда 3"/>
          <p:cNvSpPr>
            <a:spLocks noGrp="1"/>
          </p:cNvSpPr>
          <p:nvPr>
            <p:ph type="sldNum" sz="quarter" idx="12"/>
          </p:nvPr>
        </p:nvSpPr>
        <p:spPr/>
        <p:txBody>
          <a:bodyPr/>
          <a:lstStyle/>
          <a:p>
            <a:fld id="{4F65E0F3-FF11-402E-936B-2D1DC285A156}" type="slidenum">
              <a:rPr lang="ru-RU" smtClean="0"/>
              <a:pPr/>
              <a:t>14</a:t>
            </a:fld>
            <a:endParaRPr lang="ru-RU"/>
          </a:p>
        </p:txBody>
      </p:sp>
      <p:sp>
        <p:nvSpPr>
          <p:cNvPr id="6" name="Прямоугольник 5"/>
          <p:cNvSpPr/>
          <p:nvPr/>
        </p:nvSpPr>
        <p:spPr>
          <a:xfrm>
            <a:off x="1351128" y="1417638"/>
            <a:ext cx="10231272" cy="2246769"/>
          </a:xfrm>
          <a:prstGeom prst="rect">
            <a:avLst/>
          </a:prstGeom>
        </p:spPr>
        <p:txBody>
          <a:bodyPr wrap="square">
            <a:spAutoFit/>
          </a:bodyPr>
          <a:lstStyle/>
          <a:p>
            <a:pPr algn="just"/>
            <a:endParaRPr lang="ru-RU" sz="2800" b="1" dirty="0" smtClean="0"/>
          </a:p>
          <a:p>
            <a:pPr algn="just"/>
            <a:r>
              <a:rPr lang="ru-RU" sz="2800" b="1" dirty="0" smtClean="0"/>
              <a:t>Исполнительная </a:t>
            </a:r>
            <a:r>
              <a:rPr lang="ru-RU" sz="2800" b="1" dirty="0"/>
              <a:t>надпись представляет собой распоряжение нотариуса о взыскании с должника причитающейся взыскателю определенной денежной суммы или истребования движимого имущества.</a:t>
            </a:r>
          </a:p>
        </p:txBody>
      </p:sp>
    </p:spTree>
    <p:extLst>
      <p:ext uri="{BB962C8B-B14F-4D97-AF65-F5344CB8AC3E}">
        <p14:creationId xmlns:p14="http://schemas.microsoft.com/office/powerpoint/2010/main" xmlns="" val="112093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876" y="273378"/>
            <a:ext cx="11340446" cy="1244338"/>
          </a:xfrm>
        </p:spPr>
        <p:txBody>
          <a:bodyPr>
            <a:normAutofit/>
          </a:bodyPr>
          <a:lstStyle/>
          <a:p>
            <a:pPr algn="ctr"/>
            <a:r>
              <a:rPr lang="ru-RU" sz="3000" b="1" dirty="0">
                <a:solidFill>
                  <a:srgbClr val="FF0000"/>
                </a:solidFill>
                <a:ea typeface="Arial Unicode MS" panose="020B0604020202020204" pitchFamily="34" charset="-128"/>
                <a:cs typeface="Arial Unicode MS" panose="020B0604020202020204" pitchFamily="34" charset="-128"/>
              </a:rPr>
              <a:t>УСЛОВИЯ СОВЕРШЕНИЯ ИСПОЛНИТЕЛЬНОЙ НАДПИСИ:</a:t>
            </a:r>
          </a:p>
        </p:txBody>
      </p:sp>
      <p:sp>
        <p:nvSpPr>
          <p:cNvPr id="3" name="Объект 2"/>
          <p:cNvSpPr>
            <a:spLocks noGrp="1"/>
          </p:cNvSpPr>
          <p:nvPr>
            <p:ph idx="1"/>
          </p:nvPr>
        </p:nvSpPr>
        <p:spPr>
          <a:xfrm>
            <a:off x="853439" y="1856509"/>
            <a:ext cx="10930065" cy="4629131"/>
          </a:xfrm>
        </p:spPr>
        <p:txBody>
          <a:bodyPr/>
          <a:lstStyle/>
          <a:p>
            <a:pPr algn="just"/>
            <a:r>
              <a:rPr lang="ru-RU" sz="2800" b="1" dirty="0" smtClean="0">
                <a:solidFill>
                  <a:srgbClr val="0070C0"/>
                </a:solidFill>
              </a:rPr>
              <a:t>1.Если </a:t>
            </a:r>
            <a:r>
              <a:rPr lang="ru-RU" sz="2800" b="1" dirty="0">
                <a:solidFill>
                  <a:srgbClr val="0070C0"/>
                </a:solidFill>
              </a:rPr>
              <a:t>представленные документы подтверждают бесспорность задолженности или иной ответственности должника перед взыскателем;</a:t>
            </a:r>
          </a:p>
          <a:p>
            <a:pPr algn="just"/>
            <a:r>
              <a:rPr lang="ru-RU" sz="2800" b="1" dirty="0"/>
              <a:t> </a:t>
            </a:r>
            <a:r>
              <a:rPr lang="ru-RU" sz="2800" b="1" dirty="0" smtClean="0">
                <a:solidFill>
                  <a:srgbClr val="0070C0"/>
                </a:solidFill>
              </a:rPr>
              <a:t>2. Если </a:t>
            </a:r>
            <a:r>
              <a:rPr lang="ru-RU" sz="2800" b="1" dirty="0">
                <a:solidFill>
                  <a:srgbClr val="0070C0"/>
                </a:solidFill>
              </a:rPr>
              <a:t>со дня возникновения права на иск (заявление) прошло не более трех лет.</a:t>
            </a:r>
          </a:p>
          <a:p>
            <a:pPr algn="just"/>
            <a:r>
              <a:rPr lang="ru-RU" sz="2800" b="1" dirty="0"/>
              <a:t>Если для требования, по которому выдается исполнительная надпись, законодательством Республики Казахстан установлен иной срок давности, исполнительная надпись выдается в пределах этого срока.</a:t>
            </a:r>
          </a:p>
          <a:p>
            <a:pPr marL="0" indent="0">
              <a:buNone/>
            </a:pPr>
            <a:endParaRPr lang="ru-RU" dirty="0"/>
          </a:p>
        </p:txBody>
      </p:sp>
      <p:sp>
        <p:nvSpPr>
          <p:cNvPr id="4" name="Номер слайда 3">
            <a:extLst>
              <a:ext uri="{FF2B5EF4-FFF2-40B4-BE49-F238E27FC236}">
                <a16:creationId xmlns:a16="http://schemas.microsoft.com/office/drawing/2014/main" xmlns="" id="{93E966D7-DC8D-475B-8123-E09D9B67B921}"/>
              </a:ext>
            </a:extLst>
          </p:cNvPr>
          <p:cNvSpPr>
            <a:spLocks noGrp="1"/>
          </p:cNvSpPr>
          <p:nvPr>
            <p:ph type="sldNum" sz="quarter" idx="12"/>
          </p:nvPr>
        </p:nvSpPr>
        <p:spPr/>
        <p:txBody>
          <a:bodyPr/>
          <a:lstStyle/>
          <a:p>
            <a:fld id="{4F65E0F3-FF11-402E-936B-2D1DC285A156}" type="slidenum">
              <a:rPr lang="ru-RU" smtClean="0"/>
              <a:pPr/>
              <a:t>15</a:t>
            </a:fld>
            <a:endParaRPr lang="ru-RU"/>
          </a:p>
        </p:txBody>
      </p:sp>
    </p:spTree>
    <p:extLst>
      <p:ext uri="{BB962C8B-B14F-4D97-AF65-F5344CB8AC3E}">
        <p14:creationId xmlns:p14="http://schemas.microsoft.com/office/powerpoint/2010/main" xmlns="" val="160927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dirty="0" smtClean="0">
                <a:solidFill>
                  <a:srgbClr val="FF0000"/>
                </a:solidFill>
              </a:rPr>
              <a:t>СРОКИ ИСКОВОЙ ДАВНОСТИ ПО ОТДЕЛЬНЫМ КАТЕГОРИЯМ ТРЕБОВАНИЙ</a:t>
            </a:r>
            <a:endParaRPr lang="ru-RU" sz="3600" b="1" dirty="0">
              <a:solidFill>
                <a:srgbClr val="FF0000"/>
              </a:solidFill>
            </a:endParaRPr>
          </a:p>
        </p:txBody>
      </p:sp>
      <p:sp>
        <p:nvSpPr>
          <p:cNvPr id="3" name="Объект 2"/>
          <p:cNvSpPr>
            <a:spLocks noGrp="1"/>
          </p:cNvSpPr>
          <p:nvPr>
            <p:ph idx="1"/>
          </p:nvPr>
        </p:nvSpPr>
        <p:spPr/>
        <p:txBody>
          <a:bodyPr>
            <a:normAutofit lnSpcReduction="10000"/>
          </a:bodyPr>
          <a:lstStyle/>
          <a:p>
            <a:pPr algn="just"/>
            <a:r>
              <a:rPr lang="ru-RU" sz="2400" b="1" i="1" dirty="0">
                <a:latin typeface="Times New Roman" panose="02020603050405020304" pitchFamily="18" charset="0"/>
                <a:cs typeface="Times New Roman" panose="02020603050405020304" pitchFamily="18" charset="0"/>
              </a:rPr>
              <a:t>Согласно п.5 ст. 50 Закон Республики Казахстан «О жилищных отношениях» на требования </a:t>
            </a:r>
            <a:r>
              <a:rPr lang="ru-RU" sz="2400" b="1" i="1" u="sng" dirty="0">
                <a:latin typeface="Times New Roman" panose="02020603050405020304" pitchFamily="18" charset="0"/>
                <a:cs typeface="Times New Roman" panose="02020603050405020304" pitchFamily="18" charset="0"/>
              </a:rPr>
              <a:t>по погашению задолженности собственников помещений (квартир) участия в общеобязательных расходах на содержание общего имущества объекта кондоминиума </a:t>
            </a:r>
            <a:r>
              <a:rPr lang="ru-RU" sz="2400" b="1" i="1" dirty="0">
                <a:solidFill>
                  <a:srgbClr val="FF0000"/>
                </a:solidFill>
                <a:latin typeface="Times New Roman" panose="02020603050405020304" pitchFamily="18" charset="0"/>
                <a:cs typeface="Times New Roman" panose="02020603050405020304" pitchFamily="18" charset="0"/>
              </a:rPr>
              <a:t>срок исковой давности </a:t>
            </a:r>
            <a:r>
              <a:rPr lang="ru-RU" sz="2400" b="1" i="1" dirty="0">
                <a:latin typeface="Times New Roman" panose="02020603050405020304" pitchFamily="18" charset="0"/>
                <a:cs typeface="Times New Roman" panose="02020603050405020304" pitchFamily="18" charset="0"/>
              </a:rPr>
              <a:t>не распространяется.</a:t>
            </a:r>
            <a:endParaRPr lang="ru-RU" sz="2400" b="1" dirty="0">
              <a:latin typeface="Times New Roman" panose="02020603050405020304" pitchFamily="18" charset="0"/>
              <a:cs typeface="Times New Roman" panose="02020603050405020304" pitchFamily="18" charset="0"/>
            </a:endParaRPr>
          </a:p>
          <a:p>
            <a:r>
              <a:rPr lang="ru-RU" sz="2400" b="1" i="1" dirty="0">
                <a:latin typeface="Times New Roman" panose="02020603050405020304" pitchFamily="18" charset="0"/>
                <a:cs typeface="Times New Roman" panose="02020603050405020304" pitchFamily="18" charset="0"/>
              </a:rPr>
              <a:t>Срок исковой давности по </a:t>
            </a:r>
            <a:r>
              <a:rPr lang="ru-RU" sz="2400" b="1" i="1" u="sng" dirty="0">
                <a:latin typeface="Times New Roman" panose="02020603050405020304" pitchFamily="18" charset="0"/>
                <a:cs typeface="Times New Roman" panose="02020603050405020304" pitchFamily="18" charset="0"/>
              </a:rPr>
              <a:t>договорам банковского займа</a:t>
            </a:r>
            <a:r>
              <a:rPr lang="ru-RU" sz="2400" b="1" i="1" dirty="0">
                <a:latin typeface="Times New Roman" panose="02020603050405020304" pitchFamily="18" charset="0"/>
                <a:cs typeface="Times New Roman" panose="02020603050405020304" pitchFamily="18" charset="0"/>
              </a:rPr>
              <a:t>, заключенным до 01 октября 2017 года не предусмотрен.</a:t>
            </a:r>
            <a:endParaRPr lang="ru-RU" sz="2400" b="1" dirty="0">
              <a:latin typeface="Times New Roman" panose="02020603050405020304" pitchFamily="18" charset="0"/>
              <a:cs typeface="Times New Roman" panose="02020603050405020304" pitchFamily="18" charset="0"/>
            </a:endParaRPr>
          </a:p>
          <a:p>
            <a:r>
              <a:rPr lang="ru-RU" sz="2400" b="1" i="1" dirty="0">
                <a:latin typeface="Times New Roman" panose="02020603050405020304" pitchFamily="18" charset="0"/>
                <a:cs typeface="Times New Roman" panose="02020603050405020304" pitchFamily="18" charset="0"/>
              </a:rPr>
              <a:t>По договорам банковского займа, заключенным с 1 октября 2017 года срок исковой давности составляет 5 лет.</a:t>
            </a:r>
            <a:endParaRPr lang="ru-RU" sz="2400" b="1" dirty="0">
              <a:latin typeface="Times New Roman" panose="02020603050405020304" pitchFamily="18" charset="0"/>
              <a:cs typeface="Times New Roman" panose="02020603050405020304" pitchFamily="18" charset="0"/>
            </a:endParaRPr>
          </a:p>
          <a:p>
            <a:r>
              <a:rPr lang="ru-RU" sz="2400" b="1" i="1" dirty="0">
                <a:latin typeface="Times New Roman" panose="02020603050405020304" pitchFamily="18" charset="0"/>
                <a:cs typeface="Times New Roman" panose="02020603050405020304" pitchFamily="18" charset="0"/>
              </a:rPr>
              <a:t>Срок исковой давности </a:t>
            </a:r>
            <a:r>
              <a:rPr lang="ru-RU" sz="2400" b="1" i="1" u="sng" dirty="0">
                <a:latin typeface="Times New Roman" panose="02020603050405020304" pitchFamily="18" charset="0"/>
                <a:cs typeface="Times New Roman" panose="02020603050405020304" pitchFamily="18" charset="0"/>
              </a:rPr>
              <a:t>по требованиям </a:t>
            </a:r>
            <a:r>
              <a:rPr lang="ru-RU" sz="2400" b="1" i="1" u="sng" dirty="0" err="1">
                <a:latin typeface="Times New Roman" panose="02020603050405020304" pitchFamily="18" charset="0"/>
                <a:cs typeface="Times New Roman" panose="02020603050405020304" pitchFamily="18" charset="0"/>
              </a:rPr>
              <a:t>микрофинансовых</a:t>
            </a:r>
            <a:r>
              <a:rPr lang="ru-RU" sz="2400" b="1" i="1" u="sng"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организаций составляет 5 лет.</a:t>
            </a:r>
            <a:endParaRPr lang="ru-RU" sz="2400" b="1" dirty="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16</a:t>
            </a:fld>
            <a:endParaRPr lang="ru-RU"/>
          </a:p>
        </p:txBody>
      </p:sp>
    </p:spTree>
    <p:extLst>
      <p:ext uri="{BB962C8B-B14F-4D97-AF65-F5344CB8AC3E}">
        <p14:creationId xmlns:p14="http://schemas.microsoft.com/office/powerpoint/2010/main" xmlns="" val="117901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Сроки исковой давности</a:t>
            </a:r>
            <a:endParaRPr lang="ru-RU" b="1" dirty="0">
              <a:solidFill>
                <a:srgbClr val="FF0000"/>
              </a:solidFill>
            </a:endParaRPr>
          </a:p>
        </p:txBody>
      </p:sp>
      <p:sp>
        <p:nvSpPr>
          <p:cNvPr id="3" name="Объект 2"/>
          <p:cNvSpPr>
            <a:spLocks noGrp="1"/>
          </p:cNvSpPr>
          <p:nvPr>
            <p:ph idx="1"/>
          </p:nvPr>
        </p:nvSpPr>
        <p:spPr/>
        <p:txBody>
          <a:bodyPr>
            <a:normAutofit/>
          </a:bodyPr>
          <a:lstStyle/>
          <a:p>
            <a:pPr algn="just"/>
            <a:r>
              <a:rPr lang="ru-RU" sz="2400" i="1" dirty="0">
                <a:latin typeface="Times New Roman" panose="02020603050405020304" pitchFamily="18" charset="0"/>
                <a:cs typeface="Times New Roman" panose="02020603050405020304" pitchFamily="18" charset="0"/>
              </a:rPr>
              <a:t>В соответствии с п.2) ст. 160 Трудового кодекса Республики Казахстан для обращения в согласительную комиссию или в суд по рассмотрению индивидуальных трудовых споров по взысканию задолженности по заработной плате установлен </a:t>
            </a:r>
            <a:r>
              <a:rPr lang="ru-RU" sz="2400" i="1" dirty="0">
                <a:solidFill>
                  <a:srgbClr val="FF0000"/>
                </a:solidFill>
                <a:latin typeface="Times New Roman" panose="02020603050405020304" pitchFamily="18" charset="0"/>
                <a:cs typeface="Times New Roman" panose="02020603050405020304" pitchFamily="18" charset="0"/>
              </a:rPr>
              <a:t>один год с того дня</a:t>
            </a:r>
            <a:r>
              <a:rPr lang="ru-RU" sz="2400" i="1" dirty="0">
                <a:latin typeface="Times New Roman" panose="02020603050405020304" pitchFamily="18" charset="0"/>
                <a:cs typeface="Times New Roman" panose="02020603050405020304" pitchFamily="18" charset="0"/>
              </a:rPr>
              <a:t>, когда работник узнал или должен был узнать о нарушении своего права. В связи с этим срок исковой давности </a:t>
            </a:r>
            <a:r>
              <a:rPr lang="ru-RU" sz="2400" i="1" u="sng" dirty="0">
                <a:solidFill>
                  <a:srgbClr val="FF0000"/>
                </a:solidFill>
                <a:latin typeface="Times New Roman" panose="02020603050405020304" pitchFamily="18" charset="0"/>
                <a:cs typeface="Times New Roman" panose="02020603050405020304" pitchFamily="18" charset="0"/>
              </a:rPr>
              <a:t>по таким спорам составляет один год. </a:t>
            </a:r>
            <a:r>
              <a:rPr lang="ru-RU" sz="2400" i="1" dirty="0">
                <a:latin typeface="Times New Roman" panose="02020603050405020304" pitchFamily="18" charset="0"/>
                <a:cs typeface="Times New Roman" panose="02020603050405020304" pitchFamily="18" charset="0"/>
              </a:rPr>
              <a:t>Соответственно, по требованию</a:t>
            </a:r>
            <a:r>
              <a:rPr lang="ru-RU" sz="2400" dirty="0">
                <a:latin typeface="Times New Roman" panose="02020603050405020304" pitchFamily="18" charset="0"/>
                <a:cs typeface="Times New Roman" panose="02020603050405020304" pitchFamily="18" charset="0"/>
              </a:rPr>
              <a:t> о взыскании начисленных, но не выплаченных работнику заработной платы и иных платежей,</a:t>
            </a:r>
            <a:r>
              <a:rPr lang="ru-RU" sz="2400" i="1" dirty="0">
                <a:latin typeface="Times New Roman" panose="02020603050405020304" pitchFamily="18" charset="0"/>
                <a:cs typeface="Times New Roman" panose="02020603050405020304" pitchFamily="18" charset="0"/>
              </a:rPr>
              <a:t> нотариус совершает исполнительную надпись </a:t>
            </a:r>
            <a:r>
              <a:rPr lang="ru-RU" sz="2400" i="1" dirty="0">
                <a:solidFill>
                  <a:srgbClr val="FF0000"/>
                </a:solidFill>
                <a:latin typeface="Times New Roman" panose="02020603050405020304" pitchFamily="18" charset="0"/>
                <a:cs typeface="Times New Roman" panose="02020603050405020304" pitchFamily="18" charset="0"/>
              </a:rPr>
              <a:t>в течении одного года с того дня,</a:t>
            </a:r>
            <a:r>
              <a:rPr lang="ru-RU" sz="2400" i="1" dirty="0">
                <a:latin typeface="Times New Roman" panose="02020603050405020304" pitchFamily="18" charset="0"/>
                <a:cs typeface="Times New Roman" panose="02020603050405020304" pitchFamily="18" charset="0"/>
              </a:rPr>
              <a:t> когда работник узнал или должен был узнать о нарушении своего права</a:t>
            </a:r>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17</a:t>
            </a:fld>
            <a:endParaRPr lang="ru-RU"/>
          </a:p>
        </p:txBody>
      </p:sp>
    </p:spTree>
    <p:extLst>
      <p:ext uri="{BB962C8B-B14F-4D97-AF65-F5344CB8AC3E}">
        <p14:creationId xmlns:p14="http://schemas.microsoft.com/office/powerpoint/2010/main" xmlns="" val="383180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0009" y="128519"/>
            <a:ext cx="10586300" cy="1142141"/>
          </a:xfrm>
        </p:spPr>
        <p:txBody>
          <a:bodyPr>
            <a:normAutofit fontScale="90000"/>
          </a:bodyPr>
          <a:lstStyle/>
          <a:p>
            <a:r>
              <a:rPr lang="en-US" b="1" dirty="0" smtClean="0">
                <a:solidFill>
                  <a:srgbClr val="FF0000"/>
                </a:solidFill>
              </a:rPr>
              <a:t/>
            </a:r>
            <a:br>
              <a:rPr lang="en-US" b="1" dirty="0" smtClean="0">
                <a:solidFill>
                  <a:srgbClr val="FF0000"/>
                </a:solidFill>
              </a:rPr>
            </a:br>
            <a:r>
              <a:rPr lang="ru-RU" sz="3600" b="1" dirty="0" smtClean="0">
                <a:solidFill>
                  <a:srgbClr val="FF0000"/>
                </a:solidFill>
              </a:rPr>
              <a:t>Перечень </a:t>
            </a:r>
            <a:r>
              <a:rPr lang="ru-RU" sz="3600" b="1" dirty="0">
                <a:solidFill>
                  <a:srgbClr val="FF0000"/>
                </a:solidFill>
              </a:rPr>
              <a:t>бесспорных требований, по которым совершается исполнительная надпись</a:t>
            </a:r>
          </a:p>
        </p:txBody>
      </p:sp>
      <p:sp>
        <p:nvSpPr>
          <p:cNvPr id="3" name="Объект 2"/>
          <p:cNvSpPr>
            <a:spLocks noGrp="1"/>
          </p:cNvSpPr>
          <p:nvPr>
            <p:ph idx="1"/>
          </p:nvPr>
        </p:nvSpPr>
        <p:spPr>
          <a:xfrm>
            <a:off x="180109" y="1583140"/>
            <a:ext cx="11798531" cy="5061499"/>
          </a:xfrm>
        </p:spPr>
        <p:txBody>
          <a:bodyPr>
            <a:normAutofit/>
          </a:bodyPr>
          <a:lstStyle/>
          <a:p>
            <a:pPr marL="457200" indent="-457200" algn="just">
              <a:buFont typeface="+mj-lt"/>
              <a:buAutoNum type="arabicPeriod"/>
            </a:pPr>
            <a:r>
              <a:rPr lang="ru-RU" sz="2200" b="1" dirty="0" smtClean="0">
                <a:solidFill>
                  <a:schemeClr val="tx1"/>
                </a:solidFill>
                <a:ea typeface="Arial Unicode MS" panose="020B0604020202020204" pitchFamily="34" charset="-128"/>
                <a:cs typeface="Arial Unicode MS" panose="020B0604020202020204" pitchFamily="34" charset="-128"/>
              </a:rPr>
              <a:t>об </a:t>
            </a:r>
            <a:r>
              <a:rPr lang="ru-RU" sz="2200" b="1" dirty="0">
                <a:solidFill>
                  <a:schemeClr val="tx1"/>
                </a:solidFill>
                <a:ea typeface="Arial Unicode MS" panose="020B0604020202020204" pitchFamily="34" charset="-128"/>
                <a:cs typeface="Arial Unicode MS" panose="020B0604020202020204" pitchFamily="34" charset="-128"/>
              </a:rPr>
              <a:t>исполнении обязательства, основанного на нотариально удостоверенной сделке;</a:t>
            </a:r>
          </a:p>
          <a:p>
            <a:pPr marL="457200" indent="-457200" algn="just">
              <a:buFont typeface="+mj-lt"/>
              <a:buAutoNum type="arabicPeriod"/>
            </a:pPr>
            <a:r>
              <a:rPr lang="ru-RU" sz="2200" b="1" dirty="0">
                <a:solidFill>
                  <a:schemeClr val="tx1"/>
                </a:solidFill>
                <a:ea typeface="Arial Unicode MS" panose="020B0604020202020204" pitchFamily="34" charset="-128"/>
                <a:cs typeface="Arial Unicode MS" panose="020B0604020202020204" pitchFamily="34" charset="-128"/>
              </a:rPr>
              <a:t>об исполнении обязательства, основанного на письменной сделке, срок исполнения которой наступил, и неисполнение обязательства признается должником, в том числе в ответе на претензию, направленную взыскателю в порядке досудебного урегулирования спора;</a:t>
            </a:r>
          </a:p>
          <a:p>
            <a:pPr marL="457200" indent="-457200" algn="just">
              <a:buFont typeface="+mj-lt"/>
              <a:buAutoNum type="arabicPeriod"/>
            </a:pPr>
            <a:r>
              <a:rPr lang="ru-RU" sz="2200" b="1" dirty="0">
                <a:solidFill>
                  <a:schemeClr val="tx1"/>
                </a:solidFill>
                <a:ea typeface="Arial Unicode MS" panose="020B0604020202020204" pitchFamily="34" charset="-128"/>
                <a:cs typeface="Arial Unicode MS" panose="020B0604020202020204" pitchFamily="34" charset="-128"/>
              </a:rPr>
              <a:t>об исполнении обязательства, основанного на протесте векселя в неплатеже, неакцепте и недатировании акцепта, совершенном нотариусом;</a:t>
            </a:r>
          </a:p>
          <a:p>
            <a:pPr marL="457200" indent="-457200" algn="just">
              <a:buFont typeface="+mj-lt"/>
              <a:buAutoNum type="arabicPeriod"/>
            </a:pPr>
            <a:r>
              <a:rPr lang="ru-RU" sz="2200" b="1" dirty="0">
                <a:solidFill>
                  <a:schemeClr val="tx1"/>
                </a:solidFill>
                <a:ea typeface="Arial Unicode MS" panose="020B0604020202020204" pitchFamily="34" charset="-128"/>
                <a:cs typeface="Arial Unicode MS" panose="020B0604020202020204" pitchFamily="34" charset="-128"/>
              </a:rPr>
              <a:t>об истребовании предмета лизинга в соответствии с договором лизинга или законами Республики Казахстан;</a:t>
            </a:r>
          </a:p>
          <a:p>
            <a:pPr marL="457200" indent="-457200" algn="just">
              <a:buFont typeface="+mj-lt"/>
              <a:buAutoNum type="arabicPeriod"/>
            </a:pPr>
            <a:r>
              <a:rPr lang="ru-RU" sz="2200" b="1" dirty="0">
                <a:solidFill>
                  <a:schemeClr val="tx1"/>
                </a:solidFill>
                <a:ea typeface="Arial Unicode MS" panose="020B0604020202020204" pitchFamily="34" charset="-128"/>
                <a:cs typeface="Arial Unicode MS" panose="020B0604020202020204" pitchFamily="34" charset="-128"/>
              </a:rPr>
              <a:t>об обращении взыскания на предмет залога по истечении срока возврата кредита, предъявленного ломбардом к должнику-залогодателю;</a:t>
            </a:r>
          </a:p>
          <a:p>
            <a:endParaRPr lang="ru-RU" dirty="0"/>
          </a:p>
        </p:txBody>
      </p:sp>
      <p:sp>
        <p:nvSpPr>
          <p:cNvPr id="4" name="Номер слайда 3">
            <a:extLst>
              <a:ext uri="{FF2B5EF4-FFF2-40B4-BE49-F238E27FC236}">
                <a16:creationId xmlns:a16="http://schemas.microsoft.com/office/drawing/2014/main" xmlns="" id="{364E2509-64B5-45E2-89C7-FADC37191FCE}"/>
              </a:ext>
            </a:extLst>
          </p:cNvPr>
          <p:cNvSpPr>
            <a:spLocks noGrp="1"/>
          </p:cNvSpPr>
          <p:nvPr>
            <p:ph type="sldNum" sz="quarter" idx="12"/>
          </p:nvPr>
        </p:nvSpPr>
        <p:spPr/>
        <p:txBody>
          <a:bodyPr/>
          <a:lstStyle/>
          <a:p>
            <a:fld id="{4F65E0F3-FF11-402E-936B-2D1DC285A156}" type="slidenum">
              <a:rPr lang="ru-RU" smtClean="0"/>
              <a:pPr/>
              <a:t>18</a:t>
            </a:fld>
            <a:endParaRPr lang="ru-RU"/>
          </a:p>
        </p:txBody>
      </p:sp>
    </p:spTree>
    <p:extLst>
      <p:ext uri="{BB962C8B-B14F-4D97-AF65-F5344CB8AC3E}">
        <p14:creationId xmlns:p14="http://schemas.microsoft.com/office/powerpoint/2010/main" xmlns="" val="280076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005A49-603A-4437-A720-3B577C10DB4A}"/>
              </a:ext>
            </a:extLst>
          </p:cNvPr>
          <p:cNvSpPr>
            <a:spLocks noGrp="1"/>
          </p:cNvSpPr>
          <p:nvPr>
            <p:ph type="title"/>
          </p:nvPr>
        </p:nvSpPr>
        <p:spPr>
          <a:xfrm>
            <a:off x="1536569" y="306333"/>
            <a:ext cx="10539167" cy="635363"/>
          </a:xfrm>
        </p:spPr>
        <p:txBody>
          <a:bodyPr>
            <a:normAutofit/>
          </a:bodyPr>
          <a:lstStyle/>
          <a:p>
            <a:r>
              <a:rPr lang="ru-RU" sz="2800" dirty="0" smtClean="0">
                <a:solidFill>
                  <a:srgbClr val="FF0000"/>
                </a:solidFill>
              </a:rPr>
              <a:t>Продолжение…</a:t>
            </a:r>
            <a:endParaRPr lang="ru-RU" sz="2800" dirty="0">
              <a:solidFill>
                <a:srgbClr val="FF0000"/>
              </a:solidFill>
            </a:endParaRPr>
          </a:p>
        </p:txBody>
      </p:sp>
      <p:sp>
        <p:nvSpPr>
          <p:cNvPr id="3" name="Объект 2">
            <a:extLst>
              <a:ext uri="{FF2B5EF4-FFF2-40B4-BE49-F238E27FC236}">
                <a16:creationId xmlns:a16="http://schemas.microsoft.com/office/drawing/2014/main" xmlns="" id="{D70FF545-C780-4A2B-840A-938C699B4ED8}"/>
              </a:ext>
            </a:extLst>
          </p:cNvPr>
          <p:cNvSpPr>
            <a:spLocks noGrp="1"/>
          </p:cNvSpPr>
          <p:nvPr>
            <p:ph idx="1"/>
          </p:nvPr>
        </p:nvSpPr>
        <p:spPr>
          <a:xfrm>
            <a:off x="532263" y="1842655"/>
            <a:ext cx="11439778" cy="4709012"/>
          </a:xfrm>
        </p:spPr>
        <p:txBody>
          <a:bodyPr>
            <a:normAutofit/>
          </a:bodyPr>
          <a:lstStyle/>
          <a:p>
            <a:pPr marL="0" indent="0" algn="just">
              <a:buNone/>
            </a:pPr>
            <a:r>
              <a:rPr lang="ru-RU" sz="2200" b="1" dirty="0" smtClean="0">
                <a:solidFill>
                  <a:schemeClr val="accent1">
                    <a:lumMod val="75000"/>
                  </a:schemeClr>
                </a:solidFill>
                <a:ea typeface="Arial Unicode MS" panose="020B0604020202020204" pitchFamily="34" charset="-128"/>
                <a:cs typeface="Arial Unicode MS" panose="020B0604020202020204" pitchFamily="34" charset="-128"/>
              </a:rPr>
              <a:t>6. </a:t>
            </a:r>
            <a:r>
              <a:rPr lang="ru-RU" sz="2200" b="1" dirty="0" smtClean="0">
                <a:solidFill>
                  <a:schemeClr val="tx1"/>
                </a:solidFill>
                <a:ea typeface="Arial Unicode MS" panose="020B0604020202020204" pitchFamily="34" charset="-128"/>
                <a:cs typeface="Arial Unicode MS" panose="020B0604020202020204" pitchFamily="34" charset="-128"/>
              </a:rPr>
              <a:t>о </a:t>
            </a:r>
            <a:r>
              <a:rPr lang="ru-RU" sz="2200" b="1" dirty="0">
                <a:solidFill>
                  <a:schemeClr val="tx1"/>
                </a:solidFill>
                <a:ea typeface="Arial Unicode MS" panose="020B0604020202020204" pitchFamily="34" charset="-128"/>
                <a:cs typeface="Arial Unicode MS" panose="020B0604020202020204" pitchFamily="34" charset="-128"/>
              </a:rPr>
              <a:t>взыскании задолженности с собственников помещений (квартир), уклоняющихся от участия в обязательных расходах на содержание общего имущества объекта кондоминиума, утвержденных Законом Республики Казахстан "О жилищных отношениях", за исключением требований о взыскании дополнительных расходов; </a:t>
            </a:r>
            <a:endParaRPr lang="ru-RU" sz="2200" b="1" dirty="0" smtClean="0">
              <a:solidFill>
                <a:schemeClr val="tx1"/>
              </a:solidFill>
              <a:ea typeface="Arial Unicode MS" panose="020B0604020202020204" pitchFamily="34" charset="-128"/>
              <a:cs typeface="Arial Unicode MS" panose="020B0604020202020204" pitchFamily="34" charset="-128"/>
            </a:endParaRPr>
          </a:p>
          <a:p>
            <a:pPr marL="0" indent="0" algn="just">
              <a:buNone/>
            </a:pPr>
            <a:r>
              <a:rPr lang="ru-RU" sz="2200" b="1" dirty="0" smtClean="0">
                <a:solidFill>
                  <a:schemeClr val="accent1">
                    <a:lumMod val="75000"/>
                  </a:schemeClr>
                </a:solidFill>
                <a:ea typeface="Arial Unicode MS" panose="020B0604020202020204" pitchFamily="34" charset="-128"/>
                <a:cs typeface="Arial Unicode MS" panose="020B0604020202020204" pitchFamily="34" charset="-128"/>
              </a:rPr>
              <a:t>7. </a:t>
            </a:r>
            <a:r>
              <a:rPr lang="ru-RU" sz="2200" b="1" dirty="0" smtClean="0">
                <a:solidFill>
                  <a:schemeClr val="tx1"/>
                </a:solidFill>
                <a:ea typeface="Arial Unicode MS" panose="020B0604020202020204" pitchFamily="34" charset="-128"/>
                <a:cs typeface="Arial Unicode MS" panose="020B0604020202020204" pitchFamily="34" charset="-128"/>
              </a:rPr>
              <a:t>о </a:t>
            </a:r>
            <a:r>
              <a:rPr lang="ru-RU" sz="2200" b="1" dirty="0">
                <a:solidFill>
                  <a:schemeClr val="tx1"/>
                </a:solidFill>
                <a:ea typeface="Arial Unicode MS" panose="020B0604020202020204" pitchFamily="34" charset="-128"/>
                <a:cs typeface="Arial Unicode MS" panose="020B0604020202020204" pitchFamily="34" charset="-128"/>
              </a:rPr>
              <a:t>взыскании задолженности на основании публичных договоров за фактически потребленные услуги (электро-, газо-, тепло-, водоснабжение и другие), а также иных договоров за услуги согласно установленным тарифам, срок оплаты по которым наступил;</a:t>
            </a:r>
          </a:p>
          <a:p>
            <a:pPr algn="just"/>
            <a:r>
              <a:rPr lang="ru-RU" sz="2200" b="1" dirty="0" smtClean="0">
                <a:solidFill>
                  <a:schemeClr val="accent1">
                    <a:lumMod val="75000"/>
                  </a:schemeClr>
                </a:solidFill>
                <a:ea typeface="Arial Unicode MS" panose="020B0604020202020204" pitchFamily="34" charset="-128"/>
                <a:cs typeface="Arial Unicode MS" panose="020B0604020202020204" pitchFamily="34" charset="-128"/>
              </a:rPr>
              <a:t>8. </a:t>
            </a:r>
            <a:r>
              <a:rPr lang="ru-RU" sz="2200" b="1" dirty="0">
                <a:solidFill>
                  <a:schemeClr val="tx1"/>
                </a:solidFill>
                <a:ea typeface="Arial Unicode MS" panose="020B0604020202020204" pitchFamily="34" charset="-128"/>
                <a:cs typeface="Arial Unicode MS" panose="020B0604020202020204" pitchFamily="34" charset="-128"/>
              </a:rPr>
              <a:t>о взыскании арендных платежей ввиду их неуплаты в сроки, установленные договором аренды;</a:t>
            </a:r>
          </a:p>
          <a:p>
            <a:pPr algn="just"/>
            <a:r>
              <a:rPr lang="ru-RU" sz="2200" b="1" dirty="0">
                <a:solidFill>
                  <a:schemeClr val="accent1">
                    <a:lumMod val="75000"/>
                  </a:schemeClr>
                </a:solidFill>
                <a:ea typeface="Arial Unicode MS" panose="020B0604020202020204" pitchFamily="34" charset="-128"/>
                <a:cs typeface="Arial Unicode MS" panose="020B0604020202020204" pitchFamily="34" charset="-128"/>
              </a:rPr>
              <a:t> </a:t>
            </a:r>
            <a:r>
              <a:rPr lang="ru-RU" sz="2200" b="1" dirty="0" smtClean="0">
                <a:solidFill>
                  <a:schemeClr val="accent1">
                    <a:lumMod val="75000"/>
                  </a:schemeClr>
                </a:solidFill>
                <a:ea typeface="Arial Unicode MS" panose="020B0604020202020204" pitchFamily="34" charset="-128"/>
                <a:cs typeface="Arial Unicode MS" panose="020B0604020202020204" pitchFamily="34" charset="-128"/>
              </a:rPr>
              <a:t>9. </a:t>
            </a:r>
            <a:r>
              <a:rPr lang="ru-RU" sz="2200" b="1" dirty="0" smtClean="0">
                <a:solidFill>
                  <a:schemeClr val="tx1"/>
                </a:solidFill>
                <a:ea typeface="Arial Unicode MS" panose="020B0604020202020204" pitchFamily="34" charset="-128"/>
                <a:cs typeface="Arial Unicode MS" panose="020B0604020202020204" pitchFamily="34" charset="-128"/>
              </a:rPr>
              <a:t>о </a:t>
            </a:r>
            <a:r>
              <a:rPr lang="ru-RU" sz="2200" b="1" dirty="0">
                <a:solidFill>
                  <a:schemeClr val="tx1"/>
                </a:solidFill>
                <a:ea typeface="Arial Unicode MS" panose="020B0604020202020204" pitchFamily="34" charset="-128"/>
                <a:cs typeface="Arial Unicode MS" panose="020B0604020202020204" pitchFamily="34" charset="-128"/>
              </a:rPr>
              <a:t>взыскании начисленных, но не выплаченных работнику заработной платы и иных платежей.</a:t>
            </a:r>
          </a:p>
          <a:p>
            <a:endParaRPr lang="ru-RU" dirty="0"/>
          </a:p>
        </p:txBody>
      </p:sp>
      <p:sp>
        <p:nvSpPr>
          <p:cNvPr id="4" name="Номер слайда 3">
            <a:extLst>
              <a:ext uri="{FF2B5EF4-FFF2-40B4-BE49-F238E27FC236}">
                <a16:creationId xmlns:a16="http://schemas.microsoft.com/office/drawing/2014/main" xmlns="" id="{0EF2D3D8-3760-4B1A-8AF3-FA351D8B8E38}"/>
              </a:ext>
            </a:extLst>
          </p:cNvPr>
          <p:cNvSpPr>
            <a:spLocks noGrp="1"/>
          </p:cNvSpPr>
          <p:nvPr>
            <p:ph type="sldNum" sz="quarter" idx="12"/>
          </p:nvPr>
        </p:nvSpPr>
        <p:spPr/>
        <p:txBody>
          <a:bodyPr/>
          <a:lstStyle/>
          <a:p>
            <a:fld id="{4F65E0F3-FF11-402E-936B-2D1DC285A156}" type="slidenum">
              <a:rPr lang="ru-RU" smtClean="0"/>
              <a:pPr/>
              <a:t>19</a:t>
            </a:fld>
            <a:endParaRPr lang="ru-RU"/>
          </a:p>
        </p:txBody>
      </p:sp>
    </p:spTree>
    <p:extLst>
      <p:ext uri="{BB962C8B-B14F-4D97-AF65-F5344CB8AC3E}">
        <p14:creationId xmlns:p14="http://schemas.microsoft.com/office/powerpoint/2010/main" xmlns="" val="269509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00B0F0"/>
                </a:solidFill>
                <a:latin typeface="Times New Roman" panose="02020603050405020304" pitchFamily="18" charset="0"/>
                <a:cs typeface="Times New Roman" panose="02020603050405020304" pitchFamily="18" charset="0"/>
              </a:rPr>
              <a:t>Практика совершения исполнительных надписей нотариусами.</a:t>
            </a:r>
            <a:endParaRPr lang="ru-RU" dirty="0">
              <a:latin typeface="Times New Roman" panose="02020603050405020304" pitchFamily="18" charset="0"/>
              <a:cs typeface="Times New Roman" panose="02020603050405020304" pitchFamily="18" charset="0"/>
            </a:endParaRPr>
          </a:p>
        </p:txBody>
      </p:sp>
      <p:sp>
        <p:nvSpPr>
          <p:cNvPr id="4" name="Содержимое 3"/>
          <p:cNvSpPr>
            <a:spLocks noGrp="1"/>
          </p:cNvSpPr>
          <p:nvPr>
            <p:ph idx="1"/>
          </p:nvPr>
        </p:nvSpPr>
        <p:spPr/>
        <p:txBody>
          <a:bodyPr>
            <a:normAutofit/>
          </a:bodyPr>
          <a:lstStyle/>
          <a:p>
            <a:r>
              <a:rPr lang="ru-RU" b="1" dirty="0" smtClean="0">
                <a:solidFill>
                  <a:srgbClr val="FF0000"/>
                </a:solidFill>
              </a:rPr>
              <a:t>ПЛАН ВЭБИНАРА:</a:t>
            </a:r>
          </a:p>
          <a:p>
            <a:pPr marL="514350" indent="-514350">
              <a:buAutoNum type="arabicPeriod"/>
            </a:pPr>
            <a:r>
              <a:rPr lang="ru-RU" b="1" dirty="0" smtClean="0"/>
              <a:t>Обзор законодательства</a:t>
            </a:r>
          </a:p>
          <a:p>
            <a:pPr marL="514350" indent="-514350">
              <a:buAutoNum type="arabicPeriod"/>
            </a:pPr>
            <a:r>
              <a:rPr lang="ru-RU" b="1" dirty="0" smtClean="0"/>
              <a:t>Исполнительная надпись: </a:t>
            </a:r>
            <a:r>
              <a:rPr lang="ru-RU" b="1" i="1" dirty="0" smtClean="0">
                <a:solidFill>
                  <a:srgbClr val="FF0000"/>
                </a:solidFill>
              </a:rPr>
              <a:t>С чего начать?</a:t>
            </a:r>
          </a:p>
          <a:p>
            <a:pPr marL="514350" indent="-514350">
              <a:buAutoNum type="arabicPeriod"/>
            </a:pPr>
            <a:r>
              <a:rPr lang="ru-RU" b="1" dirty="0" smtClean="0"/>
              <a:t>Алгоритм действий для нотариуса по совершению исполнительной надписи</a:t>
            </a:r>
          </a:p>
          <a:p>
            <a:pPr marL="514350" indent="-514350">
              <a:buAutoNum type="arabicPeriod"/>
            </a:pPr>
            <a:r>
              <a:rPr lang="ru-RU" b="1" dirty="0" smtClean="0"/>
              <a:t>Отменять или не отменять исполнительную надпись?</a:t>
            </a:r>
          </a:p>
          <a:p>
            <a:pPr marL="514350" indent="-514350">
              <a:buAutoNum type="arabicPeriod"/>
            </a:pPr>
            <a:r>
              <a:rPr lang="ru-RU" b="1" dirty="0" smtClean="0"/>
              <a:t>Судебная практика</a:t>
            </a:r>
          </a:p>
        </p:txBody>
      </p:sp>
      <p:sp>
        <p:nvSpPr>
          <p:cNvPr id="3" name="Номер слайда 2"/>
          <p:cNvSpPr>
            <a:spLocks noGrp="1"/>
          </p:cNvSpPr>
          <p:nvPr>
            <p:ph type="sldNum" sz="quarter" idx="12"/>
          </p:nvPr>
        </p:nvSpPr>
        <p:spPr/>
        <p:txBody>
          <a:bodyPr/>
          <a:lstStyle/>
          <a:p>
            <a:fld id="{4F65E0F3-FF11-402E-936B-2D1DC285A156}"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a:bodyPr>
          <a:lstStyle/>
          <a:p>
            <a:r>
              <a:rPr lang="ru-RU" sz="5300" b="1" dirty="0" smtClean="0">
                <a:solidFill>
                  <a:srgbClr val="FF0000"/>
                </a:solidFill>
              </a:rPr>
              <a:t>Алгоритм действий для нотариуса по совершению исполнительной надписи</a:t>
            </a:r>
            <a:r>
              <a:rPr lang="ru-RU" b="1" dirty="0" smtClean="0">
                <a:solidFill>
                  <a:srgbClr val="FF0000"/>
                </a:solidFill>
              </a:rPr>
              <a:t/>
            </a:r>
            <a:br>
              <a:rPr lang="ru-RU" b="1" dirty="0" smtClean="0">
                <a:solidFill>
                  <a:srgbClr val="FF0000"/>
                </a:solidFill>
              </a:rPr>
            </a:br>
            <a:endParaRPr lang="ru-RU" dirty="0">
              <a:solidFill>
                <a:srgbClr val="FF0000"/>
              </a:solidFill>
            </a:endParaRPr>
          </a:p>
        </p:txBody>
      </p:sp>
      <p:sp>
        <p:nvSpPr>
          <p:cNvPr id="6" name="Подзаголовок 5"/>
          <p:cNvSpPr>
            <a:spLocks noGrp="1"/>
          </p:cNvSpPr>
          <p:nvPr>
            <p:ph type="subTitle" idx="1"/>
          </p:nvPr>
        </p:nvSpPr>
        <p:spPr/>
        <p:txBody>
          <a:bodyPr/>
          <a:lstStyle/>
          <a:p>
            <a:pPr algn="r"/>
            <a:r>
              <a:rPr lang="ru-RU" b="1" dirty="0" smtClean="0">
                <a:solidFill>
                  <a:schemeClr val="tx1"/>
                </a:solidFill>
              </a:rPr>
              <a:t>Часть </a:t>
            </a:r>
            <a:r>
              <a:rPr lang="en-US" b="1" dirty="0" smtClean="0">
                <a:solidFill>
                  <a:schemeClr val="tx1"/>
                </a:solidFill>
              </a:rPr>
              <a:t>III</a:t>
            </a:r>
            <a:endParaRPr lang="ru-RU" b="1" dirty="0">
              <a:solidFill>
                <a:schemeClr val="tx1"/>
              </a:solidFill>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11579" y="235527"/>
            <a:ext cx="10434219" cy="749242"/>
          </a:xfrm>
        </p:spPr>
        <p:txBody>
          <a:bodyPr>
            <a:normAutofit/>
          </a:bodyPr>
          <a:lstStyle/>
          <a:p>
            <a:pPr algn="ctr"/>
            <a:r>
              <a:rPr lang="ru-RU" sz="2400" b="1" dirty="0" smtClean="0">
                <a:solidFill>
                  <a:srgbClr val="FF0000"/>
                </a:solidFill>
              </a:rPr>
              <a:t>АЛГОРИТМ ДЕЙСТВИЙ</a:t>
            </a:r>
            <a:r>
              <a:rPr lang="ru-RU" sz="2600" b="1" dirty="0">
                <a:solidFill>
                  <a:srgbClr val="FF0000"/>
                </a:solidFill>
              </a:rPr>
              <a:t/>
            </a:r>
            <a:br>
              <a:rPr lang="ru-RU" sz="2600" b="1" dirty="0">
                <a:solidFill>
                  <a:srgbClr val="FF0000"/>
                </a:solidFill>
              </a:rPr>
            </a:br>
            <a:r>
              <a:rPr lang="ru-RU" sz="2600" b="1" dirty="0" smtClean="0">
                <a:solidFill>
                  <a:srgbClr val="C00000"/>
                </a:solidFill>
              </a:rPr>
              <a:t>1</a:t>
            </a:r>
            <a:r>
              <a:rPr lang="ru-RU" sz="2600" b="1" dirty="0">
                <a:solidFill>
                  <a:srgbClr val="C00000"/>
                </a:solidFill>
              </a:rPr>
              <a:t>: </a:t>
            </a:r>
            <a:r>
              <a:rPr lang="ru-RU" sz="2600" b="1" dirty="0">
                <a:solidFill>
                  <a:srgbClr val="0070C0"/>
                </a:solidFill>
              </a:rPr>
              <a:t>ПОДАЧА ЗАЯВЛЕНИЯ НА ИМЯ НОТАРИУСА</a:t>
            </a:r>
          </a:p>
        </p:txBody>
      </p:sp>
      <p:sp>
        <p:nvSpPr>
          <p:cNvPr id="5" name="Текст 4"/>
          <p:cNvSpPr>
            <a:spLocks noGrp="1"/>
          </p:cNvSpPr>
          <p:nvPr>
            <p:ph type="body" idx="1"/>
          </p:nvPr>
        </p:nvSpPr>
        <p:spPr>
          <a:xfrm>
            <a:off x="921695" y="1163782"/>
            <a:ext cx="4714830" cy="950026"/>
          </a:xfrm>
        </p:spPr>
        <p:txBody>
          <a:bodyPr>
            <a:normAutofit fontScale="32500" lnSpcReduction="20000"/>
          </a:bodyPr>
          <a:lstStyle/>
          <a:p>
            <a:r>
              <a:rPr lang="ru-RU" sz="8000" b="1" i="1" dirty="0" smtClean="0">
                <a:solidFill>
                  <a:schemeClr val="tx1"/>
                </a:solidFill>
              </a:rPr>
              <a:t>Заявление </a:t>
            </a:r>
            <a:r>
              <a:rPr lang="ru-RU" sz="8000" b="1" i="1" dirty="0">
                <a:solidFill>
                  <a:schemeClr val="tx1"/>
                </a:solidFill>
              </a:rPr>
              <a:t>физического лица о совершении Исполнительной надписи</a:t>
            </a:r>
          </a:p>
        </p:txBody>
      </p:sp>
      <p:sp>
        <p:nvSpPr>
          <p:cNvPr id="6" name="Объект 5"/>
          <p:cNvSpPr>
            <a:spLocks noGrp="1"/>
          </p:cNvSpPr>
          <p:nvPr>
            <p:ph sz="half" idx="2"/>
          </p:nvPr>
        </p:nvSpPr>
        <p:spPr>
          <a:xfrm>
            <a:off x="573206" y="2173184"/>
            <a:ext cx="4639817" cy="4397297"/>
          </a:xfrm>
        </p:spPr>
        <p:txBody>
          <a:bodyPr>
            <a:normAutofit/>
          </a:bodyPr>
          <a:lstStyle/>
          <a:p>
            <a:pPr algn="just"/>
            <a:r>
              <a:rPr lang="ru-RU" sz="2000" dirty="0">
                <a:solidFill>
                  <a:schemeClr val="tx1"/>
                </a:solidFill>
                <a:latin typeface="Times New Roman" panose="02020603050405020304" pitchFamily="18" charset="0"/>
                <a:cs typeface="Times New Roman" panose="02020603050405020304" pitchFamily="18" charset="0"/>
              </a:rPr>
              <a:t>ФИО, дата рождения, ИИН, данные документа, удостоверяющего личность, адрес прописки и место жительства,  номер телефона, адрес электронной почты</a:t>
            </a:r>
          </a:p>
          <a:p>
            <a:pPr algn="just"/>
            <a:r>
              <a:rPr lang="ru-RU" sz="2000" dirty="0">
                <a:solidFill>
                  <a:schemeClr val="tx1"/>
                </a:solidFill>
                <a:latin typeface="Times New Roman" panose="02020603050405020304" pitchFamily="18" charset="0"/>
                <a:cs typeface="Times New Roman" panose="02020603050405020304" pitchFamily="18" charset="0"/>
              </a:rPr>
              <a:t>Подлинность подписи  на заявлении физического лица свидетельствуется нотариусом</a:t>
            </a:r>
          </a:p>
          <a:p>
            <a:pPr algn="just"/>
            <a:r>
              <a:rPr lang="ru-RU" sz="2000" dirty="0">
                <a:solidFill>
                  <a:schemeClr val="tx1"/>
                </a:solidFill>
                <a:latin typeface="Times New Roman" panose="02020603050405020304" pitchFamily="18" charset="0"/>
                <a:cs typeface="Times New Roman" panose="02020603050405020304" pitchFamily="18" charset="0"/>
              </a:rPr>
              <a:t>Заявление регистриру-ется в журнале входящей корреспонденции</a:t>
            </a:r>
          </a:p>
          <a:p>
            <a:pPr algn="just"/>
            <a:endParaRPr lang="ru-RU" sz="2200" b="1" dirty="0"/>
          </a:p>
          <a:p>
            <a:pPr marL="0" indent="0" algn="just">
              <a:buNone/>
            </a:pPr>
            <a:endParaRPr lang="ru-RU" sz="2200" b="1" dirty="0"/>
          </a:p>
          <a:p>
            <a:endParaRPr lang="ru-RU" dirty="0"/>
          </a:p>
          <a:p>
            <a:endParaRPr lang="ru-RU" dirty="0"/>
          </a:p>
        </p:txBody>
      </p:sp>
      <p:sp>
        <p:nvSpPr>
          <p:cNvPr id="7" name="Текст 6"/>
          <p:cNvSpPr>
            <a:spLocks noGrp="1"/>
          </p:cNvSpPr>
          <p:nvPr>
            <p:ph type="body" sz="quarter" idx="3"/>
          </p:nvPr>
        </p:nvSpPr>
        <p:spPr>
          <a:xfrm>
            <a:off x="6323581" y="1154072"/>
            <a:ext cx="5422217" cy="959736"/>
          </a:xfrm>
        </p:spPr>
        <p:txBody>
          <a:bodyPr>
            <a:noAutofit/>
          </a:bodyPr>
          <a:lstStyle/>
          <a:p>
            <a:r>
              <a:rPr lang="ru-RU" sz="2400" b="1" i="1" dirty="0">
                <a:solidFill>
                  <a:schemeClr val="tx1"/>
                </a:solidFill>
              </a:rPr>
              <a:t>Заявление юридического лица о совершении Исполнительной надписи</a:t>
            </a:r>
          </a:p>
        </p:txBody>
      </p:sp>
      <p:sp>
        <p:nvSpPr>
          <p:cNvPr id="8" name="Объект 7"/>
          <p:cNvSpPr>
            <a:spLocks noGrp="1"/>
          </p:cNvSpPr>
          <p:nvPr>
            <p:ph sz="quarter" idx="4"/>
          </p:nvPr>
        </p:nvSpPr>
        <p:spPr>
          <a:xfrm>
            <a:off x="5900079" y="1996952"/>
            <a:ext cx="5710030" cy="4648944"/>
          </a:xfrm>
        </p:spPr>
        <p:txBody>
          <a:bodyPr>
            <a:normAutofit lnSpcReduction="10000"/>
          </a:bodyPr>
          <a:lstStyle/>
          <a:p>
            <a:pPr algn="just"/>
            <a:r>
              <a:rPr lang="ru-RU" sz="2200" dirty="0">
                <a:solidFill>
                  <a:schemeClr val="tx1"/>
                </a:solidFill>
              </a:rPr>
              <a:t>Полное наименование юридического лица, БИН, юридический адрес/ и адрес местонахождения исполнительного органа (фактический адрес местонахождения юридического лица), банковские реквизиты, номера телефонов, адрес электронной почты при наличии на фирменном бланке юридического лица с исходящим номером и датой за подписью первого руководителя организации </a:t>
            </a:r>
          </a:p>
          <a:p>
            <a:pPr algn="just"/>
            <a:r>
              <a:rPr lang="ru-RU" sz="2200" dirty="0">
                <a:solidFill>
                  <a:schemeClr val="tx1"/>
                </a:solidFill>
              </a:rPr>
              <a:t>Если юридическое лицо работает без печати, то свидетельствуется подлинность подписи первого руководителя нотариусом</a:t>
            </a:r>
          </a:p>
          <a:p>
            <a:pPr algn="just"/>
            <a:r>
              <a:rPr lang="ru-RU" sz="2200" dirty="0">
                <a:solidFill>
                  <a:schemeClr val="tx1"/>
                </a:solidFill>
              </a:rPr>
              <a:t>Заявление регистрируется в журнале входящей корреспонденции</a:t>
            </a:r>
          </a:p>
          <a:p>
            <a:endParaRPr lang="ru-RU" dirty="0"/>
          </a:p>
        </p:txBody>
      </p:sp>
      <p:sp>
        <p:nvSpPr>
          <p:cNvPr id="2" name="Номер слайда 1">
            <a:extLst>
              <a:ext uri="{FF2B5EF4-FFF2-40B4-BE49-F238E27FC236}">
                <a16:creationId xmlns:a16="http://schemas.microsoft.com/office/drawing/2014/main" xmlns="" id="{EBB6CFB3-EB5D-48A4-90B8-0854E7C9B884}"/>
              </a:ext>
            </a:extLst>
          </p:cNvPr>
          <p:cNvSpPr>
            <a:spLocks noGrp="1"/>
          </p:cNvSpPr>
          <p:nvPr>
            <p:ph type="sldNum" sz="quarter" idx="12"/>
          </p:nvPr>
        </p:nvSpPr>
        <p:spPr/>
        <p:txBody>
          <a:bodyPr/>
          <a:lstStyle/>
          <a:p>
            <a:fld id="{4F65E0F3-FF11-402E-936B-2D1DC285A156}" type="slidenum">
              <a:rPr lang="ru-RU" smtClean="0"/>
              <a:pPr/>
              <a:t>21</a:t>
            </a:fld>
            <a:endParaRPr lang="ru-RU"/>
          </a:p>
        </p:txBody>
      </p:sp>
    </p:spTree>
    <p:extLst>
      <p:ext uri="{BB962C8B-B14F-4D97-AF65-F5344CB8AC3E}">
        <p14:creationId xmlns:p14="http://schemas.microsoft.com/office/powerpoint/2010/main" xmlns="" val="307397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solidFill>
                  <a:srgbClr val="0070C0"/>
                </a:solidFill>
                <a:latin typeface="Times New Roman" panose="02020603050405020304" pitchFamily="18" charset="0"/>
                <a:cs typeface="Times New Roman" panose="02020603050405020304" pitchFamily="18" charset="0"/>
              </a:rPr>
              <a:t>Образец заявления нотариусу о совершении Исполнительной надписи</a:t>
            </a:r>
            <a:endParaRPr lang="ru-RU" sz="2800" b="1" i="1" dirty="0">
              <a:solidFill>
                <a:srgbClr val="0070C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609600" y="1175657"/>
            <a:ext cx="10972800" cy="5545821"/>
          </a:xfrm>
        </p:spPr>
        <p:txBody>
          <a:bodyPr>
            <a:normAutofit/>
          </a:bodyPr>
          <a:lstStyle/>
          <a:p>
            <a:endParaRPr lang="ru-RU" dirty="0" smtClean="0"/>
          </a:p>
          <a:p>
            <a:r>
              <a:rPr lang="ru-RU" dirty="0" smtClean="0"/>
              <a:t>1. </a:t>
            </a:r>
            <a:r>
              <a:rPr lang="ru-RU" b="1" dirty="0" smtClean="0"/>
              <a:t>Подается на имя нотариуса</a:t>
            </a:r>
          </a:p>
          <a:p>
            <a:r>
              <a:rPr lang="ru-RU" dirty="0" smtClean="0"/>
              <a:t>2. </a:t>
            </a:r>
            <a:r>
              <a:rPr lang="ru-RU" b="1" dirty="0"/>
              <a:t>З</a:t>
            </a:r>
            <a:r>
              <a:rPr lang="ru-RU" b="1" dirty="0" smtClean="0"/>
              <a:t>аполняются данные обратившегося лица</a:t>
            </a:r>
          </a:p>
          <a:p>
            <a:r>
              <a:rPr lang="ru-RU" dirty="0" smtClean="0"/>
              <a:t>3. </a:t>
            </a:r>
            <a:r>
              <a:rPr lang="ru-RU" b="1" dirty="0"/>
              <a:t>И</a:t>
            </a:r>
            <a:r>
              <a:rPr lang="ru-RU" b="1" dirty="0" smtClean="0"/>
              <a:t>злагается суть возникшей задолженности </a:t>
            </a:r>
            <a:r>
              <a:rPr lang="ru-RU" dirty="0" smtClean="0"/>
              <a:t>(</a:t>
            </a:r>
            <a:r>
              <a:rPr lang="ru-RU" i="1" dirty="0" smtClean="0"/>
              <a:t>основание возникновения задолженности, полные данные должника, банковские реквизиты, период возникновения задолженности, сумма задолженности, расчет задолженности, отсутствие факта обращения взыскателя в судебные органы по взысканию указанной задолженности)</a:t>
            </a:r>
            <a:r>
              <a:rPr lang="ru-RU" i="1" dirty="0" smtClean="0">
                <a:solidFill>
                  <a:srgbClr val="7030A0"/>
                </a:solidFill>
              </a:rPr>
              <a:t>«В </a:t>
            </a:r>
            <a:r>
              <a:rPr lang="ru-RU" i="1" dirty="0">
                <a:solidFill>
                  <a:srgbClr val="7030A0"/>
                </a:solidFill>
              </a:rPr>
              <a:t>заявлении взыскатель также указывает сведения об отсутствии на момент обращения за совершением исполнительной надписи судебного спора с должником об исполнении обязательств и о непогашении </a:t>
            </a:r>
            <a:r>
              <a:rPr lang="ru-RU" i="1" dirty="0" smtClean="0">
                <a:solidFill>
                  <a:srgbClr val="7030A0"/>
                </a:solidFill>
              </a:rPr>
              <a:t>задолженности».</a:t>
            </a:r>
          </a:p>
          <a:p>
            <a:r>
              <a:rPr lang="ru-RU" b="1" dirty="0" smtClean="0"/>
              <a:t>4.Перечень документов, подтверждающих бесспорность задолженности</a:t>
            </a:r>
            <a:r>
              <a:rPr lang="ru-RU" dirty="0" smtClean="0"/>
              <a:t>.</a:t>
            </a:r>
          </a:p>
          <a:p>
            <a:r>
              <a:rPr lang="en-US" b="1" dirty="0" smtClean="0">
                <a:solidFill>
                  <a:srgbClr val="FF0000"/>
                </a:solidFill>
              </a:rPr>
              <a:t>P.S.</a:t>
            </a:r>
            <a:r>
              <a:rPr lang="ru-RU" b="1" dirty="0" smtClean="0">
                <a:solidFill>
                  <a:srgbClr val="FF0000"/>
                </a:solidFill>
              </a:rPr>
              <a:t> Желательно запросить у взыскателя всю возможную информацию о должнике, в том числе номер его сотового телефона, адрес фактического местожительства.</a:t>
            </a:r>
          </a:p>
          <a:p>
            <a:endParaRPr lang="ru-RU" dirty="0"/>
          </a:p>
        </p:txBody>
      </p:sp>
      <p:sp>
        <p:nvSpPr>
          <p:cNvPr id="3" name="Номер слайда 2"/>
          <p:cNvSpPr>
            <a:spLocks noGrp="1"/>
          </p:cNvSpPr>
          <p:nvPr>
            <p:ph type="sldNum" sz="quarter" idx="12"/>
          </p:nvPr>
        </p:nvSpPr>
        <p:spPr/>
        <p:txBody>
          <a:bodyPr/>
          <a:lstStyle/>
          <a:p>
            <a:fld id="{4F65E0F3-FF11-402E-936B-2D1DC285A156}" type="slidenum">
              <a:rPr lang="ru-RU" smtClean="0"/>
              <a:pPr/>
              <a:t>22</a:t>
            </a:fld>
            <a:endParaRPr lang="ru-RU"/>
          </a:p>
        </p:txBody>
      </p:sp>
    </p:spTree>
    <p:extLst>
      <p:ext uri="{BB962C8B-B14F-4D97-AF65-F5344CB8AC3E}">
        <p14:creationId xmlns:p14="http://schemas.microsoft.com/office/powerpoint/2010/main" xmlns="" val="386662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961534" y="103695"/>
            <a:ext cx="10812544" cy="1725105"/>
          </a:xfrm>
        </p:spPr>
        <p:txBody>
          <a:bodyPr>
            <a:normAutofit/>
          </a:bodyPr>
          <a:lstStyle/>
          <a:p>
            <a:pPr lvl="0" algn="just"/>
            <a:r>
              <a:rPr lang="ru-RU" sz="3600" b="1" dirty="0" smtClean="0">
                <a:solidFill>
                  <a:srgbClr val="FF0000"/>
                </a:solidFill>
              </a:rPr>
              <a:t> </a:t>
            </a:r>
            <a:r>
              <a:rPr lang="ru-RU" sz="3600" b="1" dirty="0">
                <a:solidFill>
                  <a:srgbClr val="FF0000"/>
                </a:solidFill>
              </a:rPr>
              <a:t>2. </a:t>
            </a:r>
            <a:r>
              <a:rPr lang="ru-RU" sz="3600" b="1" dirty="0">
                <a:solidFill>
                  <a:srgbClr val="0070C0"/>
                </a:solidFill>
              </a:rPr>
              <a:t>Заявление регистрируется в журнале регистрации входящих документов</a:t>
            </a:r>
            <a:endParaRPr lang="ru-RU" sz="3600" dirty="0">
              <a:solidFill>
                <a:srgbClr val="0070C0"/>
              </a:solidFill>
            </a:endParaRPr>
          </a:p>
        </p:txBody>
      </p:sp>
      <p:sp>
        <p:nvSpPr>
          <p:cNvPr id="2" name="Номер слайда 1">
            <a:extLst>
              <a:ext uri="{FF2B5EF4-FFF2-40B4-BE49-F238E27FC236}">
                <a16:creationId xmlns:a16="http://schemas.microsoft.com/office/drawing/2014/main" xmlns="" id="{F6D8E29D-E2B5-4CF2-A513-D0D04E2AFCA0}"/>
              </a:ext>
            </a:extLst>
          </p:cNvPr>
          <p:cNvSpPr>
            <a:spLocks noGrp="1"/>
          </p:cNvSpPr>
          <p:nvPr>
            <p:ph type="sldNum" sz="quarter" idx="12"/>
          </p:nvPr>
        </p:nvSpPr>
        <p:spPr/>
        <p:txBody>
          <a:bodyPr/>
          <a:lstStyle/>
          <a:p>
            <a:fld id="{4F65E0F3-FF11-402E-936B-2D1DC285A156}" type="slidenum">
              <a:rPr lang="ru-RU" smtClean="0"/>
              <a:pPr/>
              <a:t>23</a:t>
            </a:fld>
            <a:endParaRPr lang="ru-RU"/>
          </a:p>
        </p:txBody>
      </p:sp>
      <p:pic>
        <p:nvPicPr>
          <p:cNvPr id="4" name="Рисунок 3">
            <a:extLst>
              <a:ext uri="{FF2B5EF4-FFF2-40B4-BE49-F238E27FC236}">
                <a16:creationId xmlns:a16="http://schemas.microsoft.com/office/drawing/2014/main" xmlns="" id="{BF883626-9423-47C2-8ADA-74823D2681D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84223" y="1772240"/>
            <a:ext cx="6165130" cy="5085760"/>
          </a:xfrm>
          <a:prstGeom prst="rect">
            <a:avLst/>
          </a:prstGeom>
        </p:spPr>
      </p:pic>
    </p:spTree>
    <p:extLst>
      <p:ext uri="{BB962C8B-B14F-4D97-AF65-F5344CB8AC3E}">
        <p14:creationId xmlns:p14="http://schemas.microsoft.com/office/powerpoint/2010/main" xmlns="" val="69978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278" y="433633"/>
            <a:ext cx="11227324" cy="1093510"/>
          </a:xfrm>
        </p:spPr>
        <p:txBody>
          <a:bodyPr>
            <a:normAutofit fontScale="90000"/>
          </a:bodyPr>
          <a:lstStyle/>
          <a:p>
            <a:pPr algn="ctr"/>
            <a:r>
              <a:rPr lang="ru-RU" sz="3600" b="1" dirty="0" smtClean="0">
                <a:solidFill>
                  <a:srgbClr val="FF0000"/>
                </a:solidFill>
              </a:rPr>
              <a:t>3</a:t>
            </a:r>
            <a:r>
              <a:rPr lang="ru-RU" sz="3600" b="1" dirty="0">
                <a:solidFill>
                  <a:srgbClr val="FF0000"/>
                </a:solidFill>
              </a:rPr>
              <a:t>. </a:t>
            </a:r>
            <a:r>
              <a:rPr lang="ru-RU" sz="3600" b="1" dirty="0">
                <a:solidFill>
                  <a:srgbClr val="0070C0"/>
                </a:solidFill>
              </a:rPr>
              <a:t>Формируется электронная Исполнительная надпись через модуль в программе ЕНИС </a:t>
            </a:r>
            <a:r>
              <a:rPr lang="ru-RU" sz="3600" dirty="0">
                <a:solidFill>
                  <a:srgbClr val="0070C0"/>
                </a:solidFill>
              </a:rPr>
              <a:t/>
            </a:r>
            <a:br>
              <a:rPr lang="ru-RU" sz="3600" dirty="0">
                <a:solidFill>
                  <a:srgbClr val="0070C0"/>
                </a:solidFill>
              </a:rPr>
            </a:br>
            <a:endParaRPr lang="ru-RU" sz="3600" dirty="0">
              <a:solidFill>
                <a:srgbClr val="0070C0"/>
              </a:solidFill>
            </a:endParaRPr>
          </a:p>
        </p:txBody>
      </p:sp>
      <p:sp>
        <p:nvSpPr>
          <p:cNvPr id="3" name="Текст 2"/>
          <p:cNvSpPr>
            <a:spLocks noGrp="1"/>
          </p:cNvSpPr>
          <p:nvPr>
            <p:ph type="body" idx="1"/>
          </p:nvPr>
        </p:nvSpPr>
        <p:spPr>
          <a:xfrm>
            <a:off x="558141" y="1159497"/>
            <a:ext cx="11150930" cy="5524107"/>
          </a:xfrm>
        </p:spPr>
        <p:txBody>
          <a:bodyPr>
            <a:normAutofit lnSpcReduction="10000"/>
          </a:bodyPr>
          <a:lstStyle/>
          <a:p>
            <a:pPr lvl="0"/>
            <a:endParaRPr lang="ru-RU" dirty="0"/>
          </a:p>
          <a:p>
            <a:pPr marL="457200" indent="-457200" algn="just">
              <a:buFont typeface="+mj-lt"/>
              <a:buAutoNum type="arabicPeriod"/>
            </a:pPr>
            <a:r>
              <a:rPr lang="ru-RU" sz="2600" b="1" dirty="0">
                <a:solidFill>
                  <a:schemeClr val="tx1"/>
                </a:solidFill>
              </a:rPr>
              <a:t>Необходимо заполнить все графы, указанные на электронном бланке в соответствии с представленными документами. Заполняются все данные Взыскателя и должника, банковские реквизиты заполняются при наличии. </a:t>
            </a:r>
          </a:p>
          <a:p>
            <a:pPr marL="457200" indent="-457200" algn="just">
              <a:buFont typeface="+mj-lt"/>
              <a:buAutoNum type="arabicPeriod"/>
            </a:pPr>
            <a:r>
              <a:rPr lang="ru-RU" sz="2600" b="1" dirty="0">
                <a:solidFill>
                  <a:schemeClr val="tx1"/>
                </a:solidFill>
              </a:rPr>
              <a:t>После чего во вкладке предварительный просмотр можно распечатать и просмотреть текст совершенной Исполнительной надписи и еще раз внимательно проверить правильность заполнения. </a:t>
            </a:r>
          </a:p>
          <a:p>
            <a:pPr marL="457200" indent="-457200" algn="just">
              <a:buFont typeface="+mj-lt"/>
              <a:buAutoNum type="arabicPeriod"/>
            </a:pPr>
            <a:r>
              <a:rPr lang="ru-RU" sz="2600" b="1" dirty="0">
                <a:solidFill>
                  <a:schemeClr val="tx1"/>
                </a:solidFill>
              </a:rPr>
              <a:t>После чего необходимо подписать ЭЦП и сохранить Исполнительную надпись в модуле. (Исполнительная надпись сохраняется автоматически, после подписания ЭЦП). </a:t>
            </a:r>
          </a:p>
          <a:p>
            <a:pPr algn="ctr"/>
            <a:r>
              <a:rPr lang="ru-RU" sz="3200" b="1" dirty="0">
                <a:solidFill>
                  <a:srgbClr val="FF0000"/>
                </a:solidFill>
              </a:rPr>
              <a:t>После сохранения Исполнительной надписи              </a:t>
            </a:r>
          </a:p>
          <a:p>
            <a:pPr algn="ctr"/>
            <a:r>
              <a:rPr lang="ru-RU" sz="3200" b="1" dirty="0">
                <a:solidFill>
                  <a:srgbClr val="FF0000"/>
                </a:solidFill>
              </a:rPr>
              <a:t>в модуле исправления внести уже нельзя!</a:t>
            </a:r>
          </a:p>
          <a:p>
            <a:endParaRPr lang="ru-RU" sz="4200" dirty="0"/>
          </a:p>
        </p:txBody>
      </p:sp>
      <p:sp>
        <p:nvSpPr>
          <p:cNvPr id="4" name="Номер слайда 3">
            <a:extLst>
              <a:ext uri="{FF2B5EF4-FFF2-40B4-BE49-F238E27FC236}">
                <a16:creationId xmlns:a16="http://schemas.microsoft.com/office/drawing/2014/main" xmlns="" id="{8BEE9538-7966-4A9A-A10D-DC56E15B4793}"/>
              </a:ext>
            </a:extLst>
          </p:cNvPr>
          <p:cNvSpPr>
            <a:spLocks noGrp="1"/>
          </p:cNvSpPr>
          <p:nvPr>
            <p:ph type="sldNum" sz="quarter" idx="12"/>
          </p:nvPr>
        </p:nvSpPr>
        <p:spPr/>
        <p:txBody>
          <a:bodyPr/>
          <a:lstStyle/>
          <a:p>
            <a:fld id="{4F65E0F3-FF11-402E-936B-2D1DC285A156}" type="slidenum">
              <a:rPr lang="ru-RU" smtClean="0"/>
              <a:pPr/>
              <a:t>24</a:t>
            </a:fld>
            <a:endParaRPr lang="ru-RU"/>
          </a:p>
        </p:txBody>
      </p:sp>
    </p:spTree>
    <p:extLst>
      <p:ext uri="{BB962C8B-B14F-4D97-AF65-F5344CB8AC3E}">
        <p14:creationId xmlns:p14="http://schemas.microsoft.com/office/powerpoint/2010/main" xmlns="" val="2606141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a:srcRect/>
          <a:stretch>
            <a:fillRect/>
          </a:stretch>
        </p:blipFill>
        <p:spPr bwMode="auto">
          <a:xfrm>
            <a:off x="2470068" y="534389"/>
            <a:ext cx="7030192" cy="5890161"/>
          </a:xfrm>
          <a:prstGeom prst="rect">
            <a:avLst/>
          </a:prstGeom>
          <a:noFill/>
          <a:ln w="9525">
            <a:noFill/>
            <a:miter lim="800000"/>
            <a:headEnd/>
            <a:tailEnd/>
          </a:ln>
          <a:effectLst/>
        </p:spPr>
      </p:pic>
      <p:sp>
        <p:nvSpPr>
          <p:cNvPr id="4" name="Номер слайда 3"/>
          <p:cNvSpPr>
            <a:spLocks noGrp="1"/>
          </p:cNvSpPr>
          <p:nvPr>
            <p:ph type="sldNum" sz="quarter" idx="12"/>
          </p:nvPr>
        </p:nvSpPr>
        <p:spPr/>
        <p:txBody>
          <a:bodyPr/>
          <a:lstStyle/>
          <a:p>
            <a:fld id="{4F65E0F3-FF11-402E-936B-2D1DC285A156}"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2291938" y="415635"/>
            <a:ext cx="7861465" cy="6044541"/>
          </a:xfrm>
          <a:prstGeom prst="rect">
            <a:avLst/>
          </a:prstGeom>
          <a:noFill/>
          <a:ln w="9525">
            <a:noFill/>
            <a:miter lim="800000"/>
            <a:headEnd/>
            <a:tailEnd/>
          </a:ln>
          <a:effectLst/>
        </p:spPr>
      </p:pic>
      <p:sp>
        <p:nvSpPr>
          <p:cNvPr id="4" name="Номер слайда 3">
            <a:extLst>
              <a:ext uri="{FF2B5EF4-FFF2-40B4-BE49-F238E27FC236}">
                <a16:creationId xmlns:a16="http://schemas.microsoft.com/office/drawing/2014/main" xmlns="" id="{434F29E8-D85E-46B3-93B4-7C4648871398}"/>
              </a:ext>
            </a:extLst>
          </p:cNvPr>
          <p:cNvSpPr>
            <a:spLocks noGrp="1"/>
          </p:cNvSpPr>
          <p:nvPr>
            <p:ph type="sldNum" sz="quarter" idx="12"/>
          </p:nvPr>
        </p:nvSpPr>
        <p:spPr/>
        <p:txBody>
          <a:bodyPr/>
          <a:lstStyle/>
          <a:p>
            <a:fld id="{4F65E0F3-FF11-402E-936B-2D1DC285A156}" type="slidenum">
              <a:rPr lang="ru-RU" smtClean="0"/>
              <a:pPr/>
              <a:t>26</a:t>
            </a:fld>
            <a:endParaRPr lang="ru-RU"/>
          </a:p>
        </p:txBody>
      </p:sp>
    </p:spTree>
    <p:extLst>
      <p:ext uri="{BB962C8B-B14F-4D97-AF65-F5344CB8AC3E}">
        <p14:creationId xmlns:p14="http://schemas.microsoft.com/office/powerpoint/2010/main" xmlns="" val="2274008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solidFill>
                  <a:schemeClr val="accent2"/>
                </a:solidFill>
              </a:rPr>
              <a:t>Продолжение.</a:t>
            </a:r>
            <a:endParaRPr lang="ru-RU" dirty="0">
              <a:solidFill>
                <a:schemeClr val="accent2"/>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2185060" y="1033153"/>
            <a:ext cx="7730836" cy="4973947"/>
          </a:xfrm>
          <a:prstGeom prst="rect">
            <a:avLst/>
          </a:prstGeom>
          <a:noFill/>
          <a:ln w="9525">
            <a:noFill/>
            <a:miter lim="800000"/>
            <a:headEnd/>
            <a:tailEnd/>
          </a:ln>
          <a:effectLst/>
        </p:spPr>
      </p:pic>
      <p:sp>
        <p:nvSpPr>
          <p:cNvPr id="5" name="Номер слайда 4">
            <a:extLst>
              <a:ext uri="{FF2B5EF4-FFF2-40B4-BE49-F238E27FC236}">
                <a16:creationId xmlns:a16="http://schemas.microsoft.com/office/drawing/2014/main" xmlns="" id="{FB6C267D-BDAB-4BDA-8ED3-3BFCBD93A75E}"/>
              </a:ext>
            </a:extLst>
          </p:cNvPr>
          <p:cNvSpPr>
            <a:spLocks noGrp="1"/>
          </p:cNvSpPr>
          <p:nvPr>
            <p:ph type="sldNum" sz="quarter" idx="12"/>
          </p:nvPr>
        </p:nvSpPr>
        <p:spPr/>
        <p:txBody>
          <a:bodyPr/>
          <a:lstStyle/>
          <a:p>
            <a:fld id="{4F65E0F3-FF11-402E-936B-2D1DC285A156}" type="slidenum">
              <a:rPr lang="ru-RU" smtClean="0"/>
              <a:pPr/>
              <a:t>27</a:t>
            </a:fld>
            <a:endParaRPr lang="ru-RU"/>
          </a:p>
        </p:txBody>
      </p:sp>
    </p:spTree>
    <p:extLst>
      <p:ext uri="{BB962C8B-B14F-4D97-AF65-F5344CB8AC3E}">
        <p14:creationId xmlns:p14="http://schemas.microsoft.com/office/powerpoint/2010/main" xmlns="" val="834986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03F85A-AC86-46FA-8D08-FA4E466DCD8F}"/>
              </a:ext>
            </a:extLst>
          </p:cNvPr>
          <p:cNvSpPr>
            <a:spLocks noGrp="1"/>
          </p:cNvSpPr>
          <p:nvPr>
            <p:ph type="title"/>
          </p:nvPr>
        </p:nvSpPr>
        <p:spPr>
          <a:xfrm>
            <a:off x="609600" y="274638"/>
            <a:ext cx="10972800" cy="711014"/>
          </a:xfrm>
        </p:spPr>
        <p:txBody>
          <a:bodyPr>
            <a:normAutofit fontScale="90000"/>
          </a:bodyPr>
          <a:lstStyle/>
          <a:p>
            <a:r>
              <a:rPr lang="ru-RU" dirty="0" smtClean="0">
                <a:solidFill>
                  <a:schemeClr val="accent2"/>
                </a:solidFill>
              </a:rPr>
              <a:t>Обратите внимание!</a:t>
            </a:r>
            <a:endParaRPr lang="ru-RU" dirty="0">
              <a:solidFill>
                <a:schemeClr val="accent2"/>
              </a:solidFill>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23158" y="1377538"/>
            <a:ext cx="9702141" cy="5480462"/>
          </a:xfrm>
        </p:spPr>
      </p:pic>
      <p:sp>
        <p:nvSpPr>
          <p:cNvPr id="3" name="Номер слайда 2">
            <a:extLst>
              <a:ext uri="{FF2B5EF4-FFF2-40B4-BE49-F238E27FC236}">
                <a16:creationId xmlns:a16="http://schemas.microsoft.com/office/drawing/2014/main" xmlns="" id="{DD0F74E9-F84A-426D-B413-4BB323C6A08E}"/>
              </a:ext>
            </a:extLst>
          </p:cNvPr>
          <p:cNvSpPr>
            <a:spLocks noGrp="1"/>
          </p:cNvSpPr>
          <p:nvPr>
            <p:ph type="sldNum" sz="quarter" idx="12"/>
          </p:nvPr>
        </p:nvSpPr>
        <p:spPr/>
        <p:txBody>
          <a:bodyPr/>
          <a:lstStyle/>
          <a:p>
            <a:fld id="{4F65E0F3-FF11-402E-936B-2D1DC285A156}" type="slidenum">
              <a:rPr lang="ru-RU" smtClean="0"/>
              <a:pPr/>
              <a:t>28</a:t>
            </a:fld>
            <a:endParaRPr lang="ru-RU"/>
          </a:p>
        </p:txBody>
      </p:sp>
    </p:spTree>
    <p:extLst>
      <p:ext uri="{BB962C8B-B14F-4D97-AF65-F5344CB8AC3E}">
        <p14:creationId xmlns:p14="http://schemas.microsoft.com/office/powerpoint/2010/main" xmlns="" val="3029995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D4EA1B0-5D95-4A9C-9290-7F88BC4EE2DD}"/>
              </a:ext>
            </a:extLst>
          </p:cNvPr>
          <p:cNvSpPr>
            <a:spLocks noGrp="1"/>
          </p:cNvSpPr>
          <p:nvPr>
            <p:ph type="title"/>
          </p:nvPr>
        </p:nvSpPr>
        <p:spPr>
          <a:xfrm>
            <a:off x="609600" y="274638"/>
            <a:ext cx="10972800" cy="259752"/>
          </a:xfrm>
        </p:spPr>
        <p:txBody>
          <a:bodyPr>
            <a:noAutofit/>
          </a:bodyPr>
          <a:lstStyle/>
          <a:p>
            <a:r>
              <a:rPr lang="ru-RU" sz="1400" dirty="0" smtClean="0">
                <a:solidFill>
                  <a:schemeClr val="accent2"/>
                </a:solidFill>
              </a:rPr>
              <a:t>Предварительный просмотр</a:t>
            </a:r>
            <a:endParaRPr lang="ru-RU" sz="1400" dirty="0">
              <a:solidFill>
                <a:schemeClr val="accent2"/>
              </a:solidFill>
            </a:endParaRPr>
          </a:p>
        </p:txBody>
      </p:sp>
      <p:pic>
        <p:nvPicPr>
          <p:cNvPr id="4" name="Объект 3">
            <a:extLst>
              <a:ext uri="{FF2B5EF4-FFF2-40B4-BE49-F238E27FC236}">
                <a16:creationId xmlns:a16="http://schemas.microsoft.com/office/drawing/2014/main" xmlns="" id="{5A2A74F2-F366-4FD6-9350-6CF747E5456A}"/>
              </a:ext>
            </a:extLst>
          </p:cNvPr>
          <p:cNvPicPr>
            <a:picLocks noGrp="1" noChangeAspect="1"/>
          </p:cNvPicPr>
          <p:nvPr>
            <p:ph idx="1"/>
          </p:nvPr>
        </p:nvPicPr>
        <p:blipFill>
          <a:blip r:embed="rId2"/>
          <a:stretch>
            <a:fillRect/>
          </a:stretch>
        </p:blipFill>
        <p:spPr>
          <a:xfrm>
            <a:off x="1496291" y="558140"/>
            <a:ext cx="9215252" cy="6299860"/>
          </a:xfrm>
          <a:prstGeom prst="rect">
            <a:avLst/>
          </a:prstGeom>
        </p:spPr>
      </p:pic>
      <p:sp>
        <p:nvSpPr>
          <p:cNvPr id="3" name="Номер слайда 2">
            <a:extLst>
              <a:ext uri="{FF2B5EF4-FFF2-40B4-BE49-F238E27FC236}">
                <a16:creationId xmlns:a16="http://schemas.microsoft.com/office/drawing/2014/main" xmlns="" id="{A73E592B-2FF7-4811-903C-9061CCD8C2D3}"/>
              </a:ext>
            </a:extLst>
          </p:cNvPr>
          <p:cNvSpPr>
            <a:spLocks noGrp="1"/>
          </p:cNvSpPr>
          <p:nvPr>
            <p:ph type="sldNum" sz="quarter" idx="12"/>
          </p:nvPr>
        </p:nvSpPr>
        <p:spPr/>
        <p:txBody>
          <a:bodyPr/>
          <a:lstStyle/>
          <a:p>
            <a:fld id="{4F65E0F3-FF11-402E-936B-2D1DC285A156}" type="slidenum">
              <a:rPr lang="ru-RU" smtClean="0"/>
              <a:pPr/>
              <a:t>29</a:t>
            </a:fld>
            <a:endParaRPr lang="ru-RU"/>
          </a:p>
        </p:txBody>
      </p:sp>
      <p:sp>
        <p:nvSpPr>
          <p:cNvPr id="5" name="Блок-схема: процесс 4">
            <a:extLst>
              <a:ext uri="{FF2B5EF4-FFF2-40B4-BE49-F238E27FC236}">
                <a16:creationId xmlns:a16="http://schemas.microsoft.com/office/drawing/2014/main" xmlns="" id="{08C22D38-6758-41F5-AF89-472E93F0953A}"/>
              </a:ext>
            </a:extLst>
          </p:cNvPr>
          <p:cNvSpPr/>
          <p:nvPr/>
        </p:nvSpPr>
        <p:spPr>
          <a:xfrm>
            <a:off x="4748353" y="2753496"/>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Блок-схема: процесс 5">
            <a:extLst>
              <a:ext uri="{FF2B5EF4-FFF2-40B4-BE49-F238E27FC236}">
                <a16:creationId xmlns:a16="http://schemas.microsoft.com/office/drawing/2014/main" xmlns="" id="{43B3E023-0049-442F-A12F-E79CB6F4B9C6}"/>
              </a:ext>
            </a:extLst>
          </p:cNvPr>
          <p:cNvSpPr/>
          <p:nvPr/>
        </p:nvSpPr>
        <p:spPr>
          <a:xfrm>
            <a:off x="3583064" y="2742967"/>
            <a:ext cx="1175881" cy="17772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Блок-схема: процесс 6">
            <a:extLst>
              <a:ext uri="{FF2B5EF4-FFF2-40B4-BE49-F238E27FC236}">
                <a16:creationId xmlns:a16="http://schemas.microsoft.com/office/drawing/2014/main" xmlns="" id="{26BBDDA6-4573-4057-B42A-6733C980C566}"/>
              </a:ext>
            </a:extLst>
          </p:cNvPr>
          <p:cNvSpPr/>
          <p:nvPr/>
        </p:nvSpPr>
        <p:spPr>
          <a:xfrm>
            <a:off x="6082615" y="2894632"/>
            <a:ext cx="721387" cy="212383"/>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Блок-схема: процесс 7">
            <a:extLst>
              <a:ext uri="{FF2B5EF4-FFF2-40B4-BE49-F238E27FC236}">
                <a16:creationId xmlns:a16="http://schemas.microsoft.com/office/drawing/2014/main" xmlns="" id="{8CF124A9-D1BE-43BB-B9A1-D8B1BDDB8D7F}"/>
              </a:ext>
            </a:extLst>
          </p:cNvPr>
          <p:cNvSpPr/>
          <p:nvPr/>
        </p:nvSpPr>
        <p:spPr>
          <a:xfrm>
            <a:off x="5003311" y="3438178"/>
            <a:ext cx="721387"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Блок-схема: процесс 8">
            <a:extLst>
              <a:ext uri="{FF2B5EF4-FFF2-40B4-BE49-F238E27FC236}">
                <a16:creationId xmlns:a16="http://schemas.microsoft.com/office/drawing/2014/main" xmlns="" id="{7ADFDF17-6D41-4709-B7B4-3E4E9542F006}"/>
              </a:ext>
            </a:extLst>
          </p:cNvPr>
          <p:cNvSpPr/>
          <p:nvPr/>
        </p:nvSpPr>
        <p:spPr>
          <a:xfrm flipV="1">
            <a:off x="3536816" y="3099228"/>
            <a:ext cx="721387" cy="17772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Блок-схема: процесс 9">
            <a:extLst>
              <a:ext uri="{FF2B5EF4-FFF2-40B4-BE49-F238E27FC236}">
                <a16:creationId xmlns:a16="http://schemas.microsoft.com/office/drawing/2014/main" xmlns="" id="{EC805DAB-BD4A-48E0-81D7-4A53ABBDF692}"/>
              </a:ext>
            </a:extLst>
          </p:cNvPr>
          <p:cNvSpPr/>
          <p:nvPr/>
        </p:nvSpPr>
        <p:spPr>
          <a:xfrm>
            <a:off x="6394125" y="3155889"/>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Блок-схема: процесс 10">
            <a:extLst>
              <a:ext uri="{FF2B5EF4-FFF2-40B4-BE49-F238E27FC236}">
                <a16:creationId xmlns:a16="http://schemas.microsoft.com/office/drawing/2014/main" xmlns="" id="{208FB284-3963-4B0E-BC28-0BC239A12D6E}"/>
              </a:ext>
            </a:extLst>
          </p:cNvPr>
          <p:cNvSpPr/>
          <p:nvPr/>
        </p:nvSpPr>
        <p:spPr>
          <a:xfrm>
            <a:off x="3551826" y="3505042"/>
            <a:ext cx="1175881" cy="17631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Блок-схема: процесс 11">
            <a:extLst>
              <a:ext uri="{FF2B5EF4-FFF2-40B4-BE49-F238E27FC236}">
                <a16:creationId xmlns:a16="http://schemas.microsoft.com/office/drawing/2014/main" xmlns="" id="{12C57CCF-2245-41EF-8E40-A6B1995D4A21}"/>
              </a:ext>
            </a:extLst>
          </p:cNvPr>
          <p:cNvSpPr/>
          <p:nvPr/>
        </p:nvSpPr>
        <p:spPr>
          <a:xfrm>
            <a:off x="5110349" y="3304232"/>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111007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a:bodyPr>
          <a:lstStyle/>
          <a:p>
            <a:r>
              <a:rPr lang="ru-RU" sz="2800" b="1" dirty="0" smtClean="0">
                <a:solidFill>
                  <a:srgbClr val="FF0000"/>
                </a:solidFill>
              </a:rPr>
              <a:t>ОБЗОР ЗАКОНОДАТЕЛЬСТВА</a:t>
            </a:r>
            <a:endParaRPr lang="ru-RU" sz="2800" b="1" dirty="0">
              <a:solidFill>
                <a:srgbClr val="FF0000"/>
              </a:solidFill>
            </a:endParaRPr>
          </a:p>
        </p:txBody>
      </p:sp>
      <p:sp>
        <p:nvSpPr>
          <p:cNvPr id="6" name="Подзаголовок 5"/>
          <p:cNvSpPr>
            <a:spLocks noGrp="1"/>
          </p:cNvSpPr>
          <p:nvPr>
            <p:ph type="subTitle" idx="1"/>
          </p:nvPr>
        </p:nvSpPr>
        <p:spPr/>
        <p:txBody>
          <a:bodyPr/>
          <a:lstStyle/>
          <a:p>
            <a:r>
              <a:rPr lang="ru-RU" b="1" dirty="0" smtClean="0">
                <a:solidFill>
                  <a:schemeClr val="tx1"/>
                </a:solidFill>
              </a:rPr>
              <a:t>Часть </a:t>
            </a:r>
            <a:r>
              <a:rPr lang="en-US" b="1" dirty="0" smtClean="0">
                <a:solidFill>
                  <a:schemeClr val="tx1"/>
                </a:solidFill>
              </a:rPr>
              <a:t>I</a:t>
            </a:r>
            <a:endParaRPr lang="ru-RU" b="1" dirty="0">
              <a:solidFill>
                <a:schemeClr val="tx1"/>
              </a:solidFill>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D25D48-4D29-493F-BB16-5094392FB865}"/>
              </a:ext>
            </a:extLst>
          </p:cNvPr>
          <p:cNvSpPr>
            <a:spLocks noGrp="1"/>
          </p:cNvSpPr>
          <p:nvPr>
            <p:ph type="title"/>
          </p:nvPr>
        </p:nvSpPr>
        <p:spPr>
          <a:xfrm>
            <a:off x="609600" y="274638"/>
            <a:ext cx="10972800" cy="354754"/>
          </a:xfrm>
        </p:spPr>
        <p:txBody>
          <a:bodyPr>
            <a:noAutofit/>
          </a:bodyPr>
          <a:lstStyle/>
          <a:p>
            <a:r>
              <a:rPr lang="ru-RU" sz="2000" dirty="0" smtClean="0">
                <a:solidFill>
                  <a:schemeClr val="accent2"/>
                </a:solidFill>
              </a:rPr>
              <a:t>ИСПОЛНИТЕЛЬНАЯ НАДПИСЬ</a:t>
            </a:r>
            <a:endParaRPr lang="ru-RU" sz="2000" dirty="0">
              <a:solidFill>
                <a:schemeClr val="accent2"/>
              </a:solidFill>
            </a:endParaRPr>
          </a:p>
        </p:txBody>
      </p:sp>
      <p:pic>
        <p:nvPicPr>
          <p:cNvPr id="4" name="Объект 3">
            <a:extLst>
              <a:ext uri="{FF2B5EF4-FFF2-40B4-BE49-F238E27FC236}">
                <a16:creationId xmlns:a16="http://schemas.microsoft.com/office/drawing/2014/main" xmlns="" id="{AB0399A8-56F7-433B-AA66-7719E3663AF8}"/>
              </a:ext>
            </a:extLst>
          </p:cNvPr>
          <p:cNvPicPr>
            <a:picLocks noGrp="1" noChangeAspect="1"/>
          </p:cNvPicPr>
          <p:nvPr>
            <p:ph idx="1"/>
          </p:nvPr>
        </p:nvPicPr>
        <p:blipFill>
          <a:blip r:embed="rId2"/>
          <a:stretch>
            <a:fillRect/>
          </a:stretch>
        </p:blipFill>
        <p:spPr>
          <a:xfrm>
            <a:off x="3422922" y="1846263"/>
            <a:ext cx="5406481" cy="4022725"/>
          </a:xfrm>
          <a:prstGeom prst="rect">
            <a:avLst/>
          </a:prstGeom>
        </p:spPr>
      </p:pic>
      <p:sp>
        <p:nvSpPr>
          <p:cNvPr id="3" name="Номер слайда 2">
            <a:extLst>
              <a:ext uri="{FF2B5EF4-FFF2-40B4-BE49-F238E27FC236}">
                <a16:creationId xmlns:a16="http://schemas.microsoft.com/office/drawing/2014/main" xmlns="" id="{DA42515A-DE0C-4200-9468-F6A05F792F1E}"/>
              </a:ext>
            </a:extLst>
          </p:cNvPr>
          <p:cNvSpPr>
            <a:spLocks noGrp="1"/>
          </p:cNvSpPr>
          <p:nvPr>
            <p:ph type="sldNum" sz="quarter" idx="12"/>
          </p:nvPr>
        </p:nvSpPr>
        <p:spPr/>
        <p:txBody>
          <a:bodyPr/>
          <a:lstStyle/>
          <a:p>
            <a:fld id="{4F65E0F3-FF11-402E-936B-2D1DC285A156}" type="slidenum">
              <a:rPr lang="ru-RU" smtClean="0"/>
              <a:pPr/>
              <a:t>30</a:t>
            </a:fld>
            <a:endParaRPr lang="ru-RU"/>
          </a:p>
        </p:txBody>
      </p:sp>
      <p:sp>
        <p:nvSpPr>
          <p:cNvPr id="5" name="Блок-схема: процесс 4">
            <a:extLst>
              <a:ext uri="{FF2B5EF4-FFF2-40B4-BE49-F238E27FC236}">
                <a16:creationId xmlns:a16="http://schemas.microsoft.com/office/drawing/2014/main" xmlns="" id="{DD8AB6D3-FB77-42A0-81E2-ED376E61142A}"/>
              </a:ext>
            </a:extLst>
          </p:cNvPr>
          <p:cNvSpPr/>
          <p:nvPr/>
        </p:nvSpPr>
        <p:spPr>
          <a:xfrm>
            <a:off x="6758286" y="3426276"/>
            <a:ext cx="721387" cy="121067"/>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Блок-схема: процесс 5">
            <a:extLst>
              <a:ext uri="{FF2B5EF4-FFF2-40B4-BE49-F238E27FC236}">
                <a16:creationId xmlns:a16="http://schemas.microsoft.com/office/drawing/2014/main" xmlns="" id="{0EAFB89C-5D4A-4DDB-9E87-D1F8D6E74FB2}"/>
              </a:ext>
            </a:extLst>
          </p:cNvPr>
          <p:cNvSpPr/>
          <p:nvPr/>
        </p:nvSpPr>
        <p:spPr>
          <a:xfrm>
            <a:off x="5639947" y="3535468"/>
            <a:ext cx="721387"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Блок-схема: процесс 6">
            <a:extLst>
              <a:ext uri="{FF2B5EF4-FFF2-40B4-BE49-F238E27FC236}">
                <a16:creationId xmlns:a16="http://schemas.microsoft.com/office/drawing/2014/main" xmlns="" id="{3ABDE97F-306A-4F67-941E-60A0D35D9153}"/>
              </a:ext>
            </a:extLst>
          </p:cNvPr>
          <p:cNvSpPr/>
          <p:nvPr/>
        </p:nvSpPr>
        <p:spPr>
          <a:xfrm>
            <a:off x="4476166" y="4261908"/>
            <a:ext cx="721387" cy="19796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Блок-схема: процесс 7">
            <a:extLst>
              <a:ext uri="{FF2B5EF4-FFF2-40B4-BE49-F238E27FC236}">
                <a16:creationId xmlns:a16="http://schemas.microsoft.com/office/drawing/2014/main" xmlns="" id="{9AB88773-5382-40F2-AC43-F63563788498}"/>
              </a:ext>
            </a:extLst>
          </p:cNvPr>
          <p:cNvSpPr/>
          <p:nvPr/>
        </p:nvSpPr>
        <p:spPr>
          <a:xfrm>
            <a:off x="6714853" y="3755511"/>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Блок-схема: процесс 8">
            <a:extLst>
              <a:ext uri="{FF2B5EF4-FFF2-40B4-BE49-F238E27FC236}">
                <a16:creationId xmlns:a16="http://schemas.microsoft.com/office/drawing/2014/main" xmlns="" id="{38839A92-C887-405D-9C43-CE9E5BA5BBE0}"/>
              </a:ext>
            </a:extLst>
          </p:cNvPr>
          <p:cNvSpPr/>
          <p:nvPr/>
        </p:nvSpPr>
        <p:spPr>
          <a:xfrm>
            <a:off x="5313564" y="3984956"/>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Блок-схема: процесс 9">
            <a:extLst>
              <a:ext uri="{FF2B5EF4-FFF2-40B4-BE49-F238E27FC236}">
                <a16:creationId xmlns:a16="http://schemas.microsoft.com/office/drawing/2014/main" xmlns="" id="{B85027E6-FC01-4FD1-A7B1-32FF98E01A0A}"/>
              </a:ext>
            </a:extLst>
          </p:cNvPr>
          <p:cNvSpPr/>
          <p:nvPr/>
        </p:nvSpPr>
        <p:spPr>
          <a:xfrm>
            <a:off x="7809181" y="4042111"/>
            <a:ext cx="721387" cy="121067"/>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Блок-схема: процесс 10">
            <a:extLst>
              <a:ext uri="{FF2B5EF4-FFF2-40B4-BE49-F238E27FC236}">
                <a16:creationId xmlns:a16="http://schemas.microsoft.com/office/drawing/2014/main" xmlns="" id="{049A0BD2-A3DE-4C3D-85C2-05495655A4DF}"/>
              </a:ext>
            </a:extLst>
          </p:cNvPr>
          <p:cNvSpPr/>
          <p:nvPr/>
        </p:nvSpPr>
        <p:spPr>
          <a:xfrm>
            <a:off x="3985911" y="3675855"/>
            <a:ext cx="1274246"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Блок-схема: процесс 12">
            <a:extLst>
              <a:ext uri="{FF2B5EF4-FFF2-40B4-BE49-F238E27FC236}">
                <a16:creationId xmlns:a16="http://schemas.microsoft.com/office/drawing/2014/main" xmlns="" id="{881E9DF1-907A-43F1-95C8-99631F4235E8}"/>
              </a:ext>
            </a:extLst>
          </p:cNvPr>
          <p:cNvSpPr/>
          <p:nvPr/>
        </p:nvSpPr>
        <p:spPr>
          <a:xfrm>
            <a:off x="3977666" y="3440465"/>
            <a:ext cx="1274246"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Блок-схема: процесс 13">
            <a:extLst>
              <a:ext uri="{FF2B5EF4-FFF2-40B4-BE49-F238E27FC236}">
                <a16:creationId xmlns:a16="http://schemas.microsoft.com/office/drawing/2014/main" xmlns="" id="{5A86A74C-3BF2-4C60-BDBF-2DB2A5D56D14}"/>
              </a:ext>
            </a:extLst>
          </p:cNvPr>
          <p:cNvSpPr/>
          <p:nvPr/>
        </p:nvSpPr>
        <p:spPr>
          <a:xfrm>
            <a:off x="5625064" y="4221018"/>
            <a:ext cx="1274246"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393149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307944" y="323182"/>
            <a:ext cx="11884056" cy="1137972"/>
          </a:xfrm>
        </p:spPr>
        <p:txBody>
          <a:bodyPr>
            <a:noAutofit/>
          </a:bodyPr>
          <a:lstStyle/>
          <a:p>
            <a:pPr lvl="0" algn="ctr"/>
            <a:r>
              <a:rPr lang="ru-RU" sz="2800" b="1" dirty="0" smtClean="0">
                <a:solidFill>
                  <a:srgbClr val="FF0000"/>
                </a:solidFill>
              </a:rPr>
              <a:t> </a:t>
            </a:r>
            <a:r>
              <a:rPr lang="ru-RU" sz="2800" b="1" dirty="0">
                <a:solidFill>
                  <a:srgbClr val="FF0000"/>
                </a:solidFill>
              </a:rPr>
              <a:t>4. </a:t>
            </a:r>
            <a:r>
              <a:rPr lang="ru-RU" sz="2800" b="1" dirty="0">
                <a:solidFill>
                  <a:srgbClr val="0070C0"/>
                </a:solidFill>
              </a:rPr>
              <a:t>Только после формирования Исполнительной надписи в </a:t>
            </a:r>
            <a:r>
              <a:rPr lang="ru-RU" sz="2600" b="1" dirty="0">
                <a:solidFill>
                  <a:srgbClr val="0070C0"/>
                </a:solidFill>
              </a:rPr>
              <a:t>модуле заполняем бумажный реестр и электронный реестр в ЕНИС</a:t>
            </a:r>
            <a:r>
              <a:rPr lang="ru-RU" sz="2800" b="1" dirty="0">
                <a:solidFill>
                  <a:srgbClr val="0070C0"/>
                </a:solidFill>
              </a:rPr>
              <a:t> </a:t>
            </a:r>
            <a:r>
              <a:rPr lang="ru-RU" sz="2800" dirty="0">
                <a:solidFill>
                  <a:srgbClr val="0070C0"/>
                </a:solidFill>
              </a:rPr>
              <a:t/>
            </a:r>
            <a:br>
              <a:rPr lang="ru-RU" sz="2800" dirty="0">
                <a:solidFill>
                  <a:srgbClr val="0070C0"/>
                </a:solidFill>
              </a:rPr>
            </a:br>
            <a:endParaRPr lang="ru-RU" sz="2800" dirty="0">
              <a:solidFill>
                <a:srgbClr val="0070C0"/>
              </a:solidFill>
            </a:endParaRPr>
          </a:p>
        </p:txBody>
      </p:sp>
      <p:sp>
        <p:nvSpPr>
          <p:cNvPr id="10" name="Текст 9"/>
          <p:cNvSpPr>
            <a:spLocks noGrp="1"/>
          </p:cNvSpPr>
          <p:nvPr>
            <p:ph type="body" idx="1"/>
          </p:nvPr>
        </p:nvSpPr>
        <p:spPr>
          <a:xfrm>
            <a:off x="307944" y="1611984"/>
            <a:ext cx="11673523" cy="5081047"/>
          </a:xfrm>
        </p:spPr>
        <p:txBody>
          <a:bodyPr>
            <a:noAutofit/>
          </a:bodyPr>
          <a:lstStyle/>
          <a:p>
            <a:pPr algn="just">
              <a:lnSpc>
                <a:spcPct val="170000"/>
              </a:lnSpc>
            </a:pP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В реестре  и в бумажном и электронном записываем только то лицо, которое к Вам обратилось! Заявитель </a:t>
            </a: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физическое лицо/первый руководитель организации/доверенное лицо </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заносится в бумажный реестр по правилам ведения делопроизводства.</a:t>
            </a:r>
          </a:p>
          <a:p>
            <a:pPr algn="just">
              <a:lnSpc>
                <a:spcPct val="170000"/>
              </a:lnSpc>
            </a:pP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Бумажный реестр и электронный реестр должны совпадать!</a:t>
            </a:r>
          </a:p>
          <a:p>
            <a:pPr algn="just">
              <a:lnSpc>
                <a:spcPct val="170000"/>
              </a:lnSpc>
            </a:pP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Многие допускают ошибку и в ЕНИСе заполняют и взыскателя и должника, как в модуле ИН. </a:t>
            </a:r>
            <a:r>
              <a:rPr lang="ru-RU" sz="2000" b="1"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Это неправильно,</a:t>
            </a: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так как лицо, которое к Вам обратилось, расписывается у Вас в бумажном реестре, а он должен быть идентичен с электронным реестром. После того, как заявитель расписался в журнале,        Вы формируете документы к отправке должнику</a:t>
            </a:r>
            <a:r>
              <a:rPr lang="ru-RU" sz="2000" b="1" dirty="0">
                <a:solidFill>
                  <a:srgbClr val="FF0000"/>
                </a:solidFill>
              </a:rPr>
              <a:t>.</a:t>
            </a:r>
            <a:endParaRPr lang="en-US" sz="2000" b="1" dirty="0">
              <a:solidFill>
                <a:srgbClr val="FF0000"/>
              </a:solidFill>
            </a:endParaRPr>
          </a:p>
          <a:p>
            <a:pPr algn="just"/>
            <a:r>
              <a:rPr lang="ru-RU" sz="2000" b="1" dirty="0"/>
              <a:t/>
            </a:r>
            <a:br>
              <a:rPr lang="ru-RU" sz="2000" b="1" dirty="0"/>
            </a:br>
            <a:endParaRPr lang="ru-RU" sz="2000" dirty="0"/>
          </a:p>
        </p:txBody>
      </p:sp>
      <p:sp>
        <p:nvSpPr>
          <p:cNvPr id="2" name="Номер слайда 1">
            <a:extLst>
              <a:ext uri="{FF2B5EF4-FFF2-40B4-BE49-F238E27FC236}">
                <a16:creationId xmlns:a16="http://schemas.microsoft.com/office/drawing/2014/main" xmlns="" id="{A58D5B7E-0558-4E70-98C6-26117E82B3F4}"/>
              </a:ext>
            </a:extLst>
          </p:cNvPr>
          <p:cNvSpPr>
            <a:spLocks noGrp="1"/>
          </p:cNvSpPr>
          <p:nvPr>
            <p:ph type="sldNum" sz="quarter" idx="12"/>
          </p:nvPr>
        </p:nvSpPr>
        <p:spPr/>
        <p:txBody>
          <a:bodyPr/>
          <a:lstStyle/>
          <a:p>
            <a:fld id="{4F65E0F3-FF11-402E-936B-2D1DC285A156}" type="slidenum">
              <a:rPr lang="ru-RU" smtClean="0"/>
              <a:pPr/>
              <a:t>31</a:t>
            </a:fld>
            <a:endParaRPr lang="ru-RU"/>
          </a:p>
        </p:txBody>
      </p:sp>
    </p:spTree>
    <p:extLst>
      <p:ext uri="{BB962C8B-B14F-4D97-AF65-F5344CB8AC3E}">
        <p14:creationId xmlns:p14="http://schemas.microsoft.com/office/powerpoint/2010/main" xmlns="" val="390244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6816" y="509048"/>
            <a:ext cx="11975184" cy="725863"/>
          </a:xfrm>
        </p:spPr>
        <p:txBody>
          <a:bodyPr>
            <a:noAutofit/>
          </a:bodyPr>
          <a:lstStyle/>
          <a:p>
            <a:pPr lvl="0" algn="ctr"/>
            <a:r>
              <a:rPr lang="ru-RU" sz="2800" b="1" dirty="0" smtClean="0">
                <a:solidFill>
                  <a:srgbClr val="FF0000"/>
                </a:solidFill>
              </a:rPr>
              <a:t> </a:t>
            </a:r>
            <a:r>
              <a:rPr lang="ru-RU" sz="2800" b="1" dirty="0">
                <a:solidFill>
                  <a:srgbClr val="FF0000"/>
                </a:solidFill>
              </a:rPr>
              <a:t>5. </a:t>
            </a:r>
            <a:r>
              <a:rPr lang="ru-RU" sz="2800" b="1" dirty="0">
                <a:solidFill>
                  <a:srgbClr val="0070C0"/>
                </a:solidFill>
                <a:effectLst/>
              </a:rPr>
              <a:t>Распечатываете сохраненную Исполнительную надпись </a:t>
            </a:r>
            <a:r>
              <a:rPr lang="ru-RU" sz="2600" b="1" dirty="0">
                <a:solidFill>
                  <a:srgbClr val="0070C0"/>
                </a:solidFill>
                <a:effectLst/>
              </a:rPr>
              <a:t>с модуля в ЕНИС и готовите сопроводительное письмо должнику</a:t>
            </a:r>
            <a:r>
              <a:rPr lang="ru-RU" sz="3000" dirty="0">
                <a:solidFill>
                  <a:srgbClr val="0070C0"/>
                </a:solidFill>
              </a:rPr>
              <a:t/>
            </a:r>
            <a:br>
              <a:rPr lang="ru-RU" sz="3000" dirty="0">
                <a:solidFill>
                  <a:srgbClr val="0070C0"/>
                </a:solidFill>
              </a:rPr>
            </a:br>
            <a:endParaRPr lang="ru-RU" sz="3000" dirty="0">
              <a:solidFill>
                <a:srgbClr val="0070C0"/>
              </a:solidFill>
            </a:endParaRPr>
          </a:p>
        </p:txBody>
      </p:sp>
      <p:sp>
        <p:nvSpPr>
          <p:cNvPr id="5" name="Текст 4"/>
          <p:cNvSpPr>
            <a:spLocks noGrp="1"/>
          </p:cNvSpPr>
          <p:nvPr>
            <p:ph type="body" idx="1"/>
          </p:nvPr>
        </p:nvSpPr>
        <p:spPr>
          <a:xfrm>
            <a:off x="712519" y="1027522"/>
            <a:ext cx="10947669" cy="5731497"/>
          </a:xfrm>
        </p:spPr>
        <p:txBody>
          <a:bodyPr>
            <a:normAutofit fontScale="77500" lnSpcReduction="20000"/>
          </a:bodyPr>
          <a:lstStyle/>
          <a:p>
            <a:pPr marL="342900" indent="-342900" algn="just">
              <a:buFont typeface="Arial" panose="020B0604020202020204" pitchFamily="34" charset="0"/>
              <a:buChar char="•"/>
            </a:pPr>
            <a:r>
              <a:rPr lang="ru-RU" sz="3100" b="1" dirty="0">
                <a:solidFill>
                  <a:schemeClr val="tx1"/>
                </a:solidFill>
              </a:rPr>
              <a:t>В сопроводительном письме на имя должника, указываете максимально всю информацию, адрес прописки, адрес фактического проживания (если имеется) телефоны. </a:t>
            </a:r>
          </a:p>
          <a:p>
            <a:pPr marL="342900" indent="-342900" algn="just">
              <a:buFont typeface="Arial" panose="020B0604020202020204" pitchFamily="34" charset="0"/>
              <a:buChar char="•"/>
            </a:pPr>
            <a:r>
              <a:rPr lang="ru-RU" sz="3100" b="1" dirty="0">
                <a:solidFill>
                  <a:schemeClr val="tx1"/>
                </a:solidFill>
              </a:rPr>
              <a:t> Также указываете все свои данные для возможности направления Вам возражений по совершенной Исполнительной надписи. Свой почтовый адрес, электронный почтовый ящик, телефоны рабочий, сотовый</a:t>
            </a:r>
            <a:r>
              <a:rPr lang="ru-RU" sz="3100" b="1" dirty="0" smtClean="0">
                <a:solidFill>
                  <a:schemeClr val="tx1"/>
                </a:solidFill>
              </a:rPr>
              <a:t>.</a:t>
            </a:r>
          </a:p>
          <a:p>
            <a:pPr marL="342900" indent="-342900" algn="just">
              <a:buFont typeface="Arial" panose="020B0604020202020204" pitchFamily="34" charset="0"/>
              <a:buChar char="•"/>
            </a:pPr>
            <a:r>
              <a:rPr lang="ru-RU" sz="3100" b="1" dirty="0" smtClean="0">
                <a:solidFill>
                  <a:schemeClr val="tx1"/>
                </a:solidFill>
              </a:rPr>
              <a:t>Так как, в статье 92-3 Содержание ИН нет основания (бесспорного требования) по которому совершается ИН </a:t>
            </a:r>
            <a:r>
              <a:rPr lang="ru-RU" sz="3100" b="1" dirty="0" smtClean="0">
                <a:solidFill>
                  <a:srgbClr val="FF0000"/>
                </a:solidFill>
              </a:rPr>
              <a:t>в сопроводительном письме </a:t>
            </a:r>
            <a:r>
              <a:rPr lang="ru-RU" sz="3100" b="1" u="sng" dirty="0" smtClean="0">
                <a:solidFill>
                  <a:srgbClr val="FF0000"/>
                </a:solidFill>
              </a:rPr>
              <a:t>рекомендуется</a:t>
            </a:r>
            <a:r>
              <a:rPr lang="ru-RU" sz="3100" b="1" dirty="0" smtClean="0">
                <a:solidFill>
                  <a:srgbClr val="FF0000"/>
                </a:solidFill>
              </a:rPr>
              <a:t> указывать основание по которому производиться взыскание</a:t>
            </a:r>
            <a:r>
              <a:rPr lang="ru-RU" sz="3100" b="1" dirty="0" smtClean="0">
                <a:solidFill>
                  <a:schemeClr val="tx1"/>
                </a:solidFill>
              </a:rPr>
              <a:t>.</a:t>
            </a:r>
            <a:endParaRPr lang="ru-RU" sz="3100" b="1" dirty="0">
              <a:solidFill>
                <a:schemeClr val="tx1"/>
              </a:solidFill>
            </a:endParaRPr>
          </a:p>
          <a:p>
            <a:pPr marL="342900" indent="-342900" algn="just">
              <a:buFont typeface="Arial" panose="020B0604020202020204" pitchFamily="34" charset="0"/>
              <a:buChar char="•"/>
            </a:pPr>
            <a:r>
              <a:rPr lang="ru-RU" sz="3100" b="1" dirty="0">
                <a:solidFill>
                  <a:schemeClr val="tx1"/>
                </a:solidFill>
              </a:rPr>
              <a:t>Разъясняете возможность принесения возражений на совершенную Исполнительную надпись со ссылками на статьи закона. </a:t>
            </a:r>
            <a:endParaRPr lang="ru-RU" sz="3100" b="1" dirty="0" smtClean="0">
              <a:solidFill>
                <a:schemeClr val="tx1"/>
              </a:solidFill>
            </a:endParaRPr>
          </a:p>
          <a:p>
            <a:pPr marL="342900" indent="-342900" algn="just">
              <a:buFont typeface="Arial" panose="020B0604020202020204" pitchFamily="34" charset="0"/>
              <a:buChar char="•"/>
            </a:pPr>
            <a:r>
              <a:rPr lang="ru-RU" sz="3100" b="1" dirty="0" smtClean="0">
                <a:solidFill>
                  <a:schemeClr val="tx1"/>
                </a:solidFill>
              </a:rPr>
              <a:t>Сопроводительное </a:t>
            </a:r>
            <a:r>
              <a:rPr lang="ru-RU" sz="3100" b="1" dirty="0">
                <a:solidFill>
                  <a:schemeClr val="tx1"/>
                </a:solidFill>
              </a:rPr>
              <a:t>письмо распечатывается не менее, чем в 3-х экземплярах, регистрируется в журнале исходящей корреспонденции и направляется не позднее следующего рабочего дня должни</a:t>
            </a:r>
            <a:r>
              <a:rPr lang="ru-RU" sz="3100" b="1" dirty="0">
                <a:solidFill>
                  <a:schemeClr val="tx1">
                    <a:lumMod val="95000"/>
                    <a:lumOff val="5000"/>
                  </a:schemeClr>
                </a:solidFill>
              </a:rPr>
              <a:t>ку </a:t>
            </a:r>
            <a:r>
              <a:rPr lang="ru-RU" sz="3100" b="1" i="1" dirty="0">
                <a:solidFill>
                  <a:srgbClr val="0070C0"/>
                </a:solidFill>
              </a:rPr>
              <a:t>( в качестве рекомендации: 1 экз. - в наряд ИН, 2-й направляется должнику, 3-й - в наряде исх. корреспонденции)</a:t>
            </a:r>
          </a:p>
          <a:p>
            <a:r>
              <a:rPr lang="ru-RU" sz="2000" b="1" i="1" dirty="0">
                <a:solidFill>
                  <a:srgbClr val="0070C0"/>
                </a:solidFill>
              </a:rPr>
              <a:t/>
            </a:r>
            <a:br>
              <a:rPr lang="ru-RU" sz="2000" b="1" i="1" dirty="0">
                <a:solidFill>
                  <a:srgbClr val="0070C0"/>
                </a:solidFill>
              </a:rPr>
            </a:br>
            <a:endParaRPr lang="ru-RU" sz="2000" b="1" i="1" dirty="0">
              <a:solidFill>
                <a:srgbClr val="0070C0"/>
              </a:solidFill>
            </a:endParaRPr>
          </a:p>
        </p:txBody>
      </p:sp>
      <p:sp>
        <p:nvSpPr>
          <p:cNvPr id="2" name="Номер слайда 1">
            <a:extLst>
              <a:ext uri="{FF2B5EF4-FFF2-40B4-BE49-F238E27FC236}">
                <a16:creationId xmlns:a16="http://schemas.microsoft.com/office/drawing/2014/main" xmlns="" id="{6ED00C37-664E-4A37-A9DF-4C959E730C6F}"/>
              </a:ext>
            </a:extLst>
          </p:cNvPr>
          <p:cNvSpPr>
            <a:spLocks noGrp="1"/>
          </p:cNvSpPr>
          <p:nvPr>
            <p:ph type="sldNum" sz="quarter" idx="12"/>
          </p:nvPr>
        </p:nvSpPr>
        <p:spPr/>
        <p:txBody>
          <a:bodyPr/>
          <a:lstStyle/>
          <a:p>
            <a:fld id="{4F65E0F3-FF11-402E-936B-2D1DC285A156}" type="slidenum">
              <a:rPr lang="ru-RU" smtClean="0"/>
              <a:pPr/>
              <a:t>32</a:t>
            </a:fld>
            <a:endParaRPr lang="ru-RU" dirty="0"/>
          </a:p>
        </p:txBody>
      </p:sp>
    </p:spTree>
    <p:extLst>
      <p:ext uri="{BB962C8B-B14F-4D97-AF65-F5344CB8AC3E}">
        <p14:creationId xmlns:p14="http://schemas.microsoft.com/office/powerpoint/2010/main" xmlns="" val="510528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812" y="609600"/>
            <a:ext cx="11411949" cy="365125"/>
          </a:xfrm>
        </p:spPr>
        <p:txBody>
          <a:bodyPr>
            <a:noAutofit/>
          </a:bodyPr>
          <a:lstStyle/>
          <a:p>
            <a:pPr algn="ctr"/>
            <a:r>
              <a:rPr lang="ru-RU" sz="2300" b="1" dirty="0" smtClean="0">
                <a:solidFill>
                  <a:srgbClr val="FF0000"/>
                </a:solidFill>
              </a:rPr>
              <a:t> </a:t>
            </a:r>
            <a:r>
              <a:rPr lang="ru-RU" sz="2300" b="1" dirty="0">
                <a:solidFill>
                  <a:srgbClr val="FF0000"/>
                </a:solidFill>
              </a:rPr>
              <a:t>6. </a:t>
            </a:r>
            <a:r>
              <a:rPr lang="ru-RU" sz="2300" b="1" dirty="0">
                <a:solidFill>
                  <a:srgbClr val="0070C0"/>
                </a:solidFill>
              </a:rPr>
              <a:t>Порядок и сроки  направления Исполнительной надписи должнику</a:t>
            </a:r>
            <a:r>
              <a:rPr lang="ru-RU" sz="2800" dirty="0">
                <a:solidFill>
                  <a:srgbClr val="0070C0"/>
                </a:solidFill>
              </a:rPr>
              <a:t/>
            </a:r>
            <a:br>
              <a:rPr lang="ru-RU" sz="2800" dirty="0">
                <a:solidFill>
                  <a:srgbClr val="0070C0"/>
                </a:solidFill>
              </a:rPr>
            </a:br>
            <a:endParaRPr lang="ru-RU" sz="2800" dirty="0">
              <a:solidFill>
                <a:srgbClr val="0070C0"/>
              </a:solidFill>
            </a:endParaRPr>
          </a:p>
        </p:txBody>
      </p:sp>
      <p:sp>
        <p:nvSpPr>
          <p:cNvPr id="3" name="Текст 2"/>
          <p:cNvSpPr>
            <a:spLocks noGrp="1"/>
          </p:cNvSpPr>
          <p:nvPr>
            <p:ph type="body" idx="1"/>
          </p:nvPr>
        </p:nvSpPr>
        <p:spPr>
          <a:xfrm>
            <a:off x="724395" y="845127"/>
            <a:ext cx="10723418" cy="5906193"/>
          </a:xfrm>
        </p:spPr>
        <p:txBody>
          <a:bodyPr>
            <a:normAutofit fontScale="92500" lnSpcReduction="10000"/>
          </a:bodyPr>
          <a:lstStyle/>
          <a:p>
            <a:pPr algn="just"/>
            <a:r>
              <a:rPr lang="ru-RU" sz="1900" b="1" dirty="0">
                <a:solidFill>
                  <a:schemeClr val="tx1"/>
                </a:solidFill>
              </a:rPr>
              <a:t>Статья 92-6 Закона РК «О нотариате» регулирует порядок и процедуру направления должнику копии исполнительной надписи или соответствующего </a:t>
            </a:r>
            <a:r>
              <a:rPr lang="ru-RU" sz="1900" b="1" dirty="0" smtClean="0">
                <a:solidFill>
                  <a:schemeClr val="tx1"/>
                </a:solidFill>
              </a:rPr>
              <a:t>постановления.</a:t>
            </a:r>
            <a:endParaRPr lang="ru-RU" sz="1900" dirty="0">
              <a:solidFill>
                <a:schemeClr val="tx1"/>
              </a:solidFill>
            </a:endParaRPr>
          </a:p>
          <a:p>
            <a:pPr algn="just"/>
            <a:r>
              <a:rPr lang="ru-RU" sz="2400" b="1" i="1" dirty="0" smtClean="0">
                <a:solidFill>
                  <a:srgbClr val="00B0F0"/>
                </a:solidFill>
              </a:rPr>
              <a:t>После </a:t>
            </a:r>
            <a:r>
              <a:rPr lang="ru-RU" sz="2400" b="1" i="1" dirty="0">
                <a:solidFill>
                  <a:srgbClr val="00B0F0"/>
                </a:solidFill>
              </a:rPr>
              <a:t>совершения исполнительной надписи нотариус не позднее следующего рабочего дня вручает или направляет ее копию должнику по адресу электронной почты или по известному месту жительства (нахождения) или регистрации должника с использованием средств связи, обеспечивающих фиксирование доставки</a:t>
            </a:r>
            <a:r>
              <a:rPr lang="ru-RU" sz="2400" b="1" i="1" dirty="0" smtClean="0">
                <a:solidFill>
                  <a:srgbClr val="00B0F0"/>
                </a:solidFill>
              </a:rPr>
              <a:t>.</a:t>
            </a:r>
          </a:p>
          <a:p>
            <a:pPr algn="just"/>
            <a:r>
              <a:rPr lang="ru-RU" sz="1900" b="1" dirty="0" smtClean="0">
                <a:solidFill>
                  <a:schemeClr val="tx1">
                    <a:lumMod val="95000"/>
                    <a:lumOff val="5000"/>
                  </a:schemeClr>
                </a:solidFill>
              </a:rPr>
              <a:t>1-1</a:t>
            </a:r>
            <a:r>
              <a:rPr lang="ru-RU" sz="1900" b="1" dirty="0">
                <a:solidFill>
                  <a:schemeClr val="tx1">
                    <a:lumMod val="95000"/>
                    <a:lumOff val="5000"/>
                  </a:schemeClr>
                </a:solidFill>
              </a:rPr>
              <a:t>. Копия исполнительной надписи или соответствующего постановления считается полученной, если она направлена должнику:</a:t>
            </a:r>
          </a:p>
          <a:p>
            <a:pPr algn="just"/>
            <a:r>
              <a:rPr lang="ru-RU" sz="1900" b="1" dirty="0">
                <a:solidFill>
                  <a:schemeClr val="tx1">
                    <a:lumMod val="95000"/>
                    <a:lumOff val="5000"/>
                  </a:schemeClr>
                </a:solidFill>
              </a:rPr>
              <a:t>1) на адрес электронной почты, указанный в договоре, заключенном между сторонами;</a:t>
            </a:r>
          </a:p>
          <a:p>
            <a:pPr algn="just"/>
            <a:r>
              <a:rPr lang="ru-RU" sz="1900" b="1" dirty="0">
                <a:solidFill>
                  <a:schemeClr val="tx1">
                    <a:lumMod val="95000"/>
                    <a:lumOff val="5000"/>
                  </a:schemeClr>
                </a:solidFill>
              </a:rPr>
              <a:t>2) по последнему известному месту жительства заказным письмом с уведомлением о его вручении, в том числе полученным одним из совершеннолетних членов семьи, другим лицом, проживающим с лицом по указанному адресу;</a:t>
            </a:r>
          </a:p>
          <a:p>
            <a:pPr algn="just"/>
            <a:r>
              <a:rPr lang="ru-RU" sz="1900" b="1" dirty="0">
                <a:solidFill>
                  <a:schemeClr val="tx1">
                    <a:lumMod val="95000"/>
                    <a:lumOff val="5000"/>
                  </a:schemeClr>
                </a:solidFill>
              </a:rPr>
              <a:t>3) с использованием иных средств связи, обеспечивающих фиксирование доставки.</a:t>
            </a:r>
          </a:p>
          <a:p>
            <a:pPr algn="just"/>
            <a:r>
              <a:rPr lang="ru-RU" sz="1900" b="1" dirty="0">
                <a:solidFill>
                  <a:schemeClr val="tx1">
                    <a:lumMod val="95000"/>
                    <a:lumOff val="5000"/>
                  </a:schemeClr>
                </a:solidFill>
              </a:rPr>
              <a:t>В случае возврата уведомления с отметкой о невозможности его вручения адресату, получателю в связи с отказом в его принятии копия исполнительной надписи или соответствующего постановления считается направленной надлежащим образом.</a:t>
            </a:r>
            <a:r>
              <a:rPr lang="ru-RU" sz="1900" dirty="0"/>
              <a:t> </a:t>
            </a:r>
          </a:p>
          <a:p>
            <a:pPr algn="ctr"/>
            <a:r>
              <a:rPr lang="ru-RU" sz="2600" b="1" dirty="0">
                <a:solidFill>
                  <a:srgbClr val="FF0000"/>
                </a:solidFill>
              </a:rPr>
              <a:t>Расходы по доставке оплачиваются взыскателем самостоятельно!</a:t>
            </a:r>
          </a:p>
          <a:p>
            <a:endParaRPr lang="ru-RU" sz="2600" dirty="0"/>
          </a:p>
        </p:txBody>
      </p:sp>
      <p:sp>
        <p:nvSpPr>
          <p:cNvPr id="4" name="Номер слайда 3">
            <a:extLst>
              <a:ext uri="{FF2B5EF4-FFF2-40B4-BE49-F238E27FC236}">
                <a16:creationId xmlns:a16="http://schemas.microsoft.com/office/drawing/2014/main" xmlns="" id="{6B289291-10E2-43E5-A775-81D9C04C42DE}"/>
              </a:ext>
            </a:extLst>
          </p:cNvPr>
          <p:cNvSpPr>
            <a:spLocks noGrp="1"/>
          </p:cNvSpPr>
          <p:nvPr>
            <p:ph type="sldNum" sz="quarter" idx="12"/>
          </p:nvPr>
        </p:nvSpPr>
        <p:spPr/>
        <p:txBody>
          <a:bodyPr/>
          <a:lstStyle/>
          <a:p>
            <a:fld id="{4F65E0F3-FF11-402E-936B-2D1DC285A156}" type="slidenum">
              <a:rPr lang="ru-RU" smtClean="0"/>
              <a:pPr/>
              <a:t>33</a:t>
            </a:fld>
            <a:endParaRPr lang="ru-RU"/>
          </a:p>
        </p:txBody>
      </p:sp>
    </p:spTree>
    <p:extLst>
      <p:ext uri="{BB962C8B-B14F-4D97-AF65-F5344CB8AC3E}">
        <p14:creationId xmlns:p14="http://schemas.microsoft.com/office/powerpoint/2010/main" xmlns="" val="3868194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0" y="152400"/>
            <a:ext cx="11139026" cy="771427"/>
          </a:xfrm>
        </p:spPr>
        <p:txBody>
          <a:bodyPr>
            <a:normAutofit fontScale="90000"/>
          </a:bodyPr>
          <a:lstStyle/>
          <a:p>
            <a:pPr algn="ctr"/>
            <a:r>
              <a:rPr lang="ru-RU" sz="4000" b="1" dirty="0" smtClean="0">
                <a:solidFill>
                  <a:srgbClr val="FF0000"/>
                </a:solidFill>
              </a:rPr>
              <a:t>7</a:t>
            </a:r>
            <a:r>
              <a:rPr lang="ru-RU" sz="4000" b="1" dirty="0">
                <a:solidFill>
                  <a:srgbClr val="FF0000"/>
                </a:solidFill>
              </a:rPr>
              <a:t>.</a:t>
            </a:r>
            <a:r>
              <a:rPr lang="ru-RU" sz="4000" b="1" dirty="0"/>
              <a:t> </a:t>
            </a:r>
            <a:r>
              <a:rPr lang="ru-RU" sz="3600" b="1" dirty="0">
                <a:solidFill>
                  <a:srgbClr val="0070C0"/>
                </a:solidFill>
              </a:rPr>
              <a:t>Порядок и сроки принесения возражения </a:t>
            </a:r>
            <a:r>
              <a:rPr lang="en-US" sz="3600" b="1" dirty="0">
                <a:solidFill>
                  <a:srgbClr val="0070C0"/>
                </a:solidFill>
              </a:rPr>
              <a:t/>
            </a:r>
            <a:br>
              <a:rPr lang="en-US" sz="3600" b="1" dirty="0">
                <a:solidFill>
                  <a:srgbClr val="0070C0"/>
                </a:solidFill>
              </a:rPr>
            </a:br>
            <a:r>
              <a:rPr lang="ru-RU" sz="3600" b="1" dirty="0">
                <a:solidFill>
                  <a:srgbClr val="0070C0"/>
                </a:solidFill>
              </a:rPr>
              <a:t>на совершенную исполнительную надпись</a:t>
            </a:r>
            <a:endParaRPr lang="ru-RU" sz="3600" dirty="0">
              <a:solidFill>
                <a:srgbClr val="0070C0"/>
              </a:solidFill>
            </a:endParaRPr>
          </a:p>
        </p:txBody>
      </p:sp>
      <p:sp>
        <p:nvSpPr>
          <p:cNvPr id="3" name="Текст 2"/>
          <p:cNvSpPr>
            <a:spLocks noGrp="1"/>
          </p:cNvSpPr>
          <p:nvPr>
            <p:ph type="body" idx="1"/>
          </p:nvPr>
        </p:nvSpPr>
        <p:spPr>
          <a:xfrm>
            <a:off x="653143" y="1140031"/>
            <a:ext cx="11271765" cy="5565569"/>
          </a:xfrm>
        </p:spPr>
        <p:txBody>
          <a:bodyPr>
            <a:normAutofit fontScale="25000" lnSpcReduction="20000"/>
          </a:bodyPr>
          <a:lstStyle/>
          <a:p>
            <a:pPr algn="just"/>
            <a:r>
              <a:rPr lang="ru-RU" sz="8800" b="1" dirty="0">
                <a:solidFill>
                  <a:schemeClr val="tx1">
                    <a:lumMod val="95000"/>
                    <a:lumOff val="5000"/>
                  </a:schemeClr>
                </a:solidFill>
              </a:rPr>
              <a:t>Ждём </a:t>
            </a:r>
            <a:r>
              <a:rPr lang="ru-RU" sz="8800" b="1" dirty="0">
                <a:solidFill>
                  <a:srgbClr val="FF0000"/>
                </a:solidFill>
              </a:rPr>
              <a:t>10 рабочих  дней </a:t>
            </a:r>
            <a:r>
              <a:rPr lang="ru-RU" sz="8800" b="1" dirty="0">
                <a:solidFill>
                  <a:schemeClr val="tx1">
                    <a:lumMod val="95000"/>
                    <a:lumOff val="5000"/>
                  </a:schemeClr>
                </a:solidFill>
              </a:rPr>
              <a:t>с момента доставки сопроводительного письма с копией исполнительной надписи должнику согласно почтового уведомления либо фиксации доставки при использовании иных средств связи.</a:t>
            </a:r>
          </a:p>
          <a:p>
            <a:pPr algn="just"/>
            <a:r>
              <a:rPr lang="ru-RU" sz="8800" b="1" dirty="0">
                <a:solidFill>
                  <a:schemeClr val="tx1">
                    <a:lumMod val="95000"/>
                    <a:lumOff val="5000"/>
                  </a:schemeClr>
                </a:solidFill>
              </a:rPr>
              <a:t>Если </a:t>
            </a:r>
            <a:r>
              <a:rPr lang="ru-RU" sz="8800" b="1" dirty="0">
                <a:solidFill>
                  <a:srgbClr val="FF0000"/>
                </a:solidFill>
              </a:rPr>
              <a:t>письменных возражений </a:t>
            </a:r>
            <a:r>
              <a:rPr lang="ru-RU" sz="8800" b="1" dirty="0">
                <a:solidFill>
                  <a:schemeClr val="tx1">
                    <a:lumMod val="95000"/>
                    <a:lumOff val="5000"/>
                  </a:schemeClr>
                </a:solidFill>
              </a:rPr>
              <a:t>на предъявленные требования со стороны должника в течении указанных </a:t>
            </a:r>
            <a:r>
              <a:rPr lang="ru-RU" sz="8800" b="1" dirty="0">
                <a:solidFill>
                  <a:srgbClr val="FF0000"/>
                </a:solidFill>
              </a:rPr>
              <a:t>10 рабочих дней </a:t>
            </a:r>
            <a:r>
              <a:rPr lang="ru-RU" sz="8800" b="1" dirty="0">
                <a:solidFill>
                  <a:schemeClr val="tx1">
                    <a:lumMod val="95000"/>
                    <a:lumOff val="5000"/>
                  </a:schemeClr>
                </a:solidFill>
              </a:rPr>
              <a:t>не поступило, направляем Исполнительную надпись Частному судебному исполнителю через модуль Совершения ИН посредством  ЕНИС. </a:t>
            </a:r>
          </a:p>
          <a:p>
            <a:pPr algn="just"/>
            <a:r>
              <a:rPr lang="ru-RU" sz="8800" b="1" dirty="0" smtClean="0">
                <a:solidFill>
                  <a:schemeClr val="tx1">
                    <a:lumMod val="95000"/>
                    <a:lumOff val="5000"/>
                  </a:schemeClr>
                </a:solidFill>
              </a:rPr>
              <a:t>Нотариус выдает исполнительную надпись взыскателю, для предъявления ее к исполнению судебному исполнителю, по месту жительства или местонахождению должника либо направляет в электронном виде исполнительную надпись, удостоверенную электронной цифровой подписью, посредством ЕНИС в государственную автоматизированную информационную систему "Органов исполнительного производства" конкретному судебному исполнителю либо в региональную палату. </a:t>
            </a:r>
            <a:r>
              <a:rPr lang="ru-RU" sz="8800" b="1" dirty="0" smtClean="0">
                <a:solidFill>
                  <a:srgbClr val="FF0000"/>
                </a:solidFill>
              </a:rPr>
              <a:t>(пункт 228 Правил совершения нотариальных действий)</a:t>
            </a:r>
          </a:p>
          <a:p>
            <a:r>
              <a:rPr lang="ru-RU" sz="8800" b="1" dirty="0">
                <a:solidFill>
                  <a:schemeClr val="tx1">
                    <a:lumMod val="95000"/>
                    <a:lumOff val="5000"/>
                  </a:schemeClr>
                </a:solidFill>
              </a:rPr>
              <a:t>   </a:t>
            </a:r>
            <a:r>
              <a:rPr lang="ru-RU" sz="8000" dirty="0">
                <a:solidFill>
                  <a:schemeClr val="tx1">
                    <a:lumMod val="95000"/>
                    <a:lumOff val="5000"/>
                  </a:schemeClr>
                </a:solidFill>
                <a:latin typeface="Arial Narrow" panose="020B0606020202030204" pitchFamily="34" charset="0"/>
              </a:rPr>
              <a:t/>
            </a:r>
            <a:br>
              <a:rPr lang="ru-RU" sz="8000" dirty="0">
                <a:solidFill>
                  <a:schemeClr val="tx1">
                    <a:lumMod val="95000"/>
                    <a:lumOff val="5000"/>
                  </a:schemeClr>
                </a:solidFill>
                <a:latin typeface="Arial Narrow" panose="020B0606020202030204" pitchFamily="34" charset="0"/>
              </a:rPr>
            </a:br>
            <a:r>
              <a:rPr lang="ru-RU" sz="7200" dirty="0">
                <a:solidFill>
                  <a:schemeClr val="tx1">
                    <a:lumMod val="95000"/>
                    <a:lumOff val="5000"/>
                  </a:schemeClr>
                </a:solidFill>
              </a:rPr>
              <a:t>     </a:t>
            </a:r>
            <a:endParaRPr lang="ru-RU" dirty="0">
              <a:solidFill>
                <a:schemeClr val="tx1">
                  <a:lumMod val="95000"/>
                  <a:lumOff val="5000"/>
                </a:schemeClr>
              </a:solidFill>
            </a:endParaRPr>
          </a:p>
        </p:txBody>
      </p:sp>
      <p:sp>
        <p:nvSpPr>
          <p:cNvPr id="4" name="Номер слайда 3">
            <a:extLst>
              <a:ext uri="{FF2B5EF4-FFF2-40B4-BE49-F238E27FC236}">
                <a16:creationId xmlns:a16="http://schemas.microsoft.com/office/drawing/2014/main" xmlns="" id="{6B140CCF-C388-4354-96D9-6EABDA07F87C}"/>
              </a:ext>
            </a:extLst>
          </p:cNvPr>
          <p:cNvSpPr>
            <a:spLocks noGrp="1"/>
          </p:cNvSpPr>
          <p:nvPr>
            <p:ph type="sldNum" sz="quarter" idx="12"/>
          </p:nvPr>
        </p:nvSpPr>
        <p:spPr/>
        <p:txBody>
          <a:bodyPr/>
          <a:lstStyle/>
          <a:p>
            <a:fld id="{4F65E0F3-FF11-402E-936B-2D1DC285A156}" type="slidenum">
              <a:rPr lang="ru-RU" smtClean="0"/>
              <a:pPr/>
              <a:t>34</a:t>
            </a:fld>
            <a:endParaRPr lang="ru-RU"/>
          </a:p>
        </p:txBody>
      </p:sp>
    </p:spTree>
    <p:extLst>
      <p:ext uri="{BB962C8B-B14F-4D97-AF65-F5344CB8AC3E}">
        <p14:creationId xmlns:p14="http://schemas.microsoft.com/office/powerpoint/2010/main" xmlns="" val="1070746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609600" y="274638"/>
            <a:ext cx="10972800" cy="265689"/>
          </a:xfrm>
        </p:spPr>
        <p:txBody>
          <a:bodyPr>
            <a:normAutofit fontScale="90000"/>
          </a:bodyPr>
          <a:lstStyle/>
          <a:p>
            <a:r>
              <a:rPr lang="ru-RU" sz="2800" b="1" dirty="0" smtClean="0">
                <a:solidFill>
                  <a:srgbClr val="00B0F0"/>
                </a:solidFill>
              </a:rPr>
              <a:t>В связи с изменениями в закон о нотариате:</a:t>
            </a:r>
            <a:endParaRPr lang="ru-RU" sz="2800" b="1" dirty="0">
              <a:solidFill>
                <a:srgbClr val="00B0F0"/>
              </a:solidFill>
            </a:endParaRPr>
          </a:p>
        </p:txBody>
      </p:sp>
      <p:sp>
        <p:nvSpPr>
          <p:cNvPr id="9" name="Объект 8"/>
          <p:cNvSpPr>
            <a:spLocks noGrp="1"/>
          </p:cNvSpPr>
          <p:nvPr>
            <p:ph idx="1"/>
          </p:nvPr>
        </p:nvSpPr>
        <p:spPr>
          <a:xfrm>
            <a:off x="609600" y="540328"/>
            <a:ext cx="10972800" cy="6065188"/>
          </a:xfrm>
        </p:spPr>
        <p:txBody>
          <a:bodyPr>
            <a:normAutofit fontScale="55000" lnSpcReduction="20000"/>
          </a:bodyPr>
          <a:lstStyle/>
          <a:p>
            <a:pPr algn="just"/>
            <a:r>
              <a:rPr lang="kk-KZ" sz="3400" b="1" dirty="0" smtClean="0">
                <a:latin typeface="Times New Roman" panose="02020603050405020304" pitchFamily="18" charset="0"/>
                <a:cs typeface="Times New Roman" panose="02020603050405020304" pitchFamily="18" charset="0"/>
              </a:rPr>
              <a:t>Исполнительную надпись вступившую в силу необходимо направлять Частному судебному исполнителю </a:t>
            </a:r>
            <a:r>
              <a:rPr lang="kk-KZ" sz="3400" b="1" i="1" dirty="0" smtClean="0">
                <a:solidFill>
                  <a:srgbClr val="FF0000"/>
                </a:solidFill>
                <a:latin typeface="Times New Roman" panose="02020603050405020304" pitchFamily="18" charset="0"/>
                <a:cs typeface="Times New Roman" panose="02020603050405020304" pitchFamily="18" charset="0"/>
              </a:rPr>
              <a:t>на основании письменного заявления </a:t>
            </a:r>
            <a:r>
              <a:rPr lang="kk-KZ" sz="3400" b="1" dirty="0" smtClean="0">
                <a:latin typeface="Times New Roman" panose="02020603050405020304" pitchFamily="18" charset="0"/>
                <a:cs typeface="Times New Roman" panose="02020603050405020304" pitchFamily="18" charset="0"/>
              </a:rPr>
              <a:t>Взыскателя, с указанием его ФИО, и региона обслуживания. Также необходимо регистрировать данное заявление в журнале регистрации входящей корреспонденции и подшивать в наряд Исполнительной надписи.</a:t>
            </a:r>
          </a:p>
          <a:p>
            <a:pPr algn="just"/>
            <a:r>
              <a:rPr lang="ru-RU" sz="3400" b="1" dirty="0" smtClean="0">
                <a:solidFill>
                  <a:srgbClr val="FF0000"/>
                </a:solidFill>
                <a:latin typeface="Times New Roman" panose="02020603050405020304" pitchFamily="18" charset="0"/>
                <a:cs typeface="Times New Roman" panose="02020603050405020304" pitchFamily="18" charset="0"/>
              </a:rPr>
              <a:t>Статья 92-7  ЗРК «О нотариате» </a:t>
            </a:r>
            <a:endParaRPr lang="ru-RU" sz="3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lgn="ctr">
              <a:buNone/>
            </a:pPr>
            <a:r>
              <a:rPr lang="ru-RU" dirty="0"/>
              <a:t> </a:t>
            </a:r>
            <a:r>
              <a:rPr lang="ru-RU" sz="3800" dirty="0"/>
              <a:t>1. При поступлении уведомления о вручении копии исполнительной надписи должнику и в случае, если в установленный срок от должника не поступит к нотариусу возражение, </a:t>
            </a:r>
            <a:r>
              <a:rPr lang="ru-RU" sz="3800" u="sng" dirty="0">
                <a:solidFill>
                  <a:srgbClr val="00B0F0"/>
                </a:solidFill>
              </a:rPr>
              <a:t>нотариус выдает взыскателю исполнительную надпись либо по его заявлению направляет ее для </a:t>
            </a:r>
            <a:r>
              <a:rPr lang="ru-RU" sz="3800" dirty="0"/>
              <a:t>исполнения в соответствующий орган юстиции либо в региональную палату частных судебных исполнителей по территориальности или частному судебному исполнителю, выбранному взыскателем.</a:t>
            </a:r>
            <a:endParaRPr lang="ru-RU" sz="38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lgn="ctr">
              <a:buNone/>
            </a:pPr>
            <a:r>
              <a:rPr lang="ru-RU" sz="3400" b="1" dirty="0" smtClean="0">
                <a:solidFill>
                  <a:srgbClr val="FF0000"/>
                </a:solidFill>
                <a:latin typeface="Times New Roman" panose="02020603050405020304" pitchFamily="18" charset="0"/>
                <a:cs typeface="Times New Roman" panose="02020603050405020304" pitchFamily="18" charset="0"/>
              </a:rPr>
              <a:t>Статья 52 ЗРК Об исполнительном производстве и статусе судебных исполнителей </a:t>
            </a:r>
            <a:r>
              <a:rPr lang="ru-RU" sz="3400" b="1" dirty="0">
                <a:solidFill>
                  <a:srgbClr val="FF0000"/>
                </a:solidFill>
                <a:latin typeface="Times New Roman" panose="02020603050405020304" pitchFamily="18" charset="0"/>
                <a:cs typeface="Times New Roman" panose="02020603050405020304" pitchFamily="18" charset="0"/>
              </a:rPr>
              <a:t>Место совершения исполнительных действий</a:t>
            </a:r>
            <a:endParaRPr lang="ru-RU" sz="3400" dirty="0">
              <a:solidFill>
                <a:srgbClr val="FF0000"/>
              </a:solidFill>
              <a:latin typeface="Times New Roman" panose="02020603050405020304" pitchFamily="18" charset="0"/>
              <a:cs typeface="Times New Roman" panose="02020603050405020304" pitchFamily="18" charset="0"/>
            </a:endParaRPr>
          </a:p>
          <a:p>
            <a:pPr algn="just"/>
            <a:r>
              <a:rPr lang="ru-RU" sz="3400" dirty="0">
                <a:latin typeface="Times New Roman" panose="02020603050405020304" pitchFamily="18" charset="0"/>
                <a:cs typeface="Times New Roman" panose="02020603050405020304" pitchFamily="18" charset="0"/>
              </a:rPr>
              <a:t>  </a:t>
            </a:r>
            <a:r>
              <a:rPr lang="ru-RU" sz="4400" dirty="0">
                <a:latin typeface="Times New Roman" panose="02020603050405020304" pitchFamily="18" charset="0"/>
                <a:cs typeface="Times New Roman" panose="02020603050405020304" pitchFamily="18" charset="0"/>
              </a:rPr>
              <a:t> </a:t>
            </a:r>
            <a:r>
              <a:rPr lang="ru-RU" sz="4400" dirty="0" smtClean="0">
                <a:latin typeface="Times New Roman" panose="02020603050405020304" pitchFamily="18" charset="0"/>
                <a:cs typeface="Times New Roman" panose="02020603050405020304" pitchFamily="18" charset="0"/>
              </a:rPr>
              <a:t>Исполнительный </a:t>
            </a:r>
            <a:r>
              <a:rPr lang="ru-RU" sz="4400" dirty="0">
                <a:latin typeface="Times New Roman" panose="02020603050405020304" pitchFamily="18" charset="0"/>
                <a:cs typeface="Times New Roman" panose="02020603050405020304" pitchFamily="18" charset="0"/>
              </a:rPr>
              <a:t>документ предъявляется по месту регистрации физического лица – должника либо по месту его постоянного проживания, либо по месту его работы с осуществлением исполнительных действий по месту предъявления, а также по месту регистрации либо нахождения его имущества. </a:t>
            </a:r>
          </a:p>
          <a:p>
            <a:r>
              <a:rPr lang="ru-RU" sz="4400" dirty="0">
                <a:latin typeface="Times New Roman" panose="02020603050405020304" pitchFamily="18" charset="0"/>
                <a:cs typeface="Times New Roman" panose="02020603050405020304" pitchFamily="18" charset="0"/>
              </a:rPr>
              <a:t>      Если должником является юридическое лицо, то исполнительный документ предъявляется по месту регистрации либо фактического нахождения его органа (учредителя) с осуществлением исполнительных действий по месту предъявления, а также по месту регистрации либо нахождения его имущества. </a:t>
            </a:r>
          </a:p>
          <a:p>
            <a:endParaRPr lang="ru-RU" sz="4400"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35</a:t>
            </a:fld>
            <a:endParaRPr lang="ru-RU"/>
          </a:p>
        </p:txBody>
      </p:sp>
    </p:spTree>
    <p:extLst>
      <p:ext uri="{BB962C8B-B14F-4D97-AF65-F5344CB8AC3E}">
        <p14:creationId xmlns:p14="http://schemas.microsoft.com/office/powerpoint/2010/main" xmlns="" val="483500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33080" y="143758"/>
            <a:ext cx="11858920" cy="629239"/>
          </a:xfrm>
        </p:spPr>
        <p:txBody>
          <a:bodyPr>
            <a:noAutofit/>
          </a:bodyPr>
          <a:lstStyle/>
          <a:p>
            <a:pPr algn="ctr"/>
            <a:r>
              <a:rPr lang="ru-RU" sz="3600" b="1" dirty="0" smtClean="0">
                <a:solidFill>
                  <a:srgbClr val="FF0000"/>
                </a:solidFill>
              </a:rPr>
              <a:t>8.</a:t>
            </a:r>
            <a:r>
              <a:rPr lang="ru-RU" sz="3600" b="1" dirty="0" smtClean="0">
                <a:solidFill>
                  <a:srgbClr val="0070C0"/>
                </a:solidFill>
              </a:rPr>
              <a:t>ОТМЕНА </a:t>
            </a:r>
            <a:r>
              <a:rPr lang="ru-RU" sz="3600" b="1" dirty="0">
                <a:solidFill>
                  <a:srgbClr val="0070C0"/>
                </a:solidFill>
              </a:rPr>
              <a:t>ИСПОЛНИТЕЛЬНОЙ НАДПИСИ</a:t>
            </a:r>
            <a:endParaRPr lang="ru-RU" sz="3600" b="1" dirty="0"/>
          </a:p>
        </p:txBody>
      </p:sp>
      <p:sp>
        <p:nvSpPr>
          <p:cNvPr id="4" name="Текст 3"/>
          <p:cNvSpPr>
            <a:spLocks noGrp="1"/>
          </p:cNvSpPr>
          <p:nvPr>
            <p:ph type="body" idx="1"/>
          </p:nvPr>
        </p:nvSpPr>
        <p:spPr>
          <a:xfrm>
            <a:off x="531811" y="688769"/>
            <a:ext cx="10925897" cy="6070249"/>
          </a:xfrm>
        </p:spPr>
        <p:txBody>
          <a:bodyPr>
            <a:normAutofit/>
          </a:bodyPr>
          <a:lstStyle/>
          <a:p>
            <a:pPr algn="ctr"/>
            <a:r>
              <a:rPr lang="ru-RU" sz="2400" b="1" dirty="0"/>
              <a:t>Отмена и оспаривание исполнительной надписи </a:t>
            </a:r>
            <a:endParaRPr lang="en-US" sz="2400" b="1" dirty="0"/>
          </a:p>
          <a:p>
            <a:pPr algn="just"/>
            <a:r>
              <a:rPr lang="ru-RU" sz="2000" b="1" dirty="0" smtClean="0"/>
              <a:t>1</a:t>
            </a:r>
            <a:r>
              <a:rPr lang="ru-RU" sz="2000" b="1" dirty="0"/>
              <a:t>. Нотариус выносит постановление об отмене исполнительной </a:t>
            </a:r>
            <a:r>
              <a:rPr lang="ru-RU" sz="2000" b="1" dirty="0" smtClean="0">
                <a:solidFill>
                  <a:srgbClr val="FF0000"/>
                </a:solidFill>
              </a:rPr>
              <a:t>не </a:t>
            </a:r>
            <a:r>
              <a:rPr lang="ru-RU" sz="2000" b="1" dirty="0">
                <a:solidFill>
                  <a:srgbClr val="FF0000"/>
                </a:solidFill>
              </a:rPr>
              <a:t>позднее 3 (трех) рабочих дней </a:t>
            </a:r>
            <a:r>
              <a:rPr lang="ru-RU" sz="2000" b="1" dirty="0"/>
              <a:t>со дня получения возражения против заявленного требования.</a:t>
            </a:r>
          </a:p>
          <a:p>
            <a:pPr algn="just"/>
            <a:r>
              <a:rPr lang="ru-RU" sz="2000" b="1" dirty="0"/>
              <a:t>2. </a:t>
            </a:r>
            <a:r>
              <a:rPr lang="ru-RU" sz="2000" b="1" dirty="0">
                <a:solidFill>
                  <a:srgbClr val="0070C0"/>
                </a:solidFill>
              </a:rPr>
              <a:t>Постановление об отмене исполнительной надписи </a:t>
            </a:r>
            <a:r>
              <a:rPr lang="ru-RU" sz="2000" b="1" dirty="0" smtClean="0">
                <a:solidFill>
                  <a:srgbClr val="0070C0"/>
                </a:solidFill>
              </a:rPr>
              <a:t>оспариванию </a:t>
            </a:r>
            <a:r>
              <a:rPr lang="ru-RU" sz="2000" b="1" dirty="0">
                <a:solidFill>
                  <a:srgbClr val="0070C0"/>
                </a:solidFill>
              </a:rPr>
              <a:t>не подлежит.</a:t>
            </a:r>
          </a:p>
          <a:p>
            <a:pPr algn="just"/>
            <a:r>
              <a:rPr lang="ru-RU" sz="2000" b="1" dirty="0">
                <a:solidFill>
                  <a:schemeClr val="tx1">
                    <a:lumMod val="95000"/>
                    <a:lumOff val="5000"/>
                  </a:schemeClr>
                </a:solidFill>
              </a:rPr>
              <a:t>3</a:t>
            </a:r>
            <a:r>
              <a:rPr lang="ru-RU" sz="2000" b="1" dirty="0">
                <a:solidFill>
                  <a:srgbClr val="0070C0"/>
                </a:solidFill>
              </a:rPr>
              <a:t>.</a:t>
            </a:r>
            <a:r>
              <a:rPr lang="en-US" sz="2000" b="1" dirty="0">
                <a:solidFill>
                  <a:srgbClr val="0070C0"/>
                </a:solidFill>
              </a:rPr>
              <a:t> </a:t>
            </a:r>
            <a:r>
              <a:rPr lang="ru-RU" sz="2000" b="1" dirty="0"/>
              <a:t>Копия постановления об отмене исполнительной надписи </a:t>
            </a:r>
            <a:r>
              <a:rPr lang="ru-RU" sz="2000" b="1" dirty="0" smtClean="0">
                <a:solidFill>
                  <a:srgbClr val="FF0000"/>
                </a:solidFill>
              </a:rPr>
              <a:t>не </a:t>
            </a:r>
            <a:r>
              <a:rPr lang="ru-RU" sz="2000" b="1" dirty="0">
                <a:solidFill>
                  <a:srgbClr val="FF0000"/>
                </a:solidFill>
              </a:rPr>
              <a:t>позднее следующего рабочего </a:t>
            </a:r>
            <a:r>
              <a:rPr lang="ru-RU" sz="2000" b="1" dirty="0"/>
              <a:t>дня после их вынесения должна быть вручена или направлена взыскателю, должнику в соответствии со </a:t>
            </a:r>
            <a:r>
              <a:rPr lang="ru-RU" sz="2000" b="1" dirty="0">
                <a:hlinkClick r:id="rId2"/>
              </a:rPr>
              <a:t>статьей 92-6</a:t>
            </a:r>
            <a:r>
              <a:rPr lang="ru-RU" sz="2000" b="1" dirty="0"/>
              <a:t> </a:t>
            </a:r>
            <a:r>
              <a:rPr lang="ru-RU" sz="2000" b="1" dirty="0" smtClean="0"/>
              <a:t>Закона.</a:t>
            </a:r>
          </a:p>
          <a:p>
            <a:pPr algn="just"/>
            <a:r>
              <a:rPr lang="ru-RU" sz="2000" b="1" dirty="0"/>
              <a:t>      В случае, если постановлением нотариуса совершенная исполнительная надпись </a:t>
            </a:r>
            <a:r>
              <a:rPr lang="ru-RU" sz="2000" b="1" dirty="0" smtClean="0"/>
              <a:t>по </a:t>
            </a:r>
            <a:r>
              <a:rPr lang="ru-RU" sz="2000" b="1" dirty="0"/>
              <a:t>возражению должника не </a:t>
            </a:r>
            <a:r>
              <a:rPr lang="ru-RU" sz="2000" b="1" dirty="0" smtClean="0"/>
              <a:t>отменена, </a:t>
            </a:r>
            <a:r>
              <a:rPr lang="ru-RU" sz="2000" b="1" dirty="0">
                <a:solidFill>
                  <a:srgbClr val="FF0000"/>
                </a:solidFill>
              </a:rPr>
              <a:t>их оспаривание осуществляется в судебном порядке.</a:t>
            </a:r>
          </a:p>
          <a:p>
            <a:pPr algn="ctr"/>
            <a:r>
              <a:rPr lang="ru-RU" sz="2000" b="1" i="1" dirty="0">
                <a:solidFill>
                  <a:srgbClr val="0070C0"/>
                </a:solidFill>
              </a:rPr>
              <a:t>НУЖНО ЗАПОМНИТЬ: ОСПАРИВАНИЮ ПОДЛЕЖИТ </a:t>
            </a:r>
            <a:r>
              <a:rPr lang="ru-RU" sz="2000" b="1" i="1" u="sng" dirty="0">
                <a:solidFill>
                  <a:srgbClr val="FF0000"/>
                </a:solidFill>
              </a:rPr>
              <a:t>САМА </a:t>
            </a:r>
            <a:endParaRPr lang="en-US" sz="2000" b="1" i="1" u="sng" dirty="0">
              <a:solidFill>
                <a:srgbClr val="FF0000"/>
              </a:solidFill>
            </a:endParaRPr>
          </a:p>
          <a:p>
            <a:pPr algn="ctr"/>
            <a:r>
              <a:rPr lang="ru-RU" sz="2000" b="1" i="1" u="sng" dirty="0">
                <a:solidFill>
                  <a:srgbClr val="FF0000"/>
                </a:solidFill>
              </a:rPr>
              <a:t>ИСПОЛНИТЕЛЬНАЯ НАДПИСЬ</a:t>
            </a:r>
            <a:r>
              <a:rPr lang="ru-RU" sz="2000" b="1" i="1" dirty="0">
                <a:solidFill>
                  <a:srgbClr val="0070C0"/>
                </a:solidFill>
              </a:rPr>
              <a:t>, А НЕ ОТКАЗ В ЕЕ ОТМЕНЕ</a:t>
            </a:r>
          </a:p>
        </p:txBody>
      </p:sp>
      <p:sp>
        <p:nvSpPr>
          <p:cNvPr id="2" name="Номер слайда 1">
            <a:extLst>
              <a:ext uri="{FF2B5EF4-FFF2-40B4-BE49-F238E27FC236}">
                <a16:creationId xmlns:a16="http://schemas.microsoft.com/office/drawing/2014/main" xmlns="" id="{C94B549C-884C-488A-80B1-6553D5A70314}"/>
              </a:ext>
            </a:extLst>
          </p:cNvPr>
          <p:cNvSpPr>
            <a:spLocks noGrp="1"/>
          </p:cNvSpPr>
          <p:nvPr>
            <p:ph type="sldNum" sz="quarter" idx="12"/>
          </p:nvPr>
        </p:nvSpPr>
        <p:spPr/>
        <p:txBody>
          <a:bodyPr/>
          <a:lstStyle/>
          <a:p>
            <a:fld id="{4F65E0F3-FF11-402E-936B-2D1DC285A156}" type="slidenum">
              <a:rPr lang="ru-RU" smtClean="0"/>
              <a:pPr/>
              <a:t>36</a:t>
            </a:fld>
            <a:endParaRPr lang="ru-RU"/>
          </a:p>
        </p:txBody>
      </p:sp>
    </p:spTree>
    <p:extLst>
      <p:ext uri="{BB962C8B-B14F-4D97-AF65-F5344CB8AC3E}">
        <p14:creationId xmlns:p14="http://schemas.microsoft.com/office/powerpoint/2010/main" xmlns="" val="3658671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97280" y="286603"/>
            <a:ext cx="10058400" cy="794051"/>
          </a:xfrm>
        </p:spPr>
        <p:txBody>
          <a:bodyPr>
            <a:normAutofit fontScale="90000"/>
          </a:bodyPr>
          <a:lstStyle/>
          <a:p>
            <a:r>
              <a:rPr lang="ru-RU" sz="2400" b="1" dirty="0" smtClean="0">
                <a:solidFill>
                  <a:srgbClr val="FF0000"/>
                </a:solidFill>
              </a:rPr>
              <a:t>Статья 48 ЗРК «О нотариате»</a:t>
            </a:r>
            <a:br>
              <a:rPr lang="ru-RU" sz="2400" b="1" dirty="0" smtClean="0">
                <a:solidFill>
                  <a:srgbClr val="FF0000"/>
                </a:solidFill>
              </a:rPr>
            </a:br>
            <a:r>
              <a:rPr lang="ru-RU" sz="2400" b="1" dirty="0" smtClean="0">
                <a:solidFill>
                  <a:srgbClr val="FF0000"/>
                </a:solidFill>
              </a:rPr>
              <a:t> Отказ в совершении нотариального действия</a:t>
            </a:r>
            <a:r>
              <a:rPr lang="ru-RU" sz="3200" dirty="0" smtClean="0">
                <a:solidFill>
                  <a:srgbClr val="FF0000"/>
                </a:solidFill>
              </a:rPr>
              <a:t/>
            </a:r>
            <a:br>
              <a:rPr lang="ru-RU" sz="3200" dirty="0" smtClean="0">
                <a:solidFill>
                  <a:srgbClr val="FF0000"/>
                </a:solidFill>
              </a:rPr>
            </a:br>
            <a:endParaRPr lang="ru-RU" sz="3200" dirty="0">
              <a:solidFill>
                <a:srgbClr val="FF0000"/>
              </a:solidFill>
            </a:endParaRPr>
          </a:p>
        </p:txBody>
      </p:sp>
      <p:sp>
        <p:nvSpPr>
          <p:cNvPr id="6" name="Содержимое 5"/>
          <p:cNvSpPr>
            <a:spLocks noGrp="1"/>
          </p:cNvSpPr>
          <p:nvPr>
            <p:ph idx="1"/>
          </p:nvPr>
        </p:nvSpPr>
        <p:spPr>
          <a:xfrm>
            <a:off x="609600" y="1021279"/>
            <a:ext cx="10972800" cy="5462648"/>
          </a:xfrm>
        </p:spPr>
        <p:txBody>
          <a:bodyPr>
            <a:normAutofit lnSpcReduction="10000"/>
          </a:bodyPr>
          <a:lstStyle/>
          <a:p>
            <a:pPr>
              <a:buNone/>
            </a:pPr>
            <a:r>
              <a:rPr lang="ru-RU" dirty="0" smtClean="0"/>
              <a:t>1. </a:t>
            </a:r>
            <a:r>
              <a:rPr lang="ru-RU" b="1" dirty="0" smtClean="0"/>
              <a:t>В совершении нотариального действия отказывается, если:</a:t>
            </a:r>
          </a:p>
          <a:p>
            <a:r>
              <a:rPr lang="ru-RU" dirty="0" smtClean="0"/>
              <a:t>      1) совершение такого действия противоречит законодательству; </a:t>
            </a:r>
          </a:p>
          <a:p>
            <a:r>
              <a:rPr lang="ru-RU" dirty="0" smtClean="0"/>
              <a:t>      2) действие подлежит совершению другим нотариусом; </a:t>
            </a:r>
          </a:p>
          <a:p>
            <a:r>
              <a:rPr lang="ru-RU" dirty="0" smtClean="0"/>
              <a:t>      3) с просьбой о совершении нотариального действия обратился недееспособный гражданин либо представитель, не имеющий необходимых полномочий; </a:t>
            </a:r>
          </a:p>
          <a:p>
            <a:r>
              <a:rPr lang="ru-RU" dirty="0" smtClean="0"/>
              <a:t>      4) сделка, совершаемая от имени юридического лица, противоречит целям, указанным в его уставе или положении; </a:t>
            </a:r>
          </a:p>
          <a:p>
            <a:r>
              <a:rPr lang="ru-RU" dirty="0" smtClean="0"/>
              <a:t>      5) сделка не соответствует требованиям законодательства; </a:t>
            </a:r>
          </a:p>
          <a:p>
            <a:r>
              <a:rPr lang="ru-RU" dirty="0" smtClean="0"/>
              <a:t>      6) документы, представленные для совершения нотариального действия, не соответствуют требованиям законодательства. </a:t>
            </a:r>
          </a:p>
          <a:p>
            <a:pPr>
              <a:buNone/>
            </a:pPr>
            <a:r>
              <a:rPr lang="ru-RU" dirty="0" smtClean="0"/>
              <a:t>2.При отказе лицу, обратившемуся за совершением нотариального действия, нотариусом вручается мотивированное постановление в письменном виде с указанием причин отказа в течение десяти календарных дней со дня обращения лица за совершением нотариального действия.</a:t>
            </a:r>
          </a:p>
          <a:p>
            <a:pPr>
              <a:buNone/>
            </a:pPr>
            <a:r>
              <a:rPr lang="ru-RU" dirty="0" smtClean="0"/>
              <a:t>3.Отказ в совершении нотариального действия или неправильное совершение нотариального действия могут быть обжалованы в судебном порядке. </a:t>
            </a: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37</a:t>
            </a:fld>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11579" y="282805"/>
            <a:ext cx="10773584" cy="504978"/>
          </a:xfrm>
        </p:spPr>
        <p:txBody>
          <a:bodyPr>
            <a:normAutofit/>
          </a:bodyPr>
          <a:lstStyle/>
          <a:p>
            <a:pPr algn="ctr"/>
            <a:r>
              <a:rPr lang="ru-RU" sz="3000" b="1" dirty="0" smtClean="0">
                <a:solidFill>
                  <a:srgbClr val="FF0000"/>
                </a:solidFill>
              </a:rPr>
              <a:t> </a:t>
            </a:r>
            <a:r>
              <a:rPr lang="ru-RU" sz="3000" b="1" dirty="0">
                <a:solidFill>
                  <a:srgbClr val="FF0000"/>
                </a:solidFill>
              </a:rPr>
              <a:t>9.</a:t>
            </a:r>
            <a:r>
              <a:rPr lang="ru-RU" sz="3000" b="1" dirty="0"/>
              <a:t> </a:t>
            </a:r>
            <a:r>
              <a:rPr lang="ru-RU" sz="3000" b="1" dirty="0">
                <a:solidFill>
                  <a:srgbClr val="0070C0"/>
                </a:solidFill>
              </a:rPr>
              <a:t>ПОРЯДОК ОТМЕНЫ ИСПОЛНИТЕЛЬНОЙ НАДПИСИ</a:t>
            </a:r>
          </a:p>
        </p:txBody>
      </p:sp>
      <p:sp>
        <p:nvSpPr>
          <p:cNvPr id="5" name="Текст 4"/>
          <p:cNvSpPr>
            <a:spLocks noGrp="1"/>
          </p:cNvSpPr>
          <p:nvPr>
            <p:ph idx="1"/>
          </p:nvPr>
        </p:nvSpPr>
        <p:spPr>
          <a:xfrm>
            <a:off x="1311579" y="1152907"/>
            <a:ext cx="10348609" cy="5323307"/>
          </a:xfrm>
        </p:spPr>
        <p:txBody>
          <a:bodyPr>
            <a:normAutofit/>
          </a:bodyPr>
          <a:lstStyle/>
          <a:p>
            <a:pPr algn="just"/>
            <a:r>
              <a:rPr lang="ru-RU" dirty="0"/>
              <a:t>  </a:t>
            </a:r>
            <a:r>
              <a:rPr lang="ru-RU" sz="2400" b="1" dirty="0"/>
              <a:t>НОТАРИУС ВЫНОСИТ ПОСТАНОВЛЕНИЕ ОБ ОТМЕНЕ ПО УСТАНОВЛЕННОЙ ФОРМЕ.</a:t>
            </a:r>
          </a:p>
          <a:p>
            <a:pPr algn="just"/>
            <a:r>
              <a:rPr lang="ru-RU" sz="2400" b="1" dirty="0"/>
              <a:t>В ЕНИСЕ ИМЕЕТСЯ МОДУЛЬ </a:t>
            </a:r>
            <a:r>
              <a:rPr lang="ru-RU" sz="2400" b="1" dirty="0">
                <a:solidFill>
                  <a:srgbClr val="FF0000"/>
                </a:solidFill>
              </a:rPr>
              <a:t>«ПРОВЕРКА ИЛИ ОТМЕНА ИСПОЛНИТЕЛЬНОЙ НАДПИСИ». </a:t>
            </a:r>
            <a:r>
              <a:rPr lang="ru-RU" sz="2400" b="1" dirty="0"/>
              <a:t>ЧЕРЕЗ ДАННЫЙ МОДУЛЬ НЕОБХОДИМО НАЙТИ СОВЕРШЕННУЮ ИСПОЛНИТЕЛЬНУЮ НАДПИСЬ, ЗАПОЛНИВ НЕОБХОДИМЫЕ ГРАФЫ И ОТМЕНИТЬ ЕЕ. ВО ВСПЛЫВШЕМ ОКНЕ НЕОБХОДИМО ЗАПОЛНИТЬ ДАННЫЕ ДОЛЖНИКА И ЗАПОЛНИТЬ ОСНОВАНИЕ ОТМЕНЫ – </a:t>
            </a:r>
            <a:r>
              <a:rPr lang="ru-RU" sz="2400" b="1" i="1" dirty="0">
                <a:solidFill>
                  <a:srgbClr val="0070C0"/>
                </a:solidFill>
              </a:rPr>
              <a:t>«ПИСЬМЕННОЕ ВОЗРАЖЕНИЕ ДОЛЖНИКА».</a:t>
            </a:r>
          </a:p>
          <a:p>
            <a:pPr algn="just"/>
            <a:r>
              <a:rPr lang="ru-RU" sz="2400" b="1" dirty="0">
                <a:solidFill>
                  <a:schemeClr val="tx1">
                    <a:lumMod val="95000"/>
                    <a:lumOff val="5000"/>
                  </a:schemeClr>
                </a:solidFill>
              </a:rPr>
              <a:t>ЗАПОЛНИТЬ МОДУЛЬ «ЖУРНАЛ ПОСТАНОВЛЕНИЙ».</a:t>
            </a:r>
          </a:p>
          <a:p>
            <a:pPr algn="just"/>
            <a:r>
              <a:rPr lang="ru-RU" sz="2400" b="1" dirty="0">
                <a:solidFill>
                  <a:schemeClr val="tx1">
                    <a:lumMod val="95000"/>
                    <a:lumOff val="5000"/>
                  </a:schemeClr>
                </a:solidFill>
              </a:rPr>
              <a:t>НАПРАВИТЬ ПОСТАНОВЛЕНИЕ ОБ ОТМЕНЕ С СОПРОВОДИТЕЛЬНЫМ ПИСЬМОМ ДОЛЖНИКУ, 1 ЭКЗЕМПЛЯР - ВЗЫСКАТЕЛЮ, И ЕЩЕ 1 ЭКЗЕМПЛЯР ОСТАЕТСЯ В ДЕЛЕ НОТАРИУСА.</a:t>
            </a:r>
          </a:p>
          <a:p>
            <a:endParaRPr lang="ru-RU" dirty="0"/>
          </a:p>
        </p:txBody>
      </p:sp>
      <p:sp>
        <p:nvSpPr>
          <p:cNvPr id="2" name="Номер слайда 1">
            <a:extLst>
              <a:ext uri="{FF2B5EF4-FFF2-40B4-BE49-F238E27FC236}">
                <a16:creationId xmlns:a16="http://schemas.microsoft.com/office/drawing/2014/main" xmlns="" id="{4C4EDE85-ED0B-4E4E-91B8-D82398F79643}"/>
              </a:ext>
            </a:extLst>
          </p:cNvPr>
          <p:cNvSpPr>
            <a:spLocks noGrp="1"/>
          </p:cNvSpPr>
          <p:nvPr>
            <p:ph type="sldNum" sz="quarter" idx="12"/>
          </p:nvPr>
        </p:nvSpPr>
        <p:spPr/>
        <p:txBody>
          <a:bodyPr/>
          <a:lstStyle/>
          <a:p>
            <a:fld id="{4F65E0F3-FF11-402E-936B-2D1DC285A156}" type="slidenum">
              <a:rPr lang="ru-RU" smtClean="0"/>
              <a:pPr/>
              <a:t>38</a:t>
            </a:fld>
            <a:endParaRPr lang="ru-RU"/>
          </a:p>
        </p:txBody>
      </p:sp>
    </p:spTree>
    <p:extLst>
      <p:ext uri="{BB962C8B-B14F-4D97-AF65-F5344CB8AC3E}">
        <p14:creationId xmlns:p14="http://schemas.microsoft.com/office/powerpoint/2010/main" xmlns="" val="1285931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F6DD2065-1A76-49FC-864D-E6347DDCB12D}"/>
              </a:ext>
            </a:extLst>
          </p:cNvPr>
          <p:cNvSpPr>
            <a:spLocks noGrp="1"/>
          </p:cNvSpPr>
          <p:nvPr>
            <p:ph type="sldNum" sz="quarter" idx="12"/>
          </p:nvPr>
        </p:nvSpPr>
        <p:spPr/>
        <p:txBody>
          <a:bodyPr/>
          <a:lstStyle/>
          <a:p>
            <a:fld id="{4F65E0F3-FF11-402E-936B-2D1DC285A156}" type="slidenum">
              <a:rPr lang="ru-RU" smtClean="0"/>
              <a:pPr/>
              <a:t>39</a:t>
            </a:fld>
            <a:endParaRPr lang="ru-RU"/>
          </a:p>
        </p:txBody>
      </p:sp>
      <p:pic>
        <p:nvPicPr>
          <p:cNvPr id="4" name="Объект 3">
            <a:extLst>
              <a:ext uri="{FF2B5EF4-FFF2-40B4-BE49-F238E27FC236}">
                <a16:creationId xmlns:a16="http://schemas.microsoft.com/office/drawing/2014/main" xmlns="" id="{15604094-C852-4DD2-96BF-3C204D5AE6CD}"/>
              </a:ext>
            </a:extLst>
          </p:cNvPr>
          <p:cNvPicPr>
            <a:picLocks noGrp="1" noChangeAspect="1"/>
          </p:cNvPicPr>
          <p:nvPr>
            <p:ph idx="4294967295"/>
          </p:nvPr>
        </p:nvPicPr>
        <p:blipFill>
          <a:blip r:embed="rId2"/>
          <a:stretch>
            <a:fillRect/>
          </a:stretch>
        </p:blipFill>
        <p:spPr>
          <a:xfrm>
            <a:off x="0" y="260350"/>
            <a:ext cx="9856788" cy="6235700"/>
          </a:xfrm>
          <a:prstGeom prst="rect">
            <a:avLst/>
          </a:prstGeom>
        </p:spPr>
      </p:pic>
    </p:spTree>
    <p:extLst>
      <p:ext uri="{BB962C8B-B14F-4D97-AF65-F5344CB8AC3E}">
        <p14:creationId xmlns:p14="http://schemas.microsoft.com/office/powerpoint/2010/main" xmlns="" val="238957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274638"/>
            <a:ext cx="10972800" cy="711014"/>
          </a:xfrm>
        </p:spPr>
        <p:txBody>
          <a:bodyPr>
            <a:normAutofit fontScale="90000"/>
          </a:bodyPr>
          <a:lstStyle/>
          <a:p>
            <a:r>
              <a:rPr lang="ru-RU" sz="3200" b="1" dirty="0" smtClean="0">
                <a:solidFill>
                  <a:schemeClr val="bg2">
                    <a:lumMod val="50000"/>
                  </a:schemeClr>
                </a:solidFill>
                <a:latin typeface="Times New Roman" pitchFamily="18" charset="0"/>
                <a:cs typeface="Times New Roman" pitchFamily="18" charset="0"/>
              </a:rPr>
              <a:t>ОБЗОР ЗАКОНОДАТЕЛЬСТВА В ЧАСТИ СОВЕРШЕНИЯ ИСПОЛНИТЕЛЬНОЙ НАДПИСИ</a:t>
            </a:r>
            <a:endParaRPr lang="ru-RU" sz="3200" b="1" dirty="0">
              <a:solidFill>
                <a:schemeClr val="bg2">
                  <a:lumMod val="50000"/>
                </a:schemeClr>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526473" y="1175657"/>
          <a:ext cx="11028218" cy="5682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4F65E0F3-FF11-402E-936B-2D1DC285A156}" type="slidenum">
              <a:rPr lang="ru-RU" smtClean="0"/>
              <a:pPr/>
              <a:t>4</a:t>
            </a:fld>
            <a:endParaRPr lang="ru-R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2278174B-0AB7-4338-B07E-1BE51C607678}"/>
              </a:ext>
            </a:extLst>
          </p:cNvPr>
          <p:cNvSpPr>
            <a:spLocks noGrp="1"/>
          </p:cNvSpPr>
          <p:nvPr>
            <p:ph type="sldNum" sz="quarter" idx="12"/>
          </p:nvPr>
        </p:nvSpPr>
        <p:spPr/>
        <p:txBody>
          <a:bodyPr/>
          <a:lstStyle/>
          <a:p>
            <a:fld id="{4F65E0F3-FF11-402E-936B-2D1DC285A156}" type="slidenum">
              <a:rPr lang="ru-RU" smtClean="0"/>
              <a:pPr/>
              <a:t>40</a:t>
            </a:fld>
            <a:endParaRPr lang="ru-RU"/>
          </a:p>
        </p:txBody>
      </p:sp>
      <p:pic>
        <p:nvPicPr>
          <p:cNvPr id="4" name="Объект 3">
            <a:extLst>
              <a:ext uri="{FF2B5EF4-FFF2-40B4-BE49-F238E27FC236}">
                <a16:creationId xmlns:a16="http://schemas.microsoft.com/office/drawing/2014/main" xmlns="" id="{19BA4009-31DB-4CA4-B145-85A8489402F3}"/>
              </a:ext>
            </a:extLst>
          </p:cNvPr>
          <p:cNvPicPr>
            <a:picLocks noGrp="1" noChangeAspect="1"/>
          </p:cNvPicPr>
          <p:nvPr>
            <p:ph idx="4294967295"/>
          </p:nvPr>
        </p:nvPicPr>
        <p:blipFill>
          <a:blip r:embed="rId2"/>
          <a:stretch>
            <a:fillRect/>
          </a:stretch>
        </p:blipFill>
        <p:spPr>
          <a:xfrm>
            <a:off x="0" y="177800"/>
            <a:ext cx="8942388" cy="6484938"/>
          </a:xfrm>
          <a:prstGeom prst="rect">
            <a:avLst/>
          </a:prstGeom>
        </p:spPr>
      </p:pic>
    </p:spTree>
    <p:extLst>
      <p:ext uri="{BB962C8B-B14F-4D97-AF65-F5344CB8AC3E}">
        <p14:creationId xmlns:p14="http://schemas.microsoft.com/office/powerpoint/2010/main" xmlns="" val="2551786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A363A0F1-B3F2-4388-B83E-DBF6BB186112}"/>
              </a:ext>
            </a:extLst>
          </p:cNvPr>
          <p:cNvSpPr>
            <a:spLocks noGrp="1"/>
          </p:cNvSpPr>
          <p:nvPr>
            <p:ph type="sldNum" sz="quarter" idx="12"/>
          </p:nvPr>
        </p:nvSpPr>
        <p:spPr/>
        <p:txBody>
          <a:bodyPr/>
          <a:lstStyle/>
          <a:p>
            <a:fld id="{4F65E0F3-FF11-402E-936B-2D1DC285A156}" type="slidenum">
              <a:rPr lang="ru-RU" smtClean="0"/>
              <a:pPr/>
              <a:t>41</a:t>
            </a:fld>
            <a:endParaRPr lang="ru-RU"/>
          </a:p>
        </p:txBody>
      </p:sp>
      <p:pic>
        <p:nvPicPr>
          <p:cNvPr id="4" name="Объект 3">
            <a:extLst>
              <a:ext uri="{FF2B5EF4-FFF2-40B4-BE49-F238E27FC236}">
                <a16:creationId xmlns:a16="http://schemas.microsoft.com/office/drawing/2014/main" xmlns="" id="{CC8E4250-20B5-4D91-AA32-6B0BE1EC2C1A}"/>
              </a:ext>
            </a:extLst>
          </p:cNvPr>
          <p:cNvPicPr>
            <a:picLocks noGrp="1" noChangeAspect="1"/>
          </p:cNvPicPr>
          <p:nvPr>
            <p:ph idx="4294967295"/>
          </p:nvPr>
        </p:nvPicPr>
        <p:blipFill>
          <a:blip r:embed="rId2"/>
          <a:stretch>
            <a:fillRect/>
          </a:stretch>
        </p:blipFill>
        <p:spPr>
          <a:xfrm>
            <a:off x="950026" y="344488"/>
            <a:ext cx="10070275" cy="5545673"/>
          </a:xfrm>
          <a:prstGeom prst="rect">
            <a:avLst/>
          </a:prstGeom>
        </p:spPr>
      </p:pic>
    </p:spTree>
    <p:extLst>
      <p:ext uri="{BB962C8B-B14F-4D97-AF65-F5344CB8AC3E}">
        <p14:creationId xmlns:p14="http://schemas.microsoft.com/office/powerpoint/2010/main" xmlns="" val="2090026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20268B5A-5255-40C4-A436-2D7A26D17D5B}"/>
              </a:ext>
            </a:extLst>
          </p:cNvPr>
          <p:cNvSpPr>
            <a:spLocks noGrp="1"/>
          </p:cNvSpPr>
          <p:nvPr>
            <p:ph type="sldNum" sz="quarter" idx="12"/>
          </p:nvPr>
        </p:nvSpPr>
        <p:spPr/>
        <p:txBody>
          <a:bodyPr/>
          <a:lstStyle/>
          <a:p>
            <a:fld id="{4F65E0F3-FF11-402E-936B-2D1DC285A156}" type="slidenum">
              <a:rPr lang="ru-RU" smtClean="0"/>
              <a:pPr/>
              <a:t>42</a:t>
            </a:fld>
            <a:endParaRPr lang="ru-RU"/>
          </a:p>
        </p:txBody>
      </p:sp>
      <p:pic>
        <p:nvPicPr>
          <p:cNvPr id="4" name="Объект 3">
            <a:extLst>
              <a:ext uri="{FF2B5EF4-FFF2-40B4-BE49-F238E27FC236}">
                <a16:creationId xmlns:a16="http://schemas.microsoft.com/office/drawing/2014/main" xmlns="" id="{F557F265-9C42-4844-89EA-934D3D3AAFCF}"/>
              </a:ext>
            </a:extLst>
          </p:cNvPr>
          <p:cNvPicPr>
            <a:picLocks noGrp="1" noChangeAspect="1"/>
          </p:cNvPicPr>
          <p:nvPr>
            <p:ph idx="4294967295"/>
          </p:nvPr>
        </p:nvPicPr>
        <p:blipFill>
          <a:blip r:embed="rId2"/>
          <a:stretch>
            <a:fillRect/>
          </a:stretch>
        </p:blipFill>
        <p:spPr>
          <a:xfrm>
            <a:off x="1650670" y="819150"/>
            <a:ext cx="9369631" cy="5153025"/>
          </a:xfrm>
          <a:prstGeom prst="rect">
            <a:avLst/>
          </a:prstGeom>
        </p:spPr>
      </p:pic>
    </p:spTree>
    <p:extLst>
      <p:ext uri="{BB962C8B-B14F-4D97-AF65-F5344CB8AC3E}">
        <p14:creationId xmlns:p14="http://schemas.microsoft.com/office/powerpoint/2010/main" xmlns="" val="2066141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a:bodyPr>
          <a:lstStyle/>
          <a:p>
            <a:r>
              <a:rPr lang="ru-RU" sz="4800" b="1" dirty="0" smtClean="0">
                <a:solidFill>
                  <a:srgbClr val="FF0000"/>
                </a:solidFill>
              </a:rPr>
              <a:t>ОТМЕНЯТЬ ИЛИ НЕ ОТМЕНЯТЬ ИСПОЛНИТЕЛЬНУЮ НАДПИСЬ ?</a:t>
            </a:r>
            <a:endParaRPr lang="ru-RU" sz="4800" b="1" dirty="0">
              <a:solidFill>
                <a:srgbClr val="FF0000"/>
              </a:solidFill>
            </a:endParaRPr>
          </a:p>
        </p:txBody>
      </p:sp>
      <p:sp>
        <p:nvSpPr>
          <p:cNvPr id="6" name="Подзаголовок 5"/>
          <p:cNvSpPr>
            <a:spLocks noGrp="1"/>
          </p:cNvSpPr>
          <p:nvPr>
            <p:ph type="subTitle" idx="1"/>
          </p:nvPr>
        </p:nvSpPr>
        <p:spPr/>
        <p:txBody>
          <a:bodyPr/>
          <a:lstStyle/>
          <a:p>
            <a:r>
              <a:rPr lang="ru-RU" b="1" dirty="0" smtClean="0">
                <a:solidFill>
                  <a:schemeClr val="tx1"/>
                </a:solidFill>
              </a:rPr>
              <a:t>ЧАСТЬ </a:t>
            </a:r>
            <a:r>
              <a:rPr lang="en-US" b="1" dirty="0" smtClean="0">
                <a:solidFill>
                  <a:schemeClr val="tx1"/>
                </a:solidFill>
              </a:rPr>
              <a:t>VI</a:t>
            </a:r>
            <a:endParaRPr lang="ru-RU" b="1" dirty="0">
              <a:solidFill>
                <a:schemeClr val="tx1"/>
              </a:solidFill>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43</a:t>
            </a:fld>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274638"/>
            <a:ext cx="10972800" cy="829767"/>
          </a:xfrm>
        </p:spPr>
        <p:txBody>
          <a:bodyPr>
            <a:normAutofit/>
          </a:bodyPr>
          <a:lstStyle/>
          <a:p>
            <a:pPr algn="ctr"/>
            <a:r>
              <a:rPr lang="ru-RU" sz="3200" b="1" dirty="0">
                <a:solidFill>
                  <a:schemeClr val="tx1"/>
                </a:solidFill>
              </a:rPr>
              <a:t>ЕСЛИ ВОЗРАЖЕНИЕ ПОСТУПИЛО ОТ ДОЛЖНИКА</a:t>
            </a:r>
          </a:p>
        </p:txBody>
      </p:sp>
      <p:sp>
        <p:nvSpPr>
          <p:cNvPr id="2" name="Номер слайда 1">
            <a:extLst>
              <a:ext uri="{FF2B5EF4-FFF2-40B4-BE49-F238E27FC236}">
                <a16:creationId xmlns:a16="http://schemas.microsoft.com/office/drawing/2014/main" xmlns="" id="{F285DFA5-AD89-4801-A6B4-06B441E9E37D}"/>
              </a:ext>
            </a:extLst>
          </p:cNvPr>
          <p:cNvSpPr>
            <a:spLocks noGrp="1"/>
          </p:cNvSpPr>
          <p:nvPr>
            <p:ph type="sldNum" sz="quarter" idx="12"/>
          </p:nvPr>
        </p:nvSpPr>
        <p:spPr/>
        <p:txBody>
          <a:bodyPr/>
          <a:lstStyle/>
          <a:p>
            <a:fld id="{4F65E0F3-FF11-402E-936B-2D1DC285A156}" type="slidenum">
              <a:rPr lang="ru-RU" smtClean="0"/>
              <a:pPr/>
              <a:t>44</a:t>
            </a:fld>
            <a:endParaRPr lang="ru-RU"/>
          </a:p>
        </p:txBody>
      </p:sp>
      <p:sp>
        <p:nvSpPr>
          <p:cNvPr id="5" name="Прямоугольник 4"/>
          <p:cNvSpPr/>
          <p:nvPr/>
        </p:nvSpPr>
        <p:spPr>
          <a:xfrm>
            <a:off x="486888" y="1258784"/>
            <a:ext cx="11469362" cy="6401753"/>
          </a:xfrm>
          <a:prstGeom prst="rect">
            <a:avLst/>
          </a:prstGeom>
        </p:spPr>
        <p:txBody>
          <a:bodyPr wrap="square">
            <a:spAutoFit/>
          </a:bodyPr>
          <a:lstStyle/>
          <a:p>
            <a:pPr marL="342900" indent="-342900" algn="just">
              <a:buFont typeface="Wingdings" panose="05000000000000000000" pitchFamily="2" charset="2"/>
              <a:buChar char="q"/>
            </a:pPr>
            <a:r>
              <a:rPr lang="ru-RU" sz="2000" b="1" dirty="0">
                <a:solidFill>
                  <a:schemeClr val="tx1">
                    <a:lumMod val="95000"/>
                    <a:lumOff val="5000"/>
                  </a:schemeClr>
                </a:solidFill>
              </a:rPr>
              <a:t>Если от должника </a:t>
            </a:r>
            <a:r>
              <a:rPr lang="ru-RU" sz="2000" b="1" dirty="0">
                <a:solidFill>
                  <a:srgbClr val="FF0000"/>
                </a:solidFill>
              </a:rPr>
              <a:t>в течение 10 рабочих дней </a:t>
            </a:r>
            <a:r>
              <a:rPr lang="ru-RU" sz="2000" b="1" dirty="0">
                <a:solidFill>
                  <a:schemeClr val="tx1">
                    <a:lumMod val="95000"/>
                    <a:lumOff val="5000"/>
                  </a:schemeClr>
                </a:solidFill>
              </a:rPr>
              <a:t>поступило письменное возражение на предъявленное ему требование, нотариус выносит постановление об отмене исполнительной надписи </a:t>
            </a:r>
            <a:r>
              <a:rPr lang="ru-RU" sz="2000" b="1" dirty="0" smtClean="0">
                <a:solidFill>
                  <a:srgbClr val="FF0000"/>
                </a:solidFill>
              </a:rPr>
              <a:t>не </a:t>
            </a:r>
            <a:r>
              <a:rPr lang="ru-RU" sz="2000" b="1" dirty="0">
                <a:solidFill>
                  <a:srgbClr val="FF0000"/>
                </a:solidFill>
              </a:rPr>
              <a:t>позднее трех рабочих дней</a:t>
            </a:r>
            <a:r>
              <a:rPr lang="ru-RU" sz="2000" b="1" dirty="0">
                <a:solidFill>
                  <a:schemeClr val="tx1">
                    <a:lumMod val="95000"/>
                    <a:lumOff val="5000"/>
                  </a:schemeClr>
                </a:solidFill>
              </a:rPr>
              <a:t> со дня получения возражения против заявленного требования.</a:t>
            </a:r>
          </a:p>
          <a:p>
            <a:pPr algn="ctr"/>
            <a:r>
              <a:rPr lang="ru-RU" sz="2000" b="1" i="1" dirty="0"/>
              <a:t>Возражение должника должно содержать причины несогласия </a:t>
            </a:r>
            <a:endParaRPr lang="en-US" sz="2000" b="1" i="1" dirty="0"/>
          </a:p>
          <a:p>
            <a:pPr algn="ctr"/>
            <a:r>
              <a:rPr lang="ru-RU" sz="2000" b="1" i="1" dirty="0"/>
              <a:t>с заявленным требованием. Статья 92-6 пункт 3 Закона РК «О нотариате»</a:t>
            </a:r>
          </a:p>
          <a:p>
            <a:pPr algn="just"/>
            <a:endParaRPr lang="ru-RU" sz="2000" dirty="0">
              <a:solidFill>
                <a:schemeClr val="tx1">
                  <a:lumMod val="95000"/>
                  <a:lumOff val="5000"/>
                </a:schemeClr>
              </a:solidFill>
            </a:endParaRPr>
          </a:p>
          <a:p>
            <a:pPr marL="342900" indent="-342900" algn="just">
              <a:buFont typeface="Wingdings" panose="05000000000000000000" pitchFamily="2" charset="2"/>
              <a:buChar char="q"/>
            </a:pPr>
            <a:r>
              <a:rPr lang="ru-RU" sz="2000" b="1" dirty="0">
                <a:solidFill>
                  <a:schemeClr val="tx1">
                    <a:lumMod val="95000"/>
                    <a:lumOff val="5000"/>
                  </a:schemeClr>
                </a:solidFill>
              </a:rPr>
              <a:t>Возражение должника подается лично нотариусу, либо направляется с уведомлением и регистрируется в журнале регистрации входящих документов.</a:t>
            </a:r>
            <a:endParaRPr lang="en-US" sz="2000" b="1" dirty="0">
              <a:solidFill>
                <a:schemeClr val="tx1">
                  <a:lumMod val="95000"/>
                  <a:lumOff val="5000"/>
                </a:schemeClr>
              </a:solidFill>
            </a:endParaRPr>
          </a:p>
          <a:p>
            <a:pPr algn="ctr"/>
            <a:r>
              <a:rPr lang="ru-RU" sz="2000" b="1" i="1" dirty="0">
                <a:solidFill>
                  <a:srgbClr val="FF0000"/>
                </a:solidFill>
              </a:rPr>
              <a:t>Подлинность подписи на заявлении физического лица </a:t>
            </a:r>
            <a:endParaRPr lang="en-US" sz="2000" b="1" i="1" dirty="0">
              <a:solidFill>
                <a:srgbClr val="FF0000"/>
              </a:solidFill>
            </a:endParaRPr>
          </a:p>
          <a:p>
            <a:pPr algn="ctr"/>
            <a:r>
              <a:rPr lang="ru-RU" sz="2000" b="1" i="1" u="sng" dirty="0">
                <a:solidFill>
                  <a:srgbClr val="FF0000"/>
                </a:solidFill>
              </a:rPr>
              <a:t>нотариально свидетельствуется</a:t>
            </a:r>
            <a:r>
              <a:rPr lang="ru-RU" sz="2000" b="1" i="1" dirty="0">
                <a:solidFill>
                  <a:srgbClr val="FF0000"/>
                </a:solidFill>
              </a:rPr>
              <a:t>.</a:t>
            </a:r>
          </a:p>
          <a:p>
            <a:pPr marL="342900" indent="-342900" algn="just">
              <a:buFont typeface="Wingdings" panose="05000000000000000000" pitchFamily="2" charset="2"/>
              <a:buChar char="q"/>
            </a:pPr>
            <a:r>
              <a:rPr lang="ru-RU" sz="2000" b="1" dirty="0">
                <a:solidFill>
                  <a:schemeClr val="tx1">
                    <a:lumMod val="95000"/>
                    <a:lumOff val="5000"/>
                  </a:schemeClr>
                </a:solidFill>
              </a:rPr>
              <a:t>Заявление, представляемое от имени юридического лица, подписывается первым руководителем, скрепляется печатью (при наличии) юридического лица. </a:t>
            </a:r>
          </a:p>
          <a:p>
            <a:pPr algn="ctr"/>
            <a:r>
              <a:rPr lang="ru-RU" sz="2000" b="1" i="1" dirty="0"/>
              <a:t>Если юридическое лицо (субъекты малого предпринимательства) работает </a:t>
            </a:r>
            <a:endParaRPr lang="en-US" sz="2000" b="1" i="1" dirty="0"/>
          </a:p>
          <a:p>
            <a:pPr algn="ctr"/>
            <a:r>
              <a:rPr lang="ru-RU" sz="2000" b="1" i="1" dirty="0"/>
              <a:t>без печати, подлинность подписи заявителя </a:t>
            </a:r>
            <a:r>
              <a:rPr lang="ru-RU" sz="2000" b="1" i="1" u="sng" dirty="0"/>
              <a:t>нотариально свидетельствуется</a:t>
            </a:r>
            <a:r>
              <a:rPr lang="ru-RU" sz="2000" b="1" i="1" dirty="0"/>
              <a:t>.</a:t>
            </a:r>
            <a:endParaRPr lang="en-US" sz="2000" b="1" i="1" dirty="0"/>
          </a:p>
          <a:p>
            <a:pPr algn="ctr"/>
            <a:endParaRPr lang="en-US" sz="2000" b="1" i="1" dirty="0">
              <a:solidFill>
                <a:srgbClr val="0070C0"/>
              </a:solidFill>
            </a:endParaRPr>
          </a:p>
          <a:p>
            <a:pPr algn="ctr"/>
            <a:endParaRPr lang="en-US" b="1" i="1" dirty="0">
              <a:solidFill>
                <a:srgbClr val="0070C0"/>
              </a:solidFill>
            </a:endParaRPr>
          </a:p>
          <a:p>
            <a:pPr algn="ctr"/>
            <a:endParaRPr lang="en-US" b="1" i="1" dirty="0">
              <a:solidFill>
                <a:srgbClr val="0070C0"/>
              </a:solidFill>
            </a:endParaRPr>
          </a:p>
          <a:p>
            <a:pPr algn="ctr"/>
            <a:endParaRPr lang="en-US" b="1" i="1" dirty="0">
              <a:solidFill>
                <a:srgbClr val="0070C0"/>
              </a:solidFill>
            </a:endParaRPr>
          </a:p>
          <a:p>
            <a:pPr algn="ctr"/>
            <a:endParaRPr lang="en-US" b="1" i="1" dirty="0">
              <a:solidFill>
                <a:srgbClr val="0070C0"/>
              </a:solidFill>
            </a:endParaRPr>
          </a:p>
          <a:p>
            <a:pPr algn="ctr"/>
            <a:endParaRPr lang="ru-RU" b="1" i="1" dirty="0">
              <a:solidFill>
                <a:srgbClr val="0070C0"/>
              </a:solidFill>
            </a:endParaRPr>
          </a:p>
        </p:txBody>
      </p:sp>
    </p:spTree>
    <p:extLst>
      <p:ext uri="{BB962C8B-B14F-4D97-AF65-F5344CB8AC3E}">
        <p14:creationId xmlns:p14="http://schemas.microsoft.com/office/powerpoint/2010/main" xmlns="" val="2463259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651548"/>
          </a:xfrm>
        </p:spPr>
        <p:txBody>
          <a:bodyPr>
            <a:normAutofit/>
          </a:bodyPr>
          <a:lstStyle/>
          <a:p>
            <a:r>
              <a:rPr lang="ru-RU" sz="2800" dirty="0" smtClean="0">
                <a:solidFill>
                  <a:srgbClr val="00B0F0"/>
                </a:solidFill>
              </a:rPr>
              <a:t>Каким должно быть возражение должника ?</a:t>
            </a:r>
            <a:endParaRPr lang="ru-RU" sz="2800" dirty="0">
              <a:solidFill>
                <a:srgbClr val="00B0F0"/>
              </a:solidFill>
            </a:endParaRPr>
          </a:p>
        </p:txBody>
      </p:sp>
      <p:sp>
        <p:nvSpPr>
          <p:cNvPr id="3" name="Содержимое 2"/>
          <p:cNvSpPr>
            <a:spLocks noGrp="1"/>
          </p:cNvSpPr>
          <p:nvPr>
            <p:ph idx="1"/>
          </p:nvPr>
        </p:nvSpPr>
        <p:spPr>
          <a:xfrm>
            <a:off x="403761" y="961901"/>
            <a:ext cx="10751919" cy="5896099"/>
          </a:xfrm>
        </p:spPr>
        <p:txBody>
          <a:bodyPr>
            <a:normAutofit fontScale="77500" lnSpcReduction="20000"/>
          </a:bodyPr>
          <a:lstStyle/>
          <a:p>
            <a:r>
              <a:rPr lang="ru-RU" sz="2400" b="1" dirty="0" smtClean="0">
                <a:solidFill>
                  <a:srgbClr val="FF0000"/>
                </a:solidFill>
              </a:rPr>
              <a:t>Возражение должника должно содержать причины несогласия с заявленным требованием </a:t>
            </a:r>
            <a:r>
              <a:rPr lang="ru-RU" sz="2400" b="1" dirty="0" smtClean="0">
                <a:solidFill>
                  <a:srgbClr val="FF0000"/>
                </a:solidFill>
              </a:rPr>
              <a:t>и </a:t>
            </a:r>
            <a:r>
              <a:rPr lang="ru-RU" sz="2400" b="1" u="sng" dirty="0" smtClean="0">
                <a:solidFill>
                  <a:srgbClr val="FF0000"/>
                </a:solidFill>
              </a:rPr>
              <a:t>должны </a:t>
            </a:r>
            <a:r>
              <a:rPr lang="ru-RU" sz="2400" b="1" u="sng" dirty="0" smtClean="0">
                <a:solidFill>
                  <a:srgbClr val="FF0000"/>
                </a:solidFill>
              </a:rPr>
              <a:t>быть подтверждены соответствующими доказательствами о существовании предмета спора, указанного в заявлении взыскателя о совершении исполнительной надписи, с приложением их к возражениям.</a:t>
            </a:r>
            <a:endParaRPr lang="ru-RU" sz="2400" dirty="0" smtClean="0">
              <a:solidFill>
                <a:srgbClr val="FF0000"/>
              </a:solidFill>
            </a:endParaRPr>
          </a:p>
          <a:p>
            <a:r>
              <a:rPr lang="ru-RU" sz="2400" dirty="0" smtClean="0"/>
              <a:t>Возражения, приносимые должниками на исполнительную надпись нотариуса, должны быть поданы должником не только в установленный законодательством срок, но  и содержать причины несогласия с заявленным  требованием. В соответствии с законодательством исполнительная надпись является по своей форме распоряжением. Требование же для совершения исполнительной надписи нотариусу заявляется взыскателем.</a:t>
            </a:r>
          </a:p>
          <a:p>
            <a:r>
              <a:rPr lang="ru-RU" sz="2400" dirty="0" smtClean="0"/>
              <a:t>Статьей </a:t>
            </a:r>
            <a:r>
              <a:rPr lang="ru-RU" sz="2400" dirty="0" smtClean="0"/>
              <a:t>8 Гражданского кодекса Республики Казахстан установлено, что граждане и юридические лица должны действовать при осуществлении принадлежащих им прав добросовестно, разумно и справедливо, соблюдая содержащиеся в законодательстве требования, нравственные принципы общества, а предприниматели также правила деловой этики.</a:t>
            </a:r>
          </a:p>
          <a:p>
            <a:r>
              <a:rPr lang="ru-RU" sz="2400" dirty="0" smtClean="0"/>
              <a:t>Поскольку исполнительные надписи совершаются по бесспорным требованиям, то  для исключения возможности недобросовестного поведения должников путем формального принесения возражения на исполнительную надпись законодатель включил норму об изложении в возражении причин несогласия с заявленным требованием взыскателя по исполнительной надписи.</a:t>
            </a:r>
          </a:p>
          <a:p>
            <a:r>
              <a:rPr lang="ru-RU" sz="2400" dirty="0" smtClean="0"/>
              <a:t>При отсутствии в возражении обоснованных причин несогласия должника с заявленным требованием </a:t>
            </a:r>
            <a:r>
              <a:rPr lang="ru-RU" sz="2400" b="1" u="sng" dirty="0" smtClean="0"/>
              <a:t>и соответствующих доказательств</a:t>
            </a:r>
            <a:r>
              <a:rPr lang="ru-RU" sz="2400" dirty="0" smtClean="0"/>
              <a:t>, </a:t>
            </a:r>
            <a:r>
              <a:rPr lang="ru-RU" sz="2400" b="1" u="sng" dirty="0" smtClean="0"/>
              <a:t>нотариус отказывает в отмене исполнительной надписи</a:t>
            </a:r>
            <a:r>
              <a:rPr lang="ru-RU" sz="2400" dirty="0" smtClean="0"/>
              <a:t>, так как в возражениях чаще всего должники возражают против совершенной нотариусом исполнительной надписи, не указывая причин несогласия с заявленным взыскателем требованием, не прилагают документы, подтверждающие наличие спора между ним и взыскателем. </a:t>
            </a: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45</a:t>
            </a:fld>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СИТУАТИВНЫЕ ЗАДАЧИ</a:t>
            </a:r>
            <a:endParaRPr lang="ru-RU" dirty="0">
              <a:solidFill>
                <a:srgbClr val="00B0F0"/>
              </a:solidFill>
            </a:endParaRPr>
          </a:p>
        </p:txBody>
      </p:sp>
      <p:sp>
        <p:nvSpPr>
          <p:cNvPr id="3" name="Содержимое 2"/>
          <p:cNvSpPr>
            <a:spLocks noGrp="1"/>
          </p:cNvSpPr>
          <p:nvPr>
            <p:ph idx="1"/>
          </p:nvPr>
        </p:nvSpPr>
        <p:spPr>
          <a:xfrm>
            <a:off x="609600" y="1282535"/>
            <a:ext cx="10972800" cy="5047013"/>
          </a:xfrm>
        </p:spPr>
        <p:txBody>
          <a:bodyPr>
            <a:normAutofit/>
          </a:bodyPr>
          <a:lstStyle/>
          <a:p>
            <a:pPr algn="just">
              <a:buNone/>
            </a:pPr>
            <a:r>
              <a:rPr lang="ru-RU" sz="2400" dirty="0" smtClean="0"/>
              <a:t>	</a:t>
            </a:r>
          </a:p>
          <a:p>
            <a:pPr algn="ctr">
              <a:buNone/>
            </a:pPr>
            <a:r>
              <a:rPr lang="ru-RU" sz="2400" dirty="0" smtClean="0">
                <a:solidFill>
                  <a:srgbClr val="00B0F0"/>
                </a:solidFill>
              </a:rPr>
              <a:t>ЗАДАЧА 1</a:t>
            </a:r>
          </a:p>
          <a:p>
            <a:pPr algn="just">
              <a:buNone/>
            </a:pPr>
            <a:r>
              <a:rPr lang="ru-RU" sz="2400" b="1" dirty="0" smtClean="0"/>
              <a:t>     ТОО </a:t>
            </a:r>
            <a:r>
              <a:rPr lang="ru-RU" sz="2400" b="1" dirty="0" smtClean="0"/>
              <a:t>«Детский сад» </a:t>
            </a:r>
            <a:r>
              <a:rPr lang="ru-RU" sz="2400" b="1" dirty="0" smtClean="0"/>
              <a:t>имеет долг перед </a:t>
            </a:r>
            <a:r>
              <a:rPr lang="ru-RU" sz="2400" b="1" dirty="0" smtClean="0"/>
              <a:t>ИП </a:t>
            </a:r>
            <a:r>
              <a:rPr lang="ru-RU" sz="2400" b="1" dirty="0" smtClean="0"/>
              <a:t>«Б» по договору </a:t>
            </a:r>
            <a:r>
              <a:rPr lang="ru-RU" sz="2400" b="1" dirty="0" smtClean="0"/>
              <a:t>аренды</a:t>
            </a:r>
            <a:r>
              <a:rPr lang="ru-RU" sz="2400" b="1" dirty="0" smtClean="0"/>
              <a:t>. Направлена претензия, договор не расторгнут. Оплата арендных платежей не производилась </a:t>
            </a:r>
            <a:r>
              <a:rPr lang="ru-RU" sz="2400" b="1" dirty="0" smtClean="0"/>
              <a:t>в период введения режима ЧП, деятельность детских садов была приостановлена, но так как садик работает по программе </a:t>
            </a:r>
            <a:r>
              <a:rPr lang="ru-RU" sz="2400" b="1" dirty="0" err="1" smtClean="0"/>
              <a:t>Балапан</a:t>
            </a:r>
            <a:r>
              <a:rPr lang="ru-RU" sz="2400" b="1" dirty="0" smtClean="0"/>
              <a:t>, финансирование по программе не прекращалось. В своем возражении должник просил отменить ИН ссылаясь на факт введения режима ЧП.</a:t>
            </a:r>
            <a:endParaRPr lang="ru-RU" sz="2400" b="1" dirty="0" smtClean="0"/>
          </a:p>
          <a:p>
            <a:pPr algn="just">
              <a:buNone/>
            </a:pPr>
            <a:r>
              <a:rPr lang="ru-RU" sz="2400" b="1" dirty="0" smtClean="0"/>
              <a:t>     Должен ли нотариус отменить Исполнительную надпись?</a:t>
            </a:r>
            <a:endParaRPr lang="ru-RU" sz="2400" b="1"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46</a:t>
            </a:fld>
            <a:endParaRPr lang="ru-R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627797"/>
          </a:xfrm>
        </p:spPr>
        <p:txBody>
          <a:bodyPr>
            <a:normAutofit fontScale="90000"/>
          </a:bodyPr>
          <a:lstStyle/>
          <a:p>
            <a:r>
              <a:rPr lang="ru-RU" dirty="0" smtClean="0"/>
              <a:t>Ответ.</a:t>
            </a:r>
            <a:endParaRPr lang="ru-RU" dirty="0"/>
          </a:p>
        </p:txBody>
      </p:sp>
      <p:sp>
        <p:nvSpPr>
          <p:cNvPr id="3" name="Содержимое 2"/>
          <p:cNvSpPr>
            <a:spLocks noGrp="1"/>
          </p:cNvSpPr>
          <p:nvPr>
            <p:ph idx="1"/>
          </p:nvPr>
        </p:nvSpPr>
        <p:spPr>
          <a:xfrm>
            <a:off x="617516" y="890649"/>
            <a:ext cx="10538163" cy="5498276"/>
          </a:xfrm>
        </p:spPr>
        <p:txBody>
          <a:bodyPr>
            <a:normAutofit fontScale="92500" lnSpcReduction="20000"/>
          </a:bodyPr>
          <a:lstStyle/>
          <a:p>
            <a:r>
              <a:rPr lang="ru-RU" dirty="0" smtClean="0"/>
              <a:t>Постановление пленарного заседания Верховного суда РК от 06.05.2020 года №9 «Об утверждении Разъяснения №1 по отдельным вопросам судебной практики в связи с введением чрезвычайного положения» также предусматривает необходимость доказательств того факта, что </a:t>
            </a:r>
            <a:r>
              <a:rPr lang="ru-RU" b="1" i="1" dirty="0" smtClean="0"/>
              <a:t>«надлежащее исполнение оказалось невозможным вследствие непреодолимой силы, то есть чрезвычайных и непредотвратимых при данных условиях обстоятельствах», а именно:</a:t>
            </a:r>
            <a:endParaRPr lang="ru-RU" dirty="0" smtClean="0"/>
          </a:p>
          <a:p>
            <a:r>
              <a:rPr lang="ru-RU" b="1" dirty="0" smtClean="0"/>
              <a:t>Вопрос 3. </a:t>
            </a:r>
            <a:r>
              <a:rPr lang="ru-RU" dirty="0" smtClean="0"/>
              <a:t>Освобождается ли сторона договора от ответственности за неисполнение или ненадлежащее исполнение обязательства, если нарушение обязательства наступило ввиду введения ЧП?</a:t>
            </a:r>
          </a:p>
          <a:p>
            <a:r>
              <a:rPr lang="ru-RU" b="1" dirty="0" smtClean="0"/>
              <a:t>Ответ: </a:t>
            </a:r>
            <a:r>
              <a:rPr lang="ru-RU" dirty="0" smtClean="0"/>
              <a:t>В соответствии с пунктом 2 статьи 359 ГК установлено, что лицо, не исполнившее или ненадлежащим образом исполнившее обязательство при осуществлении предпринимательской деятельности, </a:t>
            </a:r>
            <a:r>
              <a:rPr lang="ru-RU" b="1" dirty="0" smtClean="0"/>
              <a:t>несет имущественную ответственность, если не докажет, что надлежащее исполнение оказалось невозможным вследствие непреодолимой силы, то есть чрезвычайных и непредотвратимых при данных условиях обстоятельствах (стихийные явления, военные действия и т.п.).</a:t>
            </a:r>
            <a:endParaRPr lang="ru-RU" dirty="0" smtClean="0"/>
          </a:p>
          <a:p>
            <a:r>
              <a:rPr lang="ru-RU" dirty="0" smtClean="0"/>
              <a:t>Следовательно, неисполнение обязательств, вызванное только возникновением обстоятельств непреодолимой силы, а именно принятыми мерами и временными ограничениями в рамках введения ЧП, не влечет имущественную ответственность.</a:t>
            </a:r>
          </a:p>
          <a:p>
            <a:r>
              <a:rPr lang="ru-RU" dirty="0" smtClean="0"/>
              <a:t>К имущественной ответственности гражданское законодательство относит возмещение убытков, взыскание неустойки (штраф, пеня).</a:t>
            </a:r>
          </a:p>
          <a:p>
            <a:r>
              <a:rPr lang="ru-RU" dirty="0" smtClean="0"/>
              <a:t>Таким образом, исходя из норм действующего законодательства следует, что возражение должника должно содержать причины несогласия с заявленным требованием статья 92-6 п. 3 Закона РК «О нотариате».</a:t>
            </a: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47</a:t>
            </a:fld>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ЗАДАЧА 2</a:t>
            </a:r>
            <a:endParaRPr lang="ru-RU" dirty="0">
              <a:solidFill>
                <a:srgbClr val="00B0F0"/>
              </a:solidFill>
            </a:endParaRPr>
          </a:p>
        </p:txBody>
      </p:sp>
      <p:sp>
        <p:nvSpPr>
          <p:cNvPr id="3" name="Содержимое 2"/>
          <p:cNvSpPr>
            <a:spLocks noGrp="1"/>
          </p:cNvSpPr>
          <p:nvPr>
            <p:ph idx="1"/>
          </p:nvPr>
        </p:nvSpPr>
        <p:spPr>
          <a:xfrm>
            <a:off x="609600" y="1983179"/>
            <a:ext cx="10972800" cy="4142988"/>
          </a:xfrm>
        </p:spPr>
        <p:txBody>
          <a:bodyPr>
            <a:normAutofit/>
          </a:bodyPr>
          <a:lstStyle/>
          <a:p>
            <a:pPr algn="just"/>
            <a:r>
              <a:rPr lang="ru-RU" b="1" dirty="0" err="1" smtClean="0"/>
              <a:t>Берик</a:t>
            </a:r>
            <a:r>
              <a:rPr lang="ru-RU" dirty="0" smtClean="0"/>
              <a:t> должен деньги </a:t>
            </a:r>
            <a:r>
              <a:rPr lang="ru-RU" b="1" dirty="0" smtClean="0"/>
              <a:t>Ирине</a:t>
            </a:r>
            <a:r>
              <a:rPr lang="ru-RU" dirty="0" smtClean="0"/>
              <a:t> по договору займа, удостоверенному нотариусом. Совершена ИН, получена должником в установленные сроки посредством </a:t>
            </a:r>
            <a:r>
              <a:rPr lang="en-US" dirty="0" err="1" smtClean="0"/>
              <a:t>WhatsApp</a:t>
            </a:r>
            <a:r>
              <a:rPr lang="ru-RU" dirty="0" smtClean="0"/>
              <a:t> на номер ее телефона. </a:t>
            </a:r>
            <a:r>
              <a:rPr lang="ru-RU" dirty="0" err="1" smtClean="0"/>
              <a:t>Берик</a:t>
            </a:r>
            <a:r>
              <a:rPr lang="ru-RU" dirty="0" smtClean="0"/>
              <a:t> написал нотариусу возражение, в котором указал на наличие судебного спора и приложил несколько решений судов, в которых речь идет о спорной квартире, также заявление, поданное адвокатом должника о факте мошенничества в отношении взыскателя.</a:t>
            </a:r>
          </a:p>
          <a:p>
            <a:pPr algn="just"/>
            <a:r>
              <a:rPr lang="ru-RU" dirty="0" smtClean="0"/>
              <a:t>Нужно ли отменять ИН нотариусу? </a:t>
            </a:r>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48</a:t>
            </a:fld>
            <a:endParaRPr lang="ru-R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Задача 3</a:t>
            </a:r>
            <a:endParaRPr lang="ru-RU" dirty="0">
              <a:solidFill>
                <a:srgbClr val="00B0F0"/>
              </a:solidFill>
            </a:endParaRPr>
          </a:p>
        </p:txBody>
      </p:sp>
      <p:sp>
        <p:nvSpPr>
          <p:cNvPr id="3" name="Содержимое 2"/>
          <p:cNvSpPr>
            <a:spLocks noGrp="1"/>
          </p:cNvSpPr>
          <p:nvPr>
            <p:ph idx="1"/>
          </p:nvPr>
        </p:nvSpPr>
        <p:spPr/>
        <p:txBody>
          <a:bodyPr/>
          <a:lstStyle/>
          <a:p>
            <a:pPr algn="just"/>
            <a:r>
              <a:rPr lang="ru-RU" dirty="0" smtClean="0"/>
              <a:t>Должники КСК написали коллективное возражение об отмене ИН совершенных нотариусом, приложив Решение суда о том, что они избрали другое КСК для обслуживания дома. В решении суда было указано обязать КСК 1 передать КСК 2 все необходимые документы по Акту передачи.</a:t>
            </a:r>
          </a:p>
          <a:p>
            <a:r>
              <a:rPr lang="ru-RU" dirty="0" smtClean="0"/>
              <a:t>Нужно ли отменять ИН нотариусу? </a:t>
            </a:r>
          </a:p>
          <a:p>
            <a:pPr>
              <a:buNone/>
            </a:pPr>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49</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653143"/>
          </a:xfrm>
        </p:spPr>
        <p:txBody>
          <a:bodyPr>
            <a:noAutofit/>
          </a:bodyPr>
          <a:lstStyle/>
          <a:p>
            <a:pPr algn="ctr"/>
            <a:r>
              <a:rPr lang="ru-RU" sz="3200" b="1" dirty="0" smtClean="0">
                <a:solidFill>
                  <a:srgbClr val="FF0000"/>
                </a:solidFill>
              </a:rPr>
              <a:t>2016 год</a:t>
            </a:r>
            <a:endParaRPr lang="ru-RU" sz="3200" b="1" dirty="0">
              <a:solidFill>
                <a:srgbClr val="FF0000"/>
              </a:solidFill>
            </a:endParaRPr>
          </a:p>
        </p:txBody>
      </p:sp>
      <p:sp>
        <p:nvSpPr>
          <p:cNvPr id="3" name="Содержимое 2"/>
          <p:cNvSpPr>
            <a:spLocks noGrp="1"/>
          </p:cNvSpPr>
          <p:nvPr>
            <p:ph idx="1"/>
          </p:nvPr>
        </p:nvSpPr>
        <p:spPr>
          <a:xfrm>
            <a:off x="609600" y="748146"/>
            <a:ext cx="10972800" cy="6414654"/>
          </a:xfrm>
        </p:spPr>
        <p:txBody>
          <a:bodyPr>
            <a:normAutofit fontScale="70000" lnSpcReduction="20000"/>
          </a:bodyPr>
          <a:lstStyle/>
          <a:p>
            <a:pPr marL="0" lvl="0" indent="0" algn="just">
              <a:buNone/>
            </a:pPr>
            <a:r>
              <a:rPr lang="ru-RU" sz="2900" b="1" dirty="0" smtClean="0">
                <a:latin typeface="Times New Roman" panose="02020603050405020304" pitchFamily="18" charset="0"/>
                <a:cs typeface="Times New Roman" panose="02020603050405020304" pitchFamily="18" charset="0"/>
              </a:rPr>
              <a:t>Законом Республики Казахстан от 31 октября 2015 года № 378-V ЗРК «О внесении изменений и дополнений в некоторые законодательные акты Республики Казахстан по вопросам совершенствования системы отправления правосудия» </a:t>
            </a:r>
            <a:r>
              <a:rPr lang="ru-RU" sz="2900" dirty="0" smtClean="0">
                <a:latin typeface="Times New Roman" panose="02020603050405020304" pitchFamily="18" charset="0"/>
                <a:cs typeface="Times New Roman" panose="02020603050405020304" pitchFamily="18" charset="0"/>
              </a:rPr>
              <a:t>был дополнен </a:t>
            </a:r>
            <a:endParaRPr lang="ru-RU" sz="2900" b="1" dirty="0">
              <a:latin typeface="Times New Roman" panose="02020603050405020304" pitchFamily="18" charset="0"/>
              <a:cs typeface="Times New Roman" panose="02020603050405020304" pitchFamily="18" charset="0"/>
            </a:endParaRPr>
          </a:p>
          <a:p>
            <a:pPr lvl="0" algn="just"/>
            <a:endParaRPr lang="ru-RU" sz="2900" dirty="0" smtClean="0">
              <a:latin typeface="Times New Roman" panose="02020603050405020304" pitchFamily="18" charset="0"/>
              <a:cs typeface="Times New Roman" panose="02020603050405020304" pitchFamily="18" charset="0"/>
            </a:endParaRPr>
          </a:p>
          <a:p>
            <a:pPr lvl="0" algn="just"/>
            <a:r>
              <a:rPr lang="ru-RU" sz="2900" dirty="0" smtClean="0">
                <a:latin typeface="Times New Roman" panose="02020603050405020304" pitchFamily="18" charset="0"/>
                <a:cs typeface="Times New Roman" panose="02020603050405020304" pitchFamily="18" charset="0"/>
              </a:rPr>
              <a:t>Раздел 2 Закона РК «О нотариате» Главой 14-1 </a:t>
            </a:r>
            <a:r>
              <a:rPr lang="ru-RU" sz="2900" dirty="0" smtClean="0">
                <a:solidFill>
                  <a:srgbClr val="FF0000"/>
                </a:solidFill>
                <a:latin typeface="Times New Roman" panose="02020603050405020304" pitchFamily="18" charset="0"/>
                <a:cs typeface="Times New Roman" panose="02020603050405020304" pitchFamily="18" charset="0"/>
              </a:rPr>
              <a:t>С</a:t>
            </a:r>
            <a:r>
              <a:rPr lang="ru-RU" sz="2900" b="1" dirty="0" smtClean="0">
                <a:solidFill>
                  <a:srgbClr val="FF0000"/>
                </a:solidFill>
                <a:latin typeface="Times New Roman" panose="02020603050405020304" pitchFamily="18" charset="0"/>
                <a:cs typeface="Times New Roman" panose="02020603050405020304" pitchFamily="18" charset="0"/>
              </a:rPr>
              <a:t>ОВЕРШЕНИЕ ИСПОЛНИТЕЛЬНЫХ НАДПИСЕЙ </a:t>
            </a:r>
          </a:p>
          <a:p>
            <a:pPr lvl="0"/>
            <a:r>
              <a:rPr lang="ru-RU" sz="2900" dirty="0" smtClean="0">
                <a:latin typeface="Times New Roman" pitchFamily="18" charset="0"/>
                <a:cs typeface="Times New Roman" pitchFamily="18" charset="0"/>
              </a:rPr>
              <a:t>Для взыскания денег или истребования иного движимого имущества от должника нотариус совершает исполнительные надписи на документе, устанавливающем задолженность.</a:t>
            </a:r>
            <a:endParaRPr lang="ru-RU" sz="2900" dirty="0">
              <a:latin typeface="Times New Roman" pitchFamily="18" charset="0"/>
              <a:cs typeface="Times New Roman" pitchFamily="18" charset="0"/>
            </a:endParaRPr>
          </a:p>
          <a:p>
            <a:pPr lvl="0"/>
            <a:r>
              <a:rPr lang="ru-RU" sz="2900" b="1" u="sng" dirty="0" smtClean="0">
                <a:latin typeface="Times New Roman" pitchFamily="18" charset="0"/>
                <a:cs typeface="Times New Roman" pitchFamily="18" charset="0"/>
              </a:rPr>
              <a:t>Перечень требований</a:t>
            </a:r>
            <a:r>
              <a:rPr lang="ru-RU" sz="2900" dirty="0" smtClean="0">
                <a:latin typeface="Times New Roman" pitchFamily="18" charset="0"/>
                <a:cs typeface="Times New Roman" pitchFamily="18" charset="0"/>
              </a:rPr>
              <a:t>, по которым взыскание задолженности производится в бесспорном порядке на основании исполнительных надписей, устанавливается подпунктами </a:t>
            </a:r>
            <a:r>
              <a:rPr lang="ru-RU" sz="2900" b="1" dirty="0" smtClean="0">
                <a:solidFill>
                  <a:srgbClr val="FF0000"/>
                </a:solidFill>
                <a:latin typeface="Times New Roman" pitchFamily="18" charset="0"/>
                <a:cs typeface="Times New Roman" pitchFamily="18" charset="0"/>
              </a:rPr>
              <a:t>1), 2), 3), 4), 10), 11) и 17) статьи 135 Гражданского процессуального кодекса Республики Казахстан.</a:t>
            </a:r>
          </a:p>
          <a:p>
            <a:pPr lvl="0"/>
            <a:r>
              <a:rPr lang="ru-RU" sz="2900" dirty="0" smtClean="0">
                <a:latin typeface="Times New Roman" pitchFamily="18" charset="0"/>
                <a:cs typeface="Times New Roman" pitchFamily="18" charset="0"/>
              </a:rPr>
              <a:t>  Из содержания 92-3 Закона РК «О нотариате» </a:t>
            </a:r>
            <a:r>
              <a:rPr lang="ru-RU" sz="2900" b="1" i="1" dirty="0" smtClean="0">
                <a:solidFill>
                  <a:srgbClr val="7030A0"/>
                </a:solidFill>
                <a:latin typeface="Times New Roman" panose="02020603050405020304" pitchFamily="18" charset="0"/>
                <a:cs typeface="Times New Roman" panose="02020603050405020304" pitchFamily="18" charset="0"/>
              </a:rPr>
              <a:t>«обозначение суммы, подлежащей взысканию, или предметов, подлежащих истребованию, </a:t>
            </a:r>
            <a:r>
              <a:rPr lang="ru-RU" sz="2900" b="1" i="1" u="sng" dirty="0" smtClean="0">
                <a:solidFill>
                  <a:srgbClr val="7030A0"/>
                </a:solidFill>
                <a:latin typeface="Times New Roman" panose="02020603050405020304" pitchFamily="18" charset="0"/>
                <a:cs typeface="Times New Roman" panose="02020603050405020304" pitchFamily="18" charset="0"/>
              </a:rPr>
              <a:t>в том числе пеней, процентов, если таковые причитаются»;</a:t>
            </a:r>
          </a:p>
          <a:p>
            <a:pPr lvl="0"/>
            <a:r>
              <a:rPr lang="ru-RU" sz="2900" b="1" i="1" u="sng" dirty="0">
                <a:solidFill>
                  <a:srgbClr val="7030A0"/>
                </a:solidFill>
                <a:latin typeface="Times New Roman" pitchFamily="18" charset="0"/>
                <a:cs typeface="Times New Roman" pitchFamily="18" charset="0"/>
              </a:rPr>
              <a:t> </a:t>
            </a:r>
            <a:r>
              <a:rPr lang="ru-RU" sz="2900" b="1" dirty="0" smtClean="0">
                <a:solidFill>
                  <a:srgbClr val="FF0000"/>
                </a:solidFill>
                <a:latin typeface="Times New Roman" pitchFamily="18" charset="0"/>
                <a:cs typeface="Times New Roman" pitchFamily="18" charset="0"/>
              </a:rPr>
              <a:t>Исполнительная надпись подлежала отмене по письменному возражению должника</a:t>
            </a:r>
            <a:endParaRPr lang="ru-RU" sz="2900" b="1" i="1" u="sng" dirty="0" smtClean="0">
              <a:solidFill>
                <a:srgbClr val="FF0000"/>
              </a:solidFill>
              <a:latin typeface="Times New Roman" pitchFamily="18" charset="0"/>
              <a:cs typeface="Times New Roman" pitchFamily="18" charset="0"/>
            </a:endParaRPr>
          </a:p>
          <a:p>
            <a:pPr lvl="0"/>
            <a:r>
              <a:rPr lang="ru-RU" sz="2900" b="1" dirty="0" smtClean="0">
                <a:latin typeface="Times New Roman" pitchFamily="18" charset="0"/>
                <a:cs typeface="Times New Roman" pitchFamily="18" charset="0"/>
              </a:rPr>
              <a:t>Должник вправе в течение десяти рабочих дней со дня получения копии исполнительной надписи направить нотариусу, совершившему исполнительную надпись, возражения против заявленного требования в письменном виде с уведомлением. (92-6 п.2)</a:t>
            </a:r>
          </a:p>
          <a:p>
            <a:pPr lvl="0"/>
            <a:r>
              <a:rPr lang="ru-RU" sz="2900" b="1" dirty="0" smtClean="0">
                <a:latin typeface="Times New Roman" pitchFamily="18" charset="0"/>
                <a:cs typeface="Times New Roman" pitchFamily="18" charset="0"/>
              </a:rPr>
              <a:t>Нотариус выносит постановление об отмене исполнительной надписи не позднее трех рабочих дней со дня поступления возражения. (92-8)</a:t>
            </a:r>
            <a:endParaRPr lang="ru-RU" sz="2900" b="1" dirty="0" smtClean="0">
              <a:solidFill>
                <a:srgbClr val="FF0000"/>
              </a:solidFill>
              <a:latin typeface="Times New Roman" pitchFamily="18" charset="0"/>
              <a:cs typeface="Times New Roman" pitchFamily="18" charset="0"/>
            </a:endParaRPr>
          </a:p>
          <a:p>
            <a:endParaRPr lang="ru-RU" sz="29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5</a:t>
            </a:fld>
            <a:endParaRPr lang="ru-R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92530" y="1444560"/>
            <a:ext cx="10653267" cy="5940088"/>
          </a:xfrm>
          <a:prstGeom prst="rect">
            <a:avLst/>
          </a:prstGeom>
        </p:spPr>
        <p:txBody>
          <a:bodyPr wrap="square">
            <a:spAutoFit/>
          </a:bodyPr>
          <a:lstStyle/>
          <a:p>
            <a:pPr algn="just"/>
            <a:r>
              <a:rPr lang="ru-RU" sz="2800" b="1" dirty="0">
                <a:effectLst/>
                <a:latin typeface="+mj-lt"/>
                <a:ea typeface="Times New Roman" panose="02020603050405020304" pitchFamily="18" charset="0"/>
              </a:rPr>
              <a:t>15 апреля 2019 года вступил в силу </a:t>
            </a:r>
            <a:r>
              <a:rPr lang="ru-RU" sz="2800" b="1" dirty="0">
                <a:effectLst/>
                <a:latin typeface="+mj-lt"/>
                <a:ea typeface="Times New Roman" panose="02020603050405020304" pitchFamily="18" charset="0"/>
                <a:cs typeface="Times New Roman" panose="02020603050405020304" pitchFamily="18" charset="0"/>
              </a:rPr>
              <a:t>Приказ Министра юстиции Республики Казахстан от 29 марта 2019 года № 149 «О внесении изменений и дополнений в приказ Министра юстиции Республики Казахстан от 31 января 2012 года № 31 «Об утверждении Правил совершения нотариальных действий нотариусами», которым утвержден порядок совершения исполнительной надписи и расписан перечень документов, истребуемых нотариусом для установления бесспорности заявленного требования по каждому основанию, установленному пунктом 2</a:t>
            </a:r>
            <a:r>
              <a:rPr lang="ru-RU" sz="2800" b="1" dirty="0">
                <a:solidFill>
                  <a:srgbClr val="000000"/>
                </a:solidFill>
                <a:effectLst/>
                <a:latin typeface="+mj-lt"/>
                <a:ea typeface="Times New Roman" panose="02020603050405020304" pitchFamily="18" charset="0"/>
                <a:cs typeface="Times New Roman" panose="02020603050405020304" pitchFamily="18" charset="0"/>
              </a:rPr>
              <a:t> </a:t>
            </a:r>
            <a:r>
              <a:rPr lang="ru-RU" sz="2800" b="1" dirty="0">
                <a:effectLst/>
                <a:latin typeface="+mj-lt"/>
                <a:ea typeface="Times New Roman" panose="02020603050405020304" pitchFamily="18" charset="0"/>
              </a:rPr>
              <a:t>статьи 92-1 Закон РК «О нотариате».</a:t>
            </a:r>
          </a:p>
          <a:p>
            <a:pPr algn="just"/>
            <a:endParaRPr lang="ru-RU" sz="2400" b="1" dirty="0">
              <a:latin typeface="Times New Roman" panose="02020603050405020304" pitchFamily="18" charset="0"/>
              <a:ea typeface="Times New Roman" panose="02020603050405020304" pitchFamily="18" charset="0"/>
            </a:endParaRPr>
          </a:p>
          <a:p>
            <a:pPr algn="just"/>
            <a:endParaRPr lang="ru-RU" sz="2400" b="1" dirty="0">
              <a:effectLst/>
              <a:latin typeface="Times New Roman" panose="02020603050405020304" pitchFamily="18" charset="0"/>
              <a:ea typeface="Times New Roman" panose="02020603050405020304" pitchFamily="18" charset="0"/>
            </a:endParaRPr>
          </a:p>
          <a:p>
            <a:pPr algn="just"/>
            <a:endParaRPr lang="ru-RU" sz="2400" dirty="0">
              <a:effectLst/>
              <a:latin typeface="Times New Roman" panose="02020603050405020304" pitchFamily="18" charset="0"/>
              <a:ea typeface="Times New Roman" panose="02020603050405020304" pitchFamily="18" charset="0"/>
            </a:endParaRPr>
          </a:p>
        </p:txBody>
      </p:sp>
      <p:sp>
        <p:nvSpPr>
          <p:cNvPr id="5" name="Заголовок 4"/>
          <p:cNvSpPr>
            <a:spLocks noGrp="1"/>
          </p:cNvSpPr>
          <p:nvPr>
            <p:ph type="title"/>
          </p:nvPr>
        </p:nvSpPr>
        <p:spPr>
          <a:xfrm>
            <a:off x="1859280" y="282804"/>
            <a:ext cx="9645331" cy="1093509"/>
          </a:xfrm>
        </p:spPr>
        <p:txBody>
          <a:bodyPr>
            <a:normAutofit/>
          </a:bodyPr>
          <a:lstStyle/>
          <a:p>
            <a:pPr algn="ctr"/>
            <a:r>
              <a:rPr lang="ru-RU" sz="3200" b="1" dirty="0">
                <a:solidFill>
                  <a:srgbClr val="FF0000"/>
                </a:solidFill>
                <a:ea typeface="Arial Unicode MS" panose="020B0604020202020204" pitchFamily="34" charset="-128"/>
                <a:cs typeface="Arial Unicode MS" panose="020B0604020202020204" pitchFamily="34" charset="-128"/>
              </a:rPr>
              <a:t>ДОКУМЕНТЫ, НЕОБХОДИМЫЕ </a:t>
            </a:r>
            <a:br>
              <a:rPr lang="ru-RU" sz="3200" b="1" dirty="0">
                <a:solidFill>
                  <a:srgbClr val="FF0000"/>
                </a:solidFill>
                <a:ea typeface="Arial Unicode MS" panose="020B0604020202020204" pitchFamily="34" charset="-128"/>
                <a:cs typeface="Arial Unicode MS" panose="020B0604020202020204" pitchFamily="34" charset="-128"/>
              </a:rPr>
            </a:br>
            <a:r>
              <a:rPr lang="ru-RU" sz="3200" b="1" dirty="0">
                <a:solidFill>
                  <a:srgbClr val="FF0000"/>
                </a:solidFill>
                <a:ea typeface="Arial Unicode MS" panose="020B0604020202020204" pitchFamily="34" charset="-128"/>
                <a:cs typeface="Arial Unicode MS" panose="020B0604020202020204" pitchFamily="34" charset="-128"/>
              </a:rPr>
              <a:t>ПО КАЖДОЙ КАТЕГОРИИ ДЕЛ</a:t>
            </a:r>
          </a:p>
        </p:txBody>
      </p:sp>
      <p:sp>
        <p:nvSpPr>
          <p:cNvPr id="2" name="Номер слайда 1">
            <a:extLst>
              <a:ext uri="{FF2B5EF4-FFF2-40B4-BE49-F238E27FC236}">
                <a16:creationId xmlns:a16="http://schemas.microsoft.com/office/drawing/2014/main" xmlns="" id="{C69E5ED5-CE25-4512-AF7E-1DC1714B8F0F}"/>
              </a:ext>
            </a:extLst>
          </p:cNvPr>
          <p:cNvSpPr>
            <a:spLocks noGrp="1"/>
          </p:cNvSpPr>
          <p:nvPr>
            <p:ph type="sldNum" sz="quarter" idx="12"/>
          </p:nvPr>
        </p:nvSpPr>
        <p:spPr/>
        <p:txBody>
          <a:bodyPr/>
          <a:lstStyle/>
          <a:p>
            <a:fld id="{4F65E0F3-FF11-402E-936B-2D1DC285A156}" type="slidenum">
              <a:rPr lang="ru-RU" smtClean="0"/>
              <a:pPr/>
              <a:t>50</a:t>
            </a:fld>
            <a:endParaRPr lang="ru-RU"/>
          </a:p>
        </p:txBody>
      </p:sp>
    </p:spTree>
    <p:extLst>
      <p:ext uri="{BB962C8B-B14F-4D97-AF65-F5344CB8AC3E}">
        <p14:creationId xmlns:p14="http://schemas.microsoft.com/office/powerpoint/2010/main" xmlns="" val="1200453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C5F58E10-36C6-485C-BC49-5C1F55AF813E}"/>
              </a:ext>
            </a:extLst>
          </p:cNvPr>
          <p:cNvSpPr>
            <a:spLocks noGrp="1"/>
          </p:cNvSpPr>
          <p:nvPr>
            <p:ph type="sldNum" sz="quarter" idx="12"/>
          </p:nvPr>
        </p:nvSpPr>
        <p:spPr/>
        <p:txBody>
          <a:bodyPr/>
          <a:lstStyle/>
          <a:p>
            <a:fld id="{4F65E0F3-FF11-402E-936B-2D1DC285A156}" type="slidenum">
              <a:rPr lang="ru-RU" smtClean="0"/>
              <a:pPr/>
              <a:t>51</a:t>
            </a:fld>
            <a:endParaRPr lang="ru-RU"/>
          </a:p>
        </p:txBody>
      </p:sp>
      <p:sp>
        <p:nvSpPr>
          <p:cNvPr id="4" name="Текст 3"/>
          <p:cNvSpPr>
            <a:spLocks noGrp="1"/>
          </p:cNvSpPr>
          <p:nvPr>
            <p:ph type="body" idx="4294967295"/>
          </p:nvPr>
        </p:nvSpPr>
        <p:spPr>
          <a:xfrm>
            <a:off x="736270" y="2247900"/>
            <a:ext cx="10747169" cy="4313238"/>
          </a:xfrm>
        </p:spPr>
        <p:txBody>
          <a:bodyPr>
            <a:normAutofit/>
          </a:bodyPr>
          <a:lstStyle/>
          <a:p>
            <a:pPr marL="0" indent="0">
              <a:buNone/>
            </a:pPr>
            <a:endParaRPr lang="ru-RU" sz="1300" dirty="0"/>
          </a:p>
          <a:p>
            <a:pPr marL="0" indent="0" algn="just">
              <a:buNone/>
            </a:pPr>
            <a:r>
              <a:rPr lang="ru-RU" sz="3800" dirty="0">
                <a:solidFill>
                  <a:schemeClr val="tx1"/>
                </a:solidFill>
              </a:rPr>
              <a:t>представляется: </a:t>
            </a:r>
          </a:p>
          <a:p>
            <a:r>
              <a:rPr lang="ru-RU" sz="3800" b="1" dirty="0">
                <a:solidFill>
                  <a:schemeClr val="tx1"/>
                </a:solidFill>
              </a:rPr>
              <a:t>подлинный экземпляр нотариально </a:t>
            </a:r>
            <a:r>
              <a:rPr lang="ru-RU" sz="3800" b="1" dirty="0" smtClean="0">
                <a:solidFill>
                  <a:schemeClr val="tx1"/>
                </a:solidFill>
              </a:rPr>
              <a:t>удостоверенного договора </a:t>
            </a:r>
            <a:r>
              <a:rPr lang="ru-RU" sz="3800" dirty="0">
                <a:solidFill>
                  <a:schemeClr val="tx1"/>
                </a:solidFill>
              </a:rPr>
              <a:t>(соглашения) </a:t>
            </a:r>
          </a:p>
          <a:p>
            <a:pPr algn="just"/>
            <a:r>
              <a:rPr lang="ru-RU" sz="3800" dirty="0">
                <a:solidFill>
                  <a:schemeClr val="tx1"/>
                </a:solidFill>
              </a:rPr>
              <a:t>либо </a:t>
            </a:r>
            <a:r>
              <a:rPr lang="ru-RU" sz="3800" b="1" dirty="0">
                <a:solidFill>
                  <a:schemeClr val="tx1"/>
                </a:solidFill>
              </a:rPr>
              <a:t>его дубликат </a:t>
            </a:r>
          </a:p>
          <a:p>
            <a:pPr marL="0" indent="0">
              <a:buNone/>
            </a:pPr>
            <a:r>
              <a:rPr lang="ru-RU" sz="3800" b="1" dirty="0">
                <a:solidFill>
                  <a:srgbClr val="FF0000"/>
                </a:solidFill>
              </a:rPr>
              <a:t>(за исключением договоров займа денег)</a:t>
            </a:r>
            <a:r>
              <a:rPr lang="ru-RU" b="1" dirty="0">
                <a:solidFill>
                  <a:srgbClr val="FF0000"/>
                </a:solidFill>
              </a:rPr>
              <a:t/>
            </a:r>
            <a:br>
              <a:rPr lang="ru-RU" b="1" dirty="0">
                <a:solidFill>
                  <a:srgbClr val="FF0000"/>
                </a:solidFill>
              </a:rPr>
            </a:br>
            <a:endParaRPr lang="ru-RU" b="1" dirty="0">
              <a:solidFill>
                <a:srgbClr val="FF0000"/>
              </a:solidFill>
            </a:endParaRPr>
          </a:p>
        </p:txBody>
      </p:sp>
      <p:sp>
        <p:nvSpPr>
          <p:cNvPr id="3" name="Заголовок 2"/>
          <p:cNvSpPr>
            <a:spLocks noGrp="1"/>
          </p:cNvSpPr>
          <p:nvPr>
            <p:ph type="title" idx="4294967295"/>
          </p:nvPr>
        </p:nvSpPr>
        <p:spPr>
          <a:xfrm>
            <a:off x="534390" y="369888"/>
            <a:ext cx="11657610" cy="1968500"/>
          </a:xfrm>
        </p:spPr>
        <p:txBody>
          <a:bodyPr>
            <a:normAutofit/>
          </a:bodyPr>
          <a:lstStyle/>
          <a:p>
            <a:pPr algn="ctr"/>
            <a:r>
              <a:rPr lang="ru-RU" sz="2800" b="1" dirty="0"/>
              <a:t>Для взыскания задолженности </a:t>
            </a:r>
            <a:br>
              <a:rPr lang="ru-RU" sz="2800" b="1" dirty="0"/>
            </a:br>
            <a:r>
              <a:rPr lang="ru-RU" sz="2800" b="1" dirty="0"/>
              <a:t>по обязательству, основанному на нотариально удостоверенной сделке</a:t>
            </a:r>
            <a:endParaRPr lang="ru-RU" sz="2800" dirty="0"/>
          </a:p>
        </p:txBody>
      </p:sp>
    </p:spTree>
    <p:extLst>
      <p:ext uri="{BB962C8B-B14F-4D97-AF65-F5344CB8AC3E}">
        <p14:creationId xmlns:p14="http://schemas.microsoft.com/office/powerpoint/2010/main" xmlns="" val="3334958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390" y="2042556"/>
            <a:ext cx="11482653" cy="4443908"/>
          </a:xfrm>
          <a:prstGeom prst="rect">
            <a:avLst/>
          </a:prstGeom>
        </p:spPr>
        <p:txBody>
          <a:bodyPr wrap="square">
            <a:spAutoFit/>
          </a:bodyPr>
          <a:lstStyle/>
          <a:p>
            <a:pPr algn="just">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3200" b="1" dirty="0">
                <a:solidFill>
                  <a:srgbClr val="FF0000"/>
                </a:solidFill>
              </a:rPr>
              <a:t>А) подлинные договоры </a:t>
            </a:r>
            <a:r>
              <a:rPr lang="ru-RU" sz="3200" dirty="0"/>
              <a:t>(купли-продажи, поставки, подряда, перевозки, возмездного оказания услуг, хранения и др.);</a:t>
            </a:r>
          </a:p>
          <a:p>
            <a:pPr algn="just"/>
            <a:r>
              <a:rPr lang="ru-RU" sz="3200" b="1" dirty="0">
                <a:solidFill>
                  <a:srgbClr val="FF0000"/>
                </a:solidFill>
              </a:rPr>
              <a:t>Б) документы, </a:t>
            </a:r>
            <a:r>
              <a:rPr lang="ru-RU" sz="3200" b="1" dirty="0"/>
              <a:t>подтверждающие возникновение обязанности должника по уплате задолженности по договорам;</a:t>
            </a:r>
            <a:r>
              <a:rPr lang="ru-RU" sz="32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sz="3200" b="1" dirty="0">
                <a:solidFill>
                  <a:srgbClr val="FF0000"/>
                </a:solidFill>
              </a:rPr>
              <a:t>В) документы, </a:t>
            </a:r>
            <a:r>
              <a:rPr lang="ru-RU" sz="3200" b="1" dirty="0"/>
              <a:t>подтверждающие письменное признание должником суммы задолженности.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Заголовок 5"/>
          <p:cNvSpPr>
            <a:spLocks noGrp="1"/>
          </p:cNvSpPr>
          <p:nvPr>
            <p:ph type="title"/>
          </p:nvPr>
        </p:nvSpPr>
        <p:spPr>
          <a:xfrm>
            <a:off x="1508289" y="254523"/>
            <a:ext cx="10388338" cy="1923069"/>
          </a:xfrm>
        </p:spPr>
        <p:txBody>
          <a:bodyPr>
            <a:noAutofit/>
          </a:bodyPr>
          <a:lstStyle/>
          <a:p>
            <a:pPr algn="ctr"/>
            <a:r>
              <a:rPr lang="ru-RU" sz="2400" b="1" dirty="0"/>
              <a:t>Для взыскания задолженности по обязательству, основанному на письменной сделке, срок исполнения которой наступил и неисполнение обязательства признается должником, в том числе в ответе на претензию, направленную взыскателю в порядке досудебного урегулирования спора представляются:</a:t>
            </a:r>
            <a:br>
              <a:rPr lang="ru-RU" sz="2400" b="1" dirty="0"/>
            </a:br>
            <a:endParaRPr lang="ru-RU" sz="2400" b="1" dirty="0"/>
          </a:p>
        </p:txBody>
      </p:sp>
      <p:sp>
        <p:nvSpPr>
          <p:cNvPr id="3" name="Номер слайда 2">
            <a:extLst>
              <a:ext uri="{FF2B5EF4-FFF2-40B4-BE49-F238E27FC236}">
                <a16:creationId xmlns:a16="http://schemas.microsoft.com/office/drawing/2014/main" xmlns="" id="{14CF77FC-AC64-42B8-9187-C960834ACCB1}"/>
              </a:ext>
            </a:extLst>
          </p:cNvPr>
          <p:cNvSpPr>
            <a:spLocks noGrp="1"/>
          </p:cNvSpPr>
          <p:nvPr>
            <p:ph type="sldNum" sz="quarter" idx="12"/>
          </p:nvPr>
        </p:nvSpPr>
        <p:spPr/>
        <p:txBody>
          <a:bodyPr/>
          <a:lstStyle/>
          <a:p>
            <a:fld id="{4F65E0F3-FF11-402E-936B-2D1DC285A156}" type="slidenum">
              <a:rPr lang="ru-RU" smtClean="0"/>
              <a:pPr/>
              <a:t>52</a:t>
            </a:fld>
            <a:endParaRPr lang="ru-RU"/>
          </a:p>
        </p:txBody>
      </p:sp>
    </p:spTree>
    <p:extLst>
      <p:ext uri="{BB962C8B-B14F-4D97-AF65-F5344CB8AC3E}">
        <p14:creationId xmlns:p14="http://schemas.microsoft.com/office/powerpoint/2010/main" xmlns="" val="4140292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CDC8AEB2-EEB5-411E-8ED2-25F4999B49D8}"/>
              </a:ext>
            </a:extLst>
          </p:cNvPr>
          <p:cNvSpPr/>
          <p:nvPr/>
        </p:nvSpPr>
        <p:spPr>
          <a:xfrm>
            <a:off x="1498862" y="245097"/>
            <a:ext cx="10426045" cy="6509474"/>
          </a:xfrm>
          <a:prstGeom prst="rect">
            <a:avLst/>
          </a:prstGeom>
        </p:spPr>
        <p:txBody>
          <a:bodyPr wrap="square">
            <a:spAutoFit/>
          </a:bodyPr>
          <a:lstStyle/>
          <a:p>
            <a:pPr algn="just"/>
            <a:r>
              <a:rPr lang="ru-RU" sz="2100" b="1" dirty="0">
                <a:solidFill>
                  <a:srgbClr val="FF0000"/>
                </a:solidFill>
              </a:rPr>
              <a:t>А) подлинные договоры </a:t>
            </a:r>
            <a:r>
              <a:rPr lang="ru-RU" sz="2100" dirty="0"/>
              <a:t>(купли-продажи, поставки, подряда, перевозки, возмездного оказания услуг, хранения и др.);</a:t>
            </a:r>
          </a:p>
          <a:p>
            <a:pPr algn="just"/>
            <a:r>
              <a:rPr lang="ru-RU" sz="2100" b="1" dirty="0">
                <a:solidFill>
                  <a:srgbClr val="FF0000"/>
                </a:solidFill>
              </a:rPr>
              <a:t>Б) документы, подтверждающие возникновение обязанности должника по уплате задолженности по договорам </a:t>
            </a:r>
            <a:r>
              <a:rPr lang="ru-RU" sz="2100" dirty="0"/>
              <a:t>(товаросопроводительные документы (товаро-транспортная накладная, товарная накладная, грузовая накладная, коносаме́нт или иной документ), документ о передаче имущества (товара), подписанный обеими сторонами (акт приема-передачи, акт о передаче имущества (товара), акт о приемке имущества (товара) по количеству и качеству и другие), документ, удостоверяющий приемку выполненных работ (оказанных услуг), подписанный обеими сторонами (акт приемки выполненных работ (оказанных услуг) и другие), заказ-наряд, счет-фактура и другие);</a:t>
            </a:r>
            <a:r>
              <a:rPr lang="ru-RU" sz="2100" b="1"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sz="2100" b="1" dirty="0">
                <a:solidFill>
                  <a:srgbClr val="FF0000"/>
                </a:solidFill>
                <a:latin typeface="+mj-lt"/>
              </a:rPr>
              <a:t>В) документы, подтверждающие письменное признание должником суммы задолженности </a:t>
            </a:r>
            <a:r>
              <a:rPr lang="ru-RU" sz="2100" dirty="0">
                <a:latin typeface="+mj-lt"/>
              </a:rPr>
              <a:t>(акт сверки расчетов, подписанный взыскателем и должником и скрепленный печатями (при их наличии), ответ на претензию, в котором должник признает обязательство по уплате денежных средств, акцептованное платежное требование или иной документ, оформленный в соответствии с требованиями законодательства и подписанный уполномоченным лицом);</a:t>
            </a:r>
          </a:p>
          <a:p>
            <a:pPr algn="just"/>
            <a:endParaRPr lang="ru-RU" dirty="0">
              <a:latin typeface="Arial Narrow" panose="020B0606020202030204" pitchFamily="34" charset="0"/>
            </a:endParaRPr>
          </a:p>
        </p:txBody>
      </p:sp>
      <p:sp>
        <p:nvSpPr>
          <p:cNvPr id="4" name="Номер слайда 3">
            <a:extLst>
              <a:ext uri="{FF2B5EF4-FFF2-40B4-BE49-F238E27FC236}">
                <a16:creationId xmlns:a16="http://schemas.microsoft.com/office/drawing/2014/main" xmlns="" id="{12F563AF-D4B8-4167-9530-F482BFBC7994}"/>
              </a:ext>
            </a:extLst>
          </p:cNvPr>
          <p:cNvSpPr>
            <a:spLocks noGrp="1"/>
          </p:cNvSpPr>
          <p:nvPr>
            <p:ph type="sldNum" sz="quarter" idx="12"/>
          </p:nvPr>
        </p:nvSpPr>
        <p:spPr/>
        <p:txBody>
          <a:bodyPr/>
          <a:lstStyle/>
          <a:p>
            <a:fld id="{4F65E0F3-FF11-402E-936B-2D1DC285A156}" type="slidenum">
              <a:rPr lang="ru-RU" smtClean="0"/>
              <a:pPr/>
              <a:t>53</a:t>
            </a:fld>
            <a:endParaRPr lang="ru-RU"/>
          </a:p>
        </p:txBody>
      </p:sp>
    </p:spTree>
    <p:extLst>
      <p:ext uri="{BB962C8B-B14F-4D97-AF65-F5344CB8AC3E}">
        <p14:creationId xmlns:p14="http://schemas.microsoft.com/office/powerpoint/2010/main" xmlns="" val="2603536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dirty="0" smtClean="0"/>
              <a:t>Признание должником неисполнения обязательства может быть выражено в различных </a:t>
            </a:r>
            <a:r>
              <a:rPr lang="ru-RU" sz="2800" dirty="0" smtClean="0"/>
              <a:t>действиях:</a:t>
            </a:r>
            <a:r>
              <a:rPr lang="ru-RU" sz="2800" dirty="0" smtClean="0"/>
              <a:t/>
            </a:r>
            <a:br>
              <a:rPr lang="ru-RU" sz="2800" dirty="0" smtClean="0"/>
            </a:br>
            <a:endParaRPr lang="ru-RU" sz="2800" dirty="0"/>
          </a:p>
        </p:txBody>
      </p:sp>
      <p:sp>
        <p:nvSpPr>
          <p:cNvPr id="5" name="Содержимое 4"/>
          <p:cNvSpPr>
            <a:spLocks noGrp="1"/>
          </p:cNvSpPr>
          <p:nvPr>
            <p:ph idx="1"/>
          </p:nvPr>
        </p:nvSpPr>
        <p:spPr>
          <a:xfrm>
            <a:off x="748145" y="1638795"/>
            <a:ext cx="11079678" cy="4655127"/>
          </a:xfrm>
        </p:spPr>
        <p:txBody>
          <a:bodyPr>
            <a:normAutofit/>
          </a:bodyPr>
          <a:lstStyle/>
          <a:p>
            <a:r>
              <a:rPr lang="ru-RU" dirty="0" smtClean="0"/>
              <a:t>В </a:t>
            </a:r>
            <a:r>
              <a:rPr lang="ru-RU" dirty="0" smtClean="0"/>
              <a:t>частности, признание долга может выражаться в письменном сообщении должника кредитору об этом, частичной оплате долга, уплате процентов, начисленных на основную сумму долга, обращении к кредитору с просьбой о предоставлении отсрочки, письмах третьим лицам, например, банкам об имеющейся задолженности перед кредитором или вышестоящим органам о выделении денежных средств на погашение указанной задолженности.</a:t>
            </a:r>
          </a:p>
          <a:p>
            <a:r>
              <a:rPr lang="ru-RU" dirty="0" smtClean="0"/>
              <a:t>К действиям, свидетельствующим о признании долга, также относятся: признание претензии; частичная уплата должником или с его согласия другим лицом основного долга; уплата процентов по основному долгу; изменение договора уполномоченным лицом, из которого следует, что должник признает наличие долга.</a:t>
            </a:r>
          </a:p>
          <a:p>
            <a:r>
              <a:rPr lang="ru-RU" dirty="0" smtClean="0"/>
              <a:t>Гарантийное письмо  также рассматриваться как доказательство признания должником долга перед взыскателем и обязательства о погашении задолженности в указанный срок</a:t>
            </a:r>
          </a:p>
          <a:p>
            <a:r>
              <a:rPr lang="ru-RU" dirty="0" smtClean="0"/>
              <a:t>Кроме того, к действиям, свидетельствующим о признании долга, относится направление должником письма, в котором содержится информация о том, что долг частично оплачен либо будет оплачен полностью или частично в будущем.</a:t>
            </a:r>
          </a:p>
          <a:p>
            <a:endParaRPr lang="ru-RU" dirty="0"/>
          </a:p>
        </p:txBody>
      </p:sp>
      <p:sp>
        <p:nvSpPr>
          <p:cNvPr id="3" name="Номер слайда 2"/>
          <p:cNvSpPr>
            <a:spLocks noGrp="1"/>
          </p:cNvSpPr>
          <p:nvPr>
            <p:ph type="sldNum" sz="quarter" idx="12"/>
          </p:nvPr>
        </p:nvSpPr>
        <p:spPr/>
        <p:txBody>
          <a:bodyPr/>
          <a:lstStyle/>
          <a:p>
            <a:fld id="{4F65E0F3-FF11-402E-936B-2D1DC285A156}" type="slidenum">
              <a:rPr lang="ru-RU" smtClean="0"/>
              <a:pPr/>
              <a:t>54</a:t>
            </a:fld>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38607" y="470083"/>
            <a:ext cx="10774836" cy="2371889"/>
          </a:xfrm>
        </p:spPr>
        <p:txBody>
          <a:bodyPr>
            <a:noAutofit/>
          </a:bodyPr>
          <a:lstStyle/>
          <a:p>
            <a:pPr algn="ctr"/>
            <a:r>
              <a:rPr lang="ru-RU" sz="3200" b="1" dirty="0">
                <a:solidFill>
                  <a:srgbClr val="FF0000"/>
                </a:solidFill>
              </a:rPr>
              <a:t>Для взыскания задолженности по обязательству, основанному на протесте векселя в неплатеже, неакцепте и недатировании акцепта, совершенном нотариусом представляются:</a:t>
            </a:r>
            <a:r>
              <a:rPr lang="ru-RU" sz="3200" dirty="0">
                <a:solidFill>
                  <a:srgbClr val="FF0000"/>
                </a:solidFill>
              </a:rPr>
              <a:t> </a:t>
            </a:r>
            <a:r>
              <a:rPr lang="ru-RU" sz="3200" b="1" dirty="0">
                <a:solidFill>
                  <a:srgbClr val="FF0000"/>
                </a:solidFill>
              </a:rPr>
              <a:t> </a:t>
            </a:r>
            <a:r>
              <a:rPr lang="ru-RU" sz="3200" dirty="0">
                <a:solidFill>
                  <a:srgbClr val="FF0000"/>
                </a:solidFill>
              </a:rPr>
              <a:t/>
            </a:r>
            <a:br>
              <a:rPr lang="ru-RU" sz="3200" dirty="0">
                <a:solidFill>
                  <a:srgbClr val="FF0000"/>
                </a:solidFill>
              </a:rPr>
            </a:br>
            <a:endParaRPr lang="ru-RU" sz="3200" dirty="0">
              <a:solidFill>
                <a:srgbClr val="FF0000"/>
              </a:solidFill>
            </a:endParaRPr>
          </a:p>
        </p:txBody>
      </p:sp>
      <p:sp>
        <p:nvSpPr>
          <p:cNvPr id="4" name="Текст 3"/>
          <p:cNvSpPr>
            <a:spLocks noGrp="1"/>
          </p:cNvSpPr>
          <p:nvPr>
            <p:ph type="body" idx="1"/>
          </p:nvPr>
        </p:nvSpPr>
        <p:spPr>
          <a:xfrm>
            <a:off x="973778" y="2677212"/>
            <a:ext cx="10602338" cy="3710705"/>
          </a:xfrm>
        </p:spPr>
        <p:txBody>
          <a:bodyPr>
            <a:noAutofit/>
          </a:bodyPr>
          <a:lstStyle/>
          <a:p>
            <a:pPr algn="just"/>
            <a:r>
              <a:rPr lang="ru-RU" sz="3200" b="1" dirty="0">
                <a:solidFill>
                  <a:schemeClr val="tx1"/>
                </a:solidFill>
              </a:rPr>
              <a:t>подлинный вексель </a:t>
            </a:r>
            <a:endParaRPr lang="ru-RU" sz="3200" b="1" dirty="0" smtClean="0">
              <a:solidFill>
                <a:schemeClr val="tx1"/>
              </a:solidFill>
            </a:endParaRPr>
          </a:p>
          <a:p>
            <a:r>
              <a:rPr lang="ru-RU" sz="3200" b="1" dirty="0" smtClean="0">
                <a:solidFill>
                  <a:schemeClr val="tx1"/>
                </a:solidFill>
              </a:rPr>
              <a:t>и </a:t>
            </a:r>
            <a:r>
              <a:rPr lang="ru-RU" sz="3200" b="1" dirty="0">
                <a:solidFill>
                  <a:schemeClr val="tx1"/>
                </a:solidFill>
              </a:rPr>
              <a:t>совершенный нотариусом протест векселя в неплатеже, неакцепте и недатировании акцепта. </a:t>
            </a:r>
            <a:r>
              <a:rPr lang="ru-RU" sz="3200" b="1" dirty="0">
                <a:solidFill>
                  <a:schemeClr val="bg1"/>
                </a:solidFill>
              </a:rPr>
              <a:t>.</a:t>
            </a:r>
            <a:r>
              <a:rPr lang="ru-RU" sz="3200" b="1" dirty="0">
                <a:solidFill>
                  <a:schemeClr val="tx1"/>
                </a:solidFill>
              </a:rPr>
              <a:t/>
            </a:r>
            <a:br>
              <a:rPr lang="ru-RU" sz="3200" b="1" dirty="0">
                <a:solidFill>
                  <a:schemeClr val="tx1"/>
                </a:solidFill>
              </a:rPr>
            </a:br>
            <a:endParaRPr lang="ru-RU" sz="3200" b="1" dirty="0">
              <a:solidFill>
                <a:schemeClr val="tx1"/>
              </a:solidFill>
            </a:endParaRPr>
          </a:p>
        </p:txBody>
      </p:sp>
      <p:sp>
        <p:nvSpPr>
          <p:cNvPr id="2" name="Номер слайда 1">
            <a:extLst>
              <a:ext uri="{FF2B5EF4-FFF2-40B4-BE49-F238E27FC236}">
                <a16:creationId xmlns:a16="http://schemas.microsoft.com/office/drawing/2014/main" xmlns="" id="{8798D5E9-5DF6-4E09-84AB-C4013F9C5A5F}"/>
              </a:ext>
            </a:extLst>
          </p:cNvPr>
          <p:cNvSpPr>
            <a:spLocks noGrp="1"/>
          </p:cNvSpPr>
          <p:nvPr>
            <p:ph type="sldNum" sz="quarter" idx="12"/>
          </p:nvPr>
        </p:nvSpPr>
        <p:spPr/>
        <p:txBody>
          <a:bodyPr/>
          <a:lstStyle/>
          <a:p>
            <a:fld id="{4F65E0F3-FF11-402E-936B-2D1DC285A156}" type="slidenum">
              <a:rPr lang="ru-RU" smtClean="0"/>
              <a:pPr/>
              <a:t>55</a:t>
            </a:fld>
            <a:endParaRPr lang="ru-RU"/>
          </a:p>
        </p:txBody>
      </p:sp>
    </p:spTree>
    <p:extLst>
      <p:ext uri="{BB962C8B-B14F-4D97-AF65-F5344CB8AC3E}">
        <p14:creationId xmlns:p14="http://schemas.microsoft.com/office/powerpoint/2010/main" xmlns="" val="1341549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8095" y="358219"/>
            <a:ext cx="11076495" cy="2856321"/>
          </a:xfrm>
        </p:spPr>
        <p:txBody>
          <a:bodyPr>
            <a:noAutofit/>
          </a:bodyPr>
          <a:lstStyle/>
          <a:p>
            <a:pPr algn="ctr"/>
            <a:r>
              <a:rPr lang="ru-RU" sz="2400" b="1" dirty="0">
                <a:solidFill>
                  <a:srgbClr val="FF0000"/>
                </a:solidFill>
              </a:rPr>
              <a:t>О ВЕКСЕЛЬНОМ ОБРАЩЕНИИ В РЕСПУБЛИКЕ КАЗАХСТАН</a:t>
            </a:r>
            <a:br>
              <a:rPr lang="ru-RU" sz="2400" b="1" dirty="0">
                <a:solidFill>
                  <a:srgbClr val="FF0000"/>
                </a:solidFill>
              </a:rPr>
            </a:br>
            <a:r>
              <a:rPr lang="ru-RU" sz="2400" b="1" dirty="0">
                <a:solidFill>
                  <a:srgbClr val="FF0000"/>
                </a:solidFill>
              </a:rPr>
              <a:t>Закон Республики Казахстан от 28 апреля 1997 г. N 97-1</a:t>
            </a:r>
            <a:br>
              <a:rPr lang="ru-RU" sz="2400" b="1" dirty="0">
                <a:solidFill>
                  <a:srgbClr val="FF0000"/>
                </a:solidFill>
              </a:rPr>
            </a:br>
            <a:r>
              <a:rPr lang="ru-RU" sz="2200" b="1" dirty="0">
                <a:solidFill>
                  <a:schemeClr val="tx1"/>
                </a:solidFill>
              </a:rPr>
              <a:t>Об утверждении Правил учета векселей банками второго уровня Республики Казахстан Постановление Правления</a:t>
            </a:r>
            <a:br>
              <a:rPr lang="ru-RU" sz="2200" b="1" dirty="0">
                <a:solidFill>
                  <a:schemeClr val="tx1"/>
                </a:solidFill>
              </a:rPr>
            </a:br>
            <a:r>
              <a:rPr lang="ru-RU" sz="2200" b="1" dirty="0">
                <a:solidFill>
                  <a:schemeClr val="tx1"/>
                </a:solidFill>
              </a:rPr>
              <a:t> Национального Банка Республики Казахстан </a:t>
            </a:r>
            <a:br>
              <a:rPr lang="ru-RU" sz="2200" b="1" dirty="0">
                <a:solidFill>
                  <a:schemeClr val="tx1"/>
                </a:solidFill>
              </a:rPr>
            </a:br>
            <a:r>
              <a:rPr lang="ru-RU" sz="2200" b="1" dirty="0">
                <a:solidFill>
                  <a:schemeClr val="tx1"/>
                </a:solidFill>
              </a:rPr>
              <a:t>от 15 ноября 1999 года N 396 </a:t>
            </a:r>
            <a:br>
              <a:rPr lang="ru-RU" sz="2200" b="1" dirty="0">
                <a:solidFill>
                  <a:schemeClr val="tx1"/>
                </a:solidFill>
              </a:rPr>
            </a:br>
            <a:r>
              <a:rPr lang="ru-RU" sz="2200" b="1" dirty="0">
                <a:solidFill>
                  <a:schemeClr val="tx1"/>
                </a:solidFill>
              </a:rPr>
              <a:t>Зарегистрирован в Министерстве юстиции Республики Казахстан </a:t>
            </a:r>
            <a:br>
              <a:rPr lang="ru-RU" sz="2200" b="1" dirty="0">
                <a:solidFill>
                  <a:schemeClr val="tx1"/>
                </a:solidFill>
              </a:rPr>
            </a:br>
            <a:r>
              <a:rPr lang="ru-RU" sz="2200" b="1" dirty="0">
                <a:solidFill>
                  <a:schemeClr val="tx1"/>
                </a:solidFill>
              </a:rPr>
              <a:t>29 декабря 1999 года за N 1015.</a:t>
            </a:r>
            <a:br>
              <a:rPr lang="ru-RU" sz="2200" b="1" dirty="0">
                <a:solidFill>
                  <a:schemeClr val="tx1"/>
                </a:solidFill>
              </a:rPr>
            </a:br>
            <a:endParaRPr lang="ru-RU" sz="2200" b="1" dirty="0">
              <a:solidFill>
                <a:schemeClr val="tx1"/>
              </a:solidFill>
            </a:endParaRPr>
          </a:p>
        </p:txBody>
      </p:sp>
      <p:sp>
        <p:nvSpPr>
          <p:cNvPr id="4" name="Номер слайда 3">
            <a:extLst>
              <a:ext uri="{FF2B5EF4-FFF2-40B4-BE49-F238E27FC236}">
                <a16:creationId xmlns:a16="http://schemas.microsoft.com/office/drawing/2014/main" xmlns="" id="{530B6510-3FDF-4F88-A83D-6738F6C35293}"/>
              </a:ext>
            </a:extLst>
          </p:cNvPr>
          <p:cNvSpPr>
            <a:spLocks noGrp="1"/>
          </p:cNvSpPr>
          <p:nvPr>
            <p:ph type="sldNum" sz="quarter" idx="12"/>
          </p:nvPr>
        </p:nvSpPr>
        <p:spPr/>
        <p:txBody>
          <a:bodyPr/>
          <a:lstStyle/>
          <a:p>
            <a:fld id="{4F65E0F3-FF11-402E-936B-2D1DC285A156}" type="slidenum">
              <a:rPr lang="ru-RU" smtClean="0"/>
              <a:pPr/>
              <a:t>56</a:t>
            </a:fld>
            <a:endParaRPr lang="ru-RU"/>
          </a:p>
        </p:txBody>
      </p:sp>
      <p:sp>
        <p:nvSpPr>
          <p:cNvPr id="3" name="Прямоугольник 2"/>
          <p:cNvSpPr/>
          <p:nvPr/>
        </p:nvSpPr>
        <p:spPr>
          <a:xfrm>
            <a:off x="1404594" y="3429000"/>
            <a:ext cx="10548594" cy="3108543"/>
          </a:xfrm>
          <a:prstGeom prst="rect">
            <a:avLst/>
          </a:prstGeom>
        </p:spPr>
        <p:txBody>
          <a:bodyPr wrap="square">
            <a:spAutoFit/>
          </a:bodyPr>
          <a:lstStyle/>
          <a:p>
            <a:pPr algn="just"/>
            <a:r>
              <a:rPr lang="ru-RU" sz="2800" b="1" dirty="0">
                <a:solidFill>
                  <a:srgbClr val="FF0000"/>
                </a:solidFill>
              </a:rPr>
              <a:t>Вексель -</a:t>
            </a:r>
            <a:r>
              <a:rPr lang="ru-RU" sz="2800" b="1" dirty="0"/>
              <a:t> платежный документ строго установленной формы, содержащий одностороннее безусловное денежное обязательство. </a:t>
            </a:r>
          </a:p>
          <a:p>
            <a:pPr algn="just"/>
            <a:endParaRPr lang="ru-RU" sz="2800" b="1" dirty="0">
              <a:solidFill>
                <a:srgbClr val="FF0000"/>
              </a:solidFill>
            </a:endParaRPr>
          </a:p>
          <a:p>
            <a:pPr algn="just"/>
            <a:r>
              <a:rPr lang="ru-RU" sz="2800" b="1" dirty="0">
                <a:solidFill>
                  <a:srgbClr val="FF0000"/>
                </a:solidFill>
              </a:rPr>
              <a:t>Протест векселя </a:t>
            </a:r>
            <a:r>
              <a:rPr lang="ru-RU" sz="2800" b="1" dirty="0"/>
              <a:t>- письменный акт, удостоверяющий недатирование акцепта либо отказ в акцепте или платеже.</a:t>
            </a:r>
            <a:endParaRPr lang="ru-RU" sz="2400" b="1" dirty="0">
              <a:latin typeface="Arial Narrow" panose="020B0606020202030204" pitchFamily="34" charset="0"/>
            </a:endParaRPr>
          </a:p>
        </p:txBody>
      </p:sp>
    </p:spTree>
    <p:extLst>
      <p:ext uri="{BB962C8B-B14F-4D97-AF65-F5344CB8AC3E}">
        <p14:creationId xmlns:p14="http://schemas.microsoft.com/office/powerpoint/2010/main" xmlns="" val="1102925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8544" y="475013"/>
            <a:ext cx="10265790" cy="1580030"/>
          </a:xfrm>
        </p:spPr>
        <p:txBody>
          <a:bodyPr>
            <a:noAutofit/>
          </a:bodyPr>
          <a:lstStyle/>
          <a:p>
            <a:pPr algn="ctr"/>
            <a:r>
              <a:rPr lang="ru-RU" sz="2800" dirty="0">
                <a:solidFill>
                  <a:srgbClr val="FF0000"/>
                </a:solidFill>
              </a:rPr>
              <a:t/>
            </a:r>
            <a:br>
              <a:rPr lang="ru-RU" sz="2800" dirty="0">
                <a:solidFill>
                  <a:srgbClr val="FF0000"/>
                </a:solidFill>
              </a:rPr>
            </a:br>
            <a:r>
              <a:rPr lang="ru-RU" sz="1800" b="1" dirty="0" smtClean="0">
                <a:solidFill>
                  <a:srgbClr val="FF0000"/>
                </a:solidFill>
              </a:rPr>
              <a:t> </a:t>
            </a:r>
            <a:r>
              <a:rPr lang="ru-RU" sz="2800" b="1" dirty="0" smtClean="0">
                <a:solidFill>
                  <a:srgbClr val="FF0000"/>
                </a:solidFill>
              </a:rPr>
              <a:t>При истребовании предмета лизинга </a:t>
            </a:r>
            <a:br>
              <a:rPr lang="ru-RU" sz="2800" b="1" dirty="0" smtClean="0">
                <a:solidFill>
                  <a:srgbClr val="FF0000"/>
                </a:solidFill>
              </a:rPr>
            </a:br>
            <a:r>
              <a:rPr lang="ru-RU" sz="2800" b="1" dirty="0" smtClean="0">
                <a:solidFill>
                  <a:srgbClr val="FF0000"/>
                </a:solidFill>
              </a:rPr>
              <a:t>в соответствии  с договором лизинга </a:t>
            </a:r>
            <a:br>
              <a:rPr lang="ru-RU" sz="2800" b="1" dirty="0" smtClean="0">
                <a:solidFill>
                  <a:srgbClr val="FF0000"/>
                </a:solidFill>
              </a:rPr>
            </a:br>
            <a:r>
              <a:rPr lang="ru-RU" sz="2800" b="1" dirty="0" smtClean="0">
                <a:solidFill>
                  <a:srgbClr val="FF0000"/>
                </a:solidFill>
              </a:rPr>
              <a:t>или законодательством Республики Казахстан </a:t>
            </a:r>
            <a:br>
              <a:rPr lang="ru-RU" sz="2800" b="1" dirty="0" smtClean="0">
                <a:solidFill>
                  <a:srgbClr val="FF0000"/>
                </a:solidFill>
              </a:rPr>
            </a:br>
            <a:r>
              <a:rPr lang="ru-RU" sz="2800" b="1" dirty="0" smtClean="0">
                <a:solidFill>
                  <a:srgbClr val="FF0000"/>
                </a:solidFill>
              </a:rPr>
              <a:t>представляются: </a:t>
            </a:r>
            <a:r>
              <a:rPr lang="ru-RU" sz="1800" dirty="0"/>
              <a:t/>
            </a:r>
            <a:br>
              <a:rPr lang="ru-RU" sz="1800" dirty="0"/>
            </a:br>
            <a:endParaRPr lang="ru-RU" sz="3200" b="1" dirty="0"/>
          </a:p>
        </p:txBody>
      </p:sp>
      <p:sp>
        <p:nvSpPr>
          <p:cNvPr id="3" name="Номер слайда 2">
            <a:extLst>
              <a:ext uri="{FF2B5EF4-FFF2-40B4-BE49-F238E27FC236}">
                <a16:creationId xmlns:a16="http://schemas.microsoft.com/office/drawing/2014/main" xmlns="" id="{15FFEAE0-793D-496E-B1FC-2CEFE15109E1}"/>
              </a:ext>
            </a:extLst>
          </p:cNvPr>
          <p:cNvSpPr>
            <a:spLocks noGrp="1"/>
          </p:cNvSpPr>
          <p:nvPr>
            <p:ph type="sldNum" sz="quarter" idx="12"/>
          </p:nvPr>
        </p:nvSpPr>
        <p:spPr/>
        <p:txBody>
          <a:bodyPr/>
          <a:lstStyle/>
          <a:p>
            <a:fld id="{4F65E0F3-FF11-402E-936B-2D1DC285A156}" type="slidenum">
              <a:rPr lang="ru-RU" smtClean="0"/>
              <a:pPr/>
              <a:t>57</a:t>
            </a:fld>
            <a:endParaRPr lang="ru-RU"/>
          </a:p>
        </p:txBody>
      </p:sp>
      <p:sp>
        <p:nvSpPr>
          <p:cNvPr id="4" name="Прямоугольник 3">
            <a:extLst>
              <a:ext uri="{FF2B5EF4-FFF2-40B4-BE49-F238E27FC236}">
                <a16:creationId xmlns:a16="http://schemas.microsoft.com/office/drawing/2014/main" xmlns="" id="{7AEBF071-8D7E-4A9C-8726-55539D824372}"/>
              </a:ext>
            </a:extLst>
          </p:cNvPr>
          <p:cNvSpPr/>
          <p:nvPr/>
        </p:nvSpPr>
        <p:spPr>
          <a:xfrm>
            <a:off x="1311579" y="2231708"/>
            <a:ext cx="10326239" cy="4308872"/>
          </a:xfrm>
          <a:prstGeom prst="rect">
            <a:avLst/>
          </a:prstGeom>
        </p:spPr>
        <p:txBody>
          <a:bodyPr wrap="square">
            <a:spAutoFit/>
          </a:bodyPr>
          <a:lstStyle/>
          <a:p>
            <a:pPr marL="285750" indent="-285750" algn="just">
              <a:buFont typeface="Wingdings" panose="05000000000000000000" pitchFamily="2" charset="2"/>
              <a:buChar char="q"/>
            </a:pPr>
            <a:r>
              <a:rPr lang="ru-RU" sz="3000" b="1" dirty="0"/>
              <a:t>договор лизинга;</a:t>
            </a:r>
          </a:p>
          <a:p>
            <a:pPr algn="just"/>
            <a:endParaRPr lang="ru-RU" sz="1400" b="1" dirty="0"/>
          </a:p>
          <a:p>
            <a:pPr marL="285750" indent="-285750" algn="just">
              <a:buFont typeface="Wingdings" panose="05000000000000000000" pitchFamily="2" charset="2"/>
              <a:buChar char="q"/>
            </a:pPr>
            <a:r>
              <a:rPr lang="ru-RU" sz="3000" b="1" dirty="0"/>
              <a:t>письменное предупреждение о возможном истребовании предмета лизинга, направленное лизингополучателю не менее чем за один месяц до подачи заявления;</a:t>
            </a:r>
          </a:p>
          <a:p>
            <a:pPr algn="just"/>
            <a:endParaRPr lang="ru-RU" sz="1400" b="1" dirty="0"/>
          </a:p>
          <a:p>
            <a:pPr marL="285750" indent="-285750" algn="just">
              <a:buFont typeface="Wingdings" panose="05000000000000000000" pitchFamily="2" charset="2"/>
              <a:buChar char="q"/>
            </a:pPr>
            <a:r>
              <a:rPr lang="ru-RU" sz="3000" b="1" dirty="0"/>
              <a:t>документы, подтверждающие  фактическую уплату лизинговых платежей лизингополучателем.</a:t>
            </a:r>
          </a:p>
          <a:p>
            <a:endParaRPr lang="ru-RU" b="1" dirty="0"/>
          </a:p>
          <a:p>
            <a:endParaRPr lang="ru-RU" dirty="0"/>
          </a:p>
        </p:txBody>
      </p:sp>
    </p:spTree>
    <p:extLst>
      <p:ext uri="{BB962C8B-B14F-4D97-AF65-F5344CB8AC3E}">
        <p14:creationId xmlns:p14="http://schemas.microsoft.com/office/powerpoint/2010/main" xmlns="" val="1232433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852" y="94269"/>
            <a:ext cx="11085920" cy="1593130"/>
          </a:xfrm>
        </p:spPr>
        <p:txBody>
          <a:bodyPr>
            <a:normAutofit/>
          </a:bodyPr>
          <a:lstStyle/>
          <a:p>
            <a:pPr algn="ctr"/>
            <a:r>
              <a:rPr lang="ru-RU" sz="2700" b="1" dirty="0">
                <a:solidFill>
                  <a:srgbClr val="FF0000"/>
                </a:solidFill>
              </a:rPr>
              <a:t>Лизингодатель согласно статье 24 Закона Республики Казахстан </a:t>
            </a:r>
            <a:br>
              <a:rPr lang="ru-RU" sz="2700" b="1" dirty="0">
                <a:solidFill>
                  <a:srgbClr val="FF0000"/>
                </a:solidFill>
              </a:rPr>
            </a:br>
            <a:r>
              <a:rPr lang="ru-RU" sz="2700" b="1" dirty="0">
                <a:solidFill>
                  <a:srgbClr val="FF0000"/>
                </a:solidFill>
              </a:rPr>
              <a:t>"О финансовом лизинге" имеет право бесспорного истребования</a:t>
            </a:r>
            <a:br>
              <a:rPr lang="ru-RU" sz="2700" b="1" dirty="0">
                <a:solidFill>
                  <a:srgbClr val="FF0000"/>
                </a:solidFill>
              </a:rPr>
            </a:br>
            <a:r>
              <a:rPr lang="ru-RU" sz="2700" b="1" dirty="0">
                <a:solidFill>
                  <a:srgbClr val="FF0000"/>
                </a:solidFill>
              </a:rPr>
              <a:t> предмета лизинга в следующих случаях:</a:t>
            </a:r>
            <a:r>
              <a:rPr lang="ru-RU" sz="2700" dirty="0"/>
              <a:t> </a:t>
            </a:r>
            <a:endParaRPr lang="ru-RU" dirty="0"/>
          </a:p>
        </p:txBody>
      </p:sp>
      <p:sp>
        <p:nvSpPr>
          <p:cNvPr id="3" name="Текст 2"/>
          <p:cNvSpPr>
            <a:spLocks noGrp="1"/>
          </p:cNvSpPr>
          <p:nvPr>
            <p:ph type="body" idx="1"/>
          </p:nvPr>
        </p:nvSpPr>
        <p:spPr>
          <a:xfrm>
            <a:off x="736270" y="2009100"/>
            <a:ext cx="10640292" cy="4541521"/>
          </a:xfrm>
        </p:spPr>
        <p:txBody>
          <a:bodyPr>
            <a:noAutofit/>
          </a:bodyPr>
          <a:lstStyle/>
          <a:p>
            <a:pPr marL="342900" indent="-342900" algn="just">
              <a:buFont typeface="Wingdings" panose="05000000000000000000" pitchFamily="2" charset="2"/>
              <a:buChar char="q"/>
            </a:pPr>
            <a:r>
              <a:rPr lang="ru-RU" sz="2800" b="1" dirty="0">
                <a:solidFill>
                  <a:schemeClr val="tx1"/>
                </a:solidFill>
              </a:rPr>
              <a:t>если использование предмета лизинга лизингополучателем не соответствует условиям договора лизинга или назначению предмета лизинга;</a:t>
            </a:r>
          </a:p>
          <a:p>
            <a:pPr marL="342900" indent="-342900" algn="just">
              <a:buFont typeface="Wingdings" panose="05000000000000000000" pitchFamily="2" charset="2"/>
              <a:buChar char="q"/>
            </a:pPr>
            <a:r>
              <a:rPr lang="ru-RU" sz="2800" b="1" dirty="0">
                <a:solidFill>
                  <a:schemeClr val="tx1"/>
                </a:solidFill>
              </a:rPr>
              <a:t>если лизингополучатель ограничивает доступ лизингодателя к предмету лизинга;</a:t>
            </a:r>
          </a:p>
          <a:p>
            <a:pPr marL="342900" indent="-342900" algn="just">
              <a:buFont typeface="Wingdings" panose="05000000000000000000" pitchFamily="2" charset="2"/>
              <a:buChar char="q"/>
            </a:pPr>
            <a:r>
              <a:rPr lang="ru-RU" sz="2800" b="1" dirty="0">
                <a:solidFill>
                  <a:schemeClr val="tx1"/>
                </a:solidFill>
              </a:rPr>
              <a:t>если лизингополучатель два и более раза подряд в сроки, предусмотренные договором, не вносит лизинговый платеж по договору лизинга в установленном объеме. </a:t>
            </a:r>
            <a:r>
              <a:rPr lang="ru-RU" sz="2800" b="1" dirty="0">
                <a:solidFill>
                  <a:schemeClr val="bg1"/>
                </a:solidFill>
              </a:rPr>
              <a:t>…………………………………..</a:t>
            </a:r>
            <a:r>
              <a:rPr lang="ru-RU" sz="2800" b="1" dirty="0">
                <a:solidFill>
                  <a:schemeClr val="tx1"/>
                </a:solidFill>
              </a:rPr>
              <a:t/>
            </a:r>
            <a:br>
              <a:rPr lang="ru-RU" sz="2800" b="1" dirty="0">
                <a:solidFill>
                  <a:schemeClr val="tx1"/>
                </a:solidFill>
              </a:rPr>
            </a:br>
            <a:endParaRPr lang="ru-RU" sz="2800" b="1" dirty="0">
              <a:solidFill>
                <a:schemeClr val="tx1"/>
              </a:solidFill>
            </a:endParaRPr>
          </a:p>
        </p:txBody>
      </p:sp>
      <p:sp>
        <p:nvSpPr>
          <p:cNvPr id="4" name="Номер слайда 3">
            <a:extLst>
              <a:ext uri="{FF2B5EF4-FFF2-40B4-BE49-F238E27FC236}">
                <a16:creationId xmlns:a16="http://schemas.microsoft.com/office/drawing/2014/main" xmlns="" id="{DE19A127-613F-452F-9627-7FDA48F8D2C2}"/>
              </a:ext>
            </a:extLst>
          </p:cNvPr>
          <p:cNvSpPr>
            <a:spLocks noGrp="1"/>
          </p:cNvSpPr>
          <p:nvPr>
            <p:ph type="sldNum" sz="quarter" idx="12"/>
          </p:nvPr>
        </p:nvSpPr>
        <p:spPr/>
        <p:txBody>
          <a:bodyPr/>
          <a:lstStyle/>
          <a:p>
            <a:fld id="{4F65E0F3-FF11-402E-936B-2D1DC285A156}" type="slidenum">
              <a:rPr lang="ru-RU" smtClean="0"/>
              <a:pPr/>
              <a:t>58</a:t>
            </a:fld>
            <a:endParaRPr lang="ru-RU"/>
          </a:p>
        </p:txBody>
      </p:sp>
    </p:spTree>
    <p:extLst>
      <p:ext uri="{BB962C8B-B14F-4D97-AF65-F5344CB8AC3E}">
        <p14:creationId xmlns:p14="http://schemas.microsoft.com/office/powerpoint/2010/main" xmlns="" val="2650698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72239" y="624110"/>
            <a:ext cx="9732373" cy="2496162"/>
          </a:xfrm>
        </p:spPr>
        <p:txBody>
          <a:bodyPr>
            <a:normAutofit fontScale="90000"/>
          </a:bodyPr>
          <a:lstStyle/>
          <a:p>
            <a:pPr algn="ctr"/>
            <a:r>
              <a:rPr lang="ru-RU" b="1" dirty="0">
                <a:solidFill>
                  <a:srgbClr val="FF0000"/>
                </a:solidFill>
              </a:rPr>
              <a:t>Для взыскания предмета залога </a:t>
            </a:r>
            <a:br>
              <a:rPr lang="ru-RU" b="1" dirty="0">
                <a:solidFill>
                  <a:srgbClr val="FF0000"/>
                </a:solidFill>
              </a:rPr>
            </a:br>
            <a:r>
              <a:rPr lang="ru-RU" b="1" dirty="0">
                <a:solidFill>
                  <a:srgbClr val="FF0000"/>
                </a:solidFill>
              </a:rPr>
              <a:t>по истечении срока возврата кредита, предъявленного ломбардом </a:t>
            </a:r>
            <a:br>
              <a:rPr lang="ru-RU" b="1" dirty="0">
                <a:solidFill>
                  <a:srgbClr val="FF0000"/>
                </a:solidFill>
              </a:rPr>
            </a:br>
            <a:r>
              <a:rPr lang="ru-RU" b="1" dirty="0">
                <a:solidFill>
                  <a:srgbClr val="FF0000"/>
                </a:solidFill>
              </a:rPr>
              <a:t> должнику-залогодателю</a:t>
            </a:r>
          </a:p>
        </p:txBody>
      </p:sp>
      <p:sp>
        <p:nvSpPr>
          <p:cNvPr id="5" name="Объект 4"/>
          <p:cNvSpPr>
            <a:spLocks noGrp="1"/>
          </p:cNvSpPr>
          <p:nvPr>
            <p:ph idx="1"/>
          </p:nvPr>
        </p:nvSpPr>
        <p:spPr>
          <a:xfrm>
            <a:off x="2130458" y="3429000"/>
            <a:ext cx="9374154" cy="2924182"/>
          </a:xfrm>
        </p:spPr>
        <p:txBody>
          <a:bodyPr/>
          <a:lstStyle/>
          <a:p>
            <a:pPr lvl="7"/>
            <a:endParaRPr lang="ru-RU" dirty="0"/>
          </a:p>
          <a:p>
            <a:r>
              <a:rPr lang="ru-RU" sz="4000" b="1" dirty="0">
                <a:solidFill>
                  <a:schemeClr val="tx1"/>
                </a:solidFill>
              </a:rPr>
              <a:t>Представляется</a:t>
            </a:r>
            <a:r>
              <a:rPr lang="ru-RU" sz="4000" b="1" dirty="0"/>
              <a:t> </a:t>
            </a:r>
            <a:r>
              <a:rPr lang="ru-RU" sz="4000" b="1" dirty="0">
                <a:solidFill>
                  <a:schemeClr val="tx1"/>
                </a:solidFill>
              </a:rPr>
              <a:t>залоговый билет</a:t>
            </a:r>
          </a:p>
        </p:txBody>
      </p:sp>
      <p:sp>
        <p:nvSpPr>
          <p:cNvPr id="2" name="Номер слайда 1">
            <a:extLst>
              <a:ext uri="{FF2B5EF4-FFF2-40B4-BE49-F238E27FC236}">
                <a16:creationId xmlns:a16="http://schemas.microsoft.com/office/drawing/2014/main" xmlns="" id="{8CAE44FE-CFD2-49C1-A514-6378A9E29134}"/>
              </a:ext>
            </a:extLst>
          </p:cNvPr>
          <p:cNvSpPr>
            <a:spLocks noGrp="1"/>
          </p:cNvSpPr>
          <p:nvPr>
            <p:ph type="sldNum" sz="quarter" idx="12"/>
          </p:nvPr>
        </p:nvSpPr>
        <p:spPr/>
        <p:txBody>
          <a:bodyPr/>
          <a:lstStyle/>
          <a:p>
            <a:fld id="{4F65E0F3-FF11-402E-936B-2D1DC285A156}" type="slidenum">
              <a:rPr lang="ru-RU" smtClean="0"/>
              <a:pPr/>
              <a:t>59</a:t>
            </a:fld>
            <a:endParaRPr lang="ru-RU"/>
          </a:p>
        </p:txBody>
      </p:sp>
    </p:spTree>
    <p:extLst>
      <p:ext uri="{BB962C8B-B14F-4D97-AF65-F5344CB8AC3E}">
        <p14:creationId xmlns:p14="http://schemas.microsoft.com/office/powerpoint/2010/main" xmlns="" val="92794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09133"/>
          </a:xfrm>
        </p:spPr>
        <p:txBody>
          <a:bodyPr>
            <a:normAutofit fontScale="90000"/>
          </a:bodyPr>
          <a:lstStyle/>
          <a:p>
            <a:pPr algn="ctr"/>
            <a:r>
              <a:rPr lang="ru-RU" b="1" dirty="0" smtClean="0">
                <a:solidFill>
                  <a:srgbClr val="FF0000"/>
                </a:solidFill>
                <a:latin typeface="Times New Roman" pitchFamily="18" charset="0"/>
                <a:cs typeface="Times New Roman" pitchFamily="18" charset="0"/>
              </a:rPr>
              <a:t>2019 год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609600" y="676894"/>
            <a:ext cx="10972800" cy="5878285"/>
          </a:xfrm>
        </p:spPr>
        <p:txBody>
          <a:bodyPr>
            <a:normAutofit fontScale="55000" lnSpcReduction="20000"/>
          </a:bodyPr>
          <a:lstStyle/>
          <a:p>
            <a:r>
              <a:rPr lang="ru-RU" sz="4000" dirty="0" smtClean="0">
                <a:latin typeface="Times New Roman" pitchFamily="18" charset="0"/>
                <a:cs typeface="Times New Roman" pitchFamily="18" charset="0"/>
              </a:rPr>
              <a:t>Закон Республики Казахстан от 21 января 2019 года   «О внесении изменений и дополнений в некоторые законодательные акты Республики Казахстан по вопросам усиления защиты права собственности, арбитража, оптимизации судебной нагрузки и дальнейшей </a:t>
            </a:r>
            <a:r>
              <a:rPr lang="ru-RU" sz="4000" dirty="0" err="1" smtClean="0">
                <a:latin typeface="Times New Roman" pitchFamily="18" charset="0"/>
                <a:cs typeface="Times New Roman" pitchFamily="18" charset="0"/>
              </a:rPr>
              <a:t>гуманизации</a:t>
            </a:r>
            <a:r>
              <a:rPr lang="ru-RU" sz="4000" dirty="0" smtClean="0">
                <a:latin typeface="Times New Roman" pitchFamily="18" charset="0"/>
                <a:cs typeface="Times New Roman" pitchFamily="18" charset="0"/>
              </a:rPr>
              <a:t> уголовного законодательства»</a:t>
            </a:r>
          </a:p>
          <a:p>
            <a:pPr algn="just"/>
            <a:r>
              <a:rPr lang="ru-RU" sz="4000" dirty="0" smtClean="0">
                <a:latin typeface="Times New Roman" pitchFamily="18" charset="0"/>
                <a:cs typeface="Times New Roman" pitchFamily="18" charset="0"/>
              </a:rPr>
              <a:t>Статья 92-1 ЗРК «О нотариате» </a:t>
            </a:r>
            <a:r>
              <a:rPr lang="ru-RU" sz="4000" b="1" u="sng" dirty="0" smtClean="0">
                <a:latin typeface="Times New Roman" pitchFamily="18" charset="0"/>
                <a:cs typeface="Times New Roman" pitchFamily="18" charset="0"/>
              </a:rPr>
              <a:t>дополнена перечнем бесспорных требований</a:t>
            </a:r>
            <a:r>
              <a:rPr lang="ru-RU" sz="4000" dirty="0" smtClean="0">
                <a:latin typeface="Times New Roman" pitchFamily="18" charset="0"/>
                <a:cs typeface="Times New Roman" pitchFamily="18" charset="0"/>
              </a:rPr>
              <a:t>, на основании которых совершается исполнительная надпись или выноситься соответствующее постановление.</a:t>
            </a:r>
          </a:p>
          <a:p>
            <a:r>
              <a:rPr lang="ru-RU" sz="3600" b="1" dirty="0" smtClean="0">
                <a:solidFill>
                  <a:srgbClr val="FF0000"/>
                </a:solidFill>
              </a:rPr>
              <a:t>На основании исполнительной надписи не производится взыскание неустоек (пеней), процентов, если таковые причитаются.</a:t>
            </a:r>
          </a:p>
          <a:p>
            <a:r>
              <a:rPr lang="ru-RU" sz="4400" b="1" dirty="0" smtClean="0">
                <a:solidFill>
                  <a:srgbClr val="0070C0"/>
                </a:solidFill>
                <a:latin typeface="Times New Roman" pitchFamily="18" charset="0"/>
                <a:cs typeface="Times New Roman" pitchFamily="18" charset="0"/>
              </a:rPr>
              <a:t>Отмена исполнительной надписи стала возможной только в случае  если в возражении изложены причины не согласия с заявленным требованием:</a:t>
            </a:r>
            <a:endParaRPr lang="ru-RU" sz="4100" b="1" dirty="0" smtClean="0">
              <a:solidFill>
                <a:srgbClr val="0070C0"/>
              </a:solidFill>
            </a:endParaRPr>
          </a:p>
          <a:p>
            <a:pPr algn="just"/>
            <a:r>
              <a:rPr lang="ru-RU" sz="4000" dirty="0" smtClean="0">
                <a:latin typeface="Times New Roman" pitchFamily="18" charset="0"/>
                <a:cs typeface="Times New Roman" pitchFamily="18" charset="0"/>
              </a:rPr>
              <a:t>Должник вправе в течение десяти рабочих дней со дня получения копии исполнительной надписи или соответствующего постановления направить нотариусу, совершившему исполнительную надпись или вынесшему соответствующее постановление, возражения против заявленного требования в письменном виде с уведомлением.</a:t>
            </a:r>
          </a:p>
          <a:p>
            <a:pPr algn="just"/>
            <a:r>
              <a:rPr lang="ru-RU" sz="4000" dirty="0" smtClean="0">
                <a:latin typeface="Times New Roman" pitchFamily="18" charset="0"/>
                <a:cs typeface="Times New Roman" pitchFamily="18" charset="0"/>
              </a:rPr>
              <a:t>Возражение должника должно содержать причины несогласия с заявленным требованием. (92-6)</a:t>
            </a:r>
          </a:p>
          <a:p>
            <a:endParaRPr lang="ru-RU" sz="4100" b="1" dirty="0" smtClean="0">
              <a:solidFill>
                <a:srgbClr val="FF0000"/>
              </a:solidFill>
            </a:endParaRPr>
          </a:p>
          <a:p>
            <a:pPr>
              <a:buNone/>
            </a:pPr>
            <a:endParaRPr lang="ru-RU" sz="7200"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6</a:t>
            </a:fld>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B1E4A62E-9782-4DEE-8E74-7D1EBC0C8207}"/>
              </a:ext>
            </a:extLst>
          </p:cNvPr>
          <p:cNvSpPr>
            <a:spLocks noGrp="1"/>
          </p:cNvSpPr>
          <p:nvPr>
            <p:ph type="title"/>
          </p:nvPr>
        </p:nvSpPr>
        <p:spPr/>
        <p:txBody>
          <a:bodyPr>
            <a:noAutofit/>
          </a:bodyPr>
          <a:lstStyle/>
          <a:p>
            <a:pPr algn="ctr"/>
            <a:r>
              <a:rPr lang="ru-RU" sz="1600" b="1" dirty="0" smtClean="0">
                <a:solidFill>
                  <a:srgbClr val="FF0000"/>
                </a:solidFill>
                <a:cs typeface="Times New Roman" panose="02020603050405020304" pitchFamily="18" charset="0"/>
              </a:rPr>
              <a:t/>
            </a:r>
            <a:br>
              <a:rPr lang="ru-RU" sz="1600" b="1" dirty="0" smtClean="0">
                <a:solidFill>
                  <a:srgbClr val="FF0000"/>
                </a:solidFill>
                <a:cs typeface="Times New Roman" panose="02020603050405020304" pitchFamily="18" charset="0"/>
              </a:rPr>
            </a:br>
            <a:r>
              <a:rPr lang="ru-RU" sz="1600" b="1" dirty="0" smtClean="0">
                <a:solidFill>
                  <a:srgbClr val="FF0000"/>
                </a:solidFill>
                <a:cs typeface="Times New Roman" panose="02020603050405020304" pitchFamily="18" charset="0"/>
              </a:rPr>
              <a:t>В </a:t>
            </a:r>
            <a:r>
              <a:rPr lang="ru-RU" sz="1600" b="1" dirty="0">
                <a:solidFill>
                  <a:srgbClr val="FF0000"/>
                </a:solidFill>
                <a:cs typeface="Times New Roman" panose="02020603050405020304" pitchFamily="18" charset="0"/>
              </a:rPr>
              <a:t>июле 2019 года был принят Закон Республики Казахстан «О внесении изменений и дополнений в некоторые законодательные акты Республики Казахстан по вопросам регулирования и развития финансового рынка, микрофинансовой деятельности и налогообложения», согласно которому до 01 июля 2020 года </a:t>
            </a:r>
            <a:br>
              <a:rPr lang="ru-RU" sz="1600" b="1" dirty="0">
                <a:solidFill>
                  <a:srgbClr val="FF0000"/>
                </a:solidFill>
                <a:cs typeface="Times New Roman" panose="02020603050405020304" pitchFamily="18" charset="0"/>
              </a:rPr>
            </a:br>
            <a:r>
              <a:rPr lang="ru-RU" sz="1600" b="1" dirty="0">
                <a:solidFill>
                  <a:srgbClr val="FF0000"/>
                </a:solidFill>
                <a:cs typeface="Times New Roman" panose="02020603050405020304" pitchFamily="18" charset="0"/>
              </a:rPr>
              <a:t>все действующие ломбарды должны будут пройти учетную регистрацию в создаваемом Агентстве по регулированию и развитию финансового рынка. Деятельность, осуществляемая ломбардом </a:t>
            </a:r>
            <a:br>
              <a:rPr lang="ru-RU" sz="1600" b="1" dirty="0">
                <a:solidFill>
                  <a:srgbClr val="FF0000"/>
                </a:solidFill>
                <a:cs typeface="Times New Roman" panose="02020603050405020304" pitchFamily="18" charset="0"/>
              </a:rPr>
            </a:br>
            <a:r>
              <a:rPr lang="ru-RU" sz="1600" b="1" dirty="0">
                <a:solidFill>
                  <a:srgbClr val="FF0000"/>
                </a:solidFill>
                <a:cs typeface="Times New Roman" panose="02020603050405020304" pitchFamily="18" charset="0"/>
              </a:rPr>
              <a:t>без прохождения учетной регистрации, будет являться незаконной.</a:t>
            </a:r>
            <a:endParaRPr lang="ru-RU" sz="1600" dirty="0">
              <a:solidFill>
                <a:srgbClr val="FF0000"/>
              </a:solidFill>
            </a:endParaRPr>
          </a:p>
        </p:txBody>
      </p:sp>
      <p:sp>
        <p:nvSpPr>
          <p:cNvPr id="4" name="Текст 3">
            <a:extLst>
              <a:ext uri="{FF2B5EF4-FFF2-40B4-BE49-F238E27FC236}">
                <a16:creationId xmlns:a16="http://schemas.microsoft.com/office/drawing/2014/main" xmlns="" id="{4C47C142-7D9E-4FBA-BCE1-F4D8A9D7898C}"/>
              </a:ext>
            </a:extLst>
          </p:cNvPr>
          <p:cNvSpPr>
            <a:spLocks noGrp="1"/>
          </p:cNvSpPr>
          <p:nvPr>
            <p:ph idx="1"/>
          </p:nvPr>
        </p:nvSpPr>
        <p:spPr>
          <a:xfrm>
            <a:off x="609600" y="2018805"/>
            <a:ext cx="10972800" cy="3988487"/>
          </a:xfrm>
        </p:spPr>
        <p:txBody>
          <a:bodyPr>
            <a:normAutofit fontScale="92500" lnSpcReduction="20000"/>
          </a:bodyPr>
          <a:lstStyle/>
          <a:p>
            <a:r>
              <a:rPr lang="ru-RU" sz="2200" b="1" dirty="0">
                <a:solidFill>
                  <a:schemeClr val="tx1"/>
                </a:solidFill>
                <a:cs typeface="Times New Roman" panose="02020603050405020304" pitchFamily="18" charset="0"/>
              </a:rPr>
              <a:t>На деятельность по выдаче краткосрочных займов распространяются требования Национального банка Республики Казахстан, в связи с чем максимальная предельная ставка не может превышать 56 % годовых.</a:t>
            </a:r>
          </a:p>
          <a:p>
            <a:pPr algn="ctr"/>
            <a:r>
              <a:rPr lang="ru-RU" sz="2200" b="1" dirty="0">
                <a:solidFill>
                  <a:schemeClr val="tx1"/>
                </a:solidFill>
                <a:cs typeface="Times New Roman" panose="02020603050405020304" pitchFamily="18" charset="0"/>
              </a:rPr>
              <a:t> Ломбард  обязан оформлять 5 документов при выдаче займа под залог:</a:t>
            </a:r>
          </a:p>
          <a:p>
            <a:pPr marL="342900" indent="-342900">
              <a:buFont typeface="Arial" panose="020B0604020202020204" pitchFamily="34" charset="0"/>
              <a:buChar char="•"/>
            </a:pPr>
            <a:r>
              <a:rPr lang="ru-RU" sz="2200" b="1" dirty="0">
                <a:solidFill>
                  <a:schemeClr val="tx1"/>
                </a:solidFill>
                <a:cs typeface="Times New Roman" panose="02020603050405020304" pitchFamily="18" charset="0"/>
              </a:rPr>
              <a:t>договор о предоставлении микрокредита, </a:t>
            </a:r>
          </a:p>
          <a:p>
            <a:pPr marL="342900" indent="-342900">
              <a:buFont typeface="Arial" panose="020B0604020202020204" pitchFamily="34" charset="0"/>
              <a:buChar char="•"/>
            </a:pPr>
            <a:r>
              <a:rPr lang="ru-RU" sz="2200" b="1" dirty="0">
                <a:solidFill>
                  <a:schemeClr val="tx1"/>
                </a:solidFill>
                <a:cs typeface="Times New Roman" panose="02020603050405020304" pitchFamily="18" charset="0"/>
              </a:rPr>
              <a:t>график погашения, </a:t>
            </a:r>
          </a:p>
          <a:p>
            <a:pPr marL="342900" indent="-342900">
              <a:buFont typeface="Arial" panose="020B0604020202020204" pitchFamily="34" charset="0"/>
              <a:buChar char="•"/>
            </a:pPr>
            <a:r>
              <a:rPr lang="ru-RU" sz="2200" b="1" dirty="0">
                <a:solidFill>
                  <a:schemeClr val="tx1"/>
                </a:solidFill>
                <a:cs typeface="Times New Roman" panose="02020603050405020304" pitchFamily="18" charset="0"/>
              </a:rPr>
              <a:t>договор залога вещей в ломбарде, </a:t>
            </a:r>
          </a:p>
          <a:p>
            <a:pPr marL="342900" indent="-342900">
              <a:buFont typeface="Arial" panose="020B0604020202020204" pitchFamily="34" charset="0"/>
              <a:buChar char="•"/>
            </a:pPr>
            <a:r>
              <a:rPr lang="ru-RU" sz="2200" b="1" dirty="0">
                <a:solidFill>
                  <a:schemeClr val="tx1"/>
                </a:solidFill>
                <a:cs typeface="Times New Roman" panose="02020603050405020304" pitchFamily="18" charset="0"/>
              </a:rPr>
              <a:t>сохранную квитанцию, </a:t>
            </a:r>
          </a:p>
          <a:p>
            <a:pPr marL="342900" indent="-342900">
              <a:buFont typeface="Arial" panose="020B0604020202020204" pitchFamily="34" charset="0"/>
              <a:buChar char="•"/>
            </a:pPr>
            <a:r>
              <a:rPr lang="ru-RU" sz="2200" b="1" dirty="0">
                <a:solidFill>
                  <a:schemeClr val="tx1"/>
                </a:solidFill>
                <a:cs typeface="Times New Roman" panose="02020603050405020304" pitchFamily="18" charset="0"/>
              </a:rPr>
              <a:t>залоговый билет. </a:t>
            </a:r>
          </a:p>
          <a:p>
            <a:r>
              <a:rPr lang="ru-RU" sz="2200" b="1" dirty="0">
                <a:solidFill>
                  <a:schemeClr val="tx1"/>
                </a:solidFill>
                <a:cs typeface="Times New Roman" panose="02020603050405020304" pitchFamily="18" charset="0"/>
              </a:rPr>
              <a:t>Все документы обязательны к заполнению, а условия их содержания установлены требованиями Национального банка Республики Казахстан. </a:t>
            </a:r>
          </a:p>
          <a:p>
            <a:endParaRPr lang="ru-RU" dirty="0"/>
          </a:p>
        </p:txBody>
      </p:sp>
      <p:sp>
        <p:nvSpPr>
          <p:cNvPr id="2" name="Номер слайда 1">
            <a:extLst>
              <a:ext uri="{FF2B5EF4-FFF2-40B4-BE49-F238E27FC236}">
                <a16:creationId xmlns:a16="http://schemas.microsoft.com/office/drawing/2014/main" xmlns="" id="{415C49A3-EC8B-443C-9FE7-7856E0D51CBE}"/>
              </a:ext>
            </a:extLst>
          </p:cNvPr>
          <p:cNvSpPr>
            <a:spLocks noGrp="1"/>
          </p:cNvSpPr>
          <p:nvPr>
            <p:ph type="sldNum" sz="quarter" idx="12"/>
          </p:nvPr>
        </p:nvSpPr>
        <p:spPr/>
        <p:txBody>
          <a:bodyPr/>
          <a:lstStyle/>
          <a:p>
            <a:fld id="{4F65E0F3-FF11-402E-936B-2D1DC285A156}" type="slidenum">
              <a:rPr lang="ru-RU" smtClean="0"/>
              <a:pPr/>
              <a:t>60</a:t>
            </a:fld>
            <a:endParaRPr lang="ru-RU"/>
          </a:p>
        </p:txBody>
      </p:sp>
    </p:spTree>
    <p:extLst>
      <p:ext uri="{BB962C8B-B14F-4D97-AF65-F5344CB8AC3E}">
        <p14:creationId xmlns:p14="http://schemas.microsoft.com/office/powerpoint/2010/main" xmlns="" val="884183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727" y="381000"/>
            <a:ext cx="10397765" cy="1985128"/>
          </a:xfrm>
        </p:spPr>
        <p:txBody>
          <a:bodyPr>
            <a:noAutofit/>
          </a:bodyPr>
          <a:lstStyle/>
          <a:p>
            <a:pPr algn="ctr"/>
            <a:r>
              <a:rPr lang="ru-RU" sz="2200" b="1" dirty="0">
                <a:solidFill>
                  <a:srgbClr val="FF0000"/>
                </a:solidFill>
                <a:ea typeface="Arial Unicode MS" panose="020B0604020202020204" pitchFamily="34" charset="-128"/>
                <a:cs typeface="Arial Unicode MS" panose="020B0604020202020204" pitchFamily="34" charset="-128"/>
              </a:rPr>
              <a:t>Для взыскания задолженности по обязательству о взыскании задолженности с собственников помещений (квартир), уклоняющихся от участия в обязательных расходах на содержание общего имущества объекта кондоминиума, утвержденных </a:t>
            </a:r>
            <a:r>
              <a:rPr lang="ru-RU" sz="2200" b="1" dirty="0">
                <a:solidFill>
                  <a:schemeClr val="tx1"/>
                </a:solidFill>
                <a:ea typeface="Arial Unicode MS" panose="020B0604020202020204" pitchFamily="34" charset="-128"/>
                <a:cs typeface="Arial Unicode MS" panose="020B0604020202020204" pitchFamily="34" charset="-128"/>
              </a:rPr>
              <a:t>Законом Республики Казахстан "О жилищных отношениях", </a:t>
            </a:r>
            <a:r>
              <a:rPr lang="ru-RU" sz="2200" b="1" dirty="0">
                <a:solidFill>
                  <a:srgbClr val="FF0000"/>
                </a:solidFill>
                <a:ea typeface="Arial Unicode MS" panose="020B0604020202020204" pitchFamily="34" charset="-128"/>
                <a:cs typeface="Arial Unicode MS" panose="020B0604020202020204" pitchFamily="34" charset="-128"/>
              </a:rPr>
              <a:t>за исключением требований о взыскании дополнительных расходов, представляются:</a:t>
            </a:r>
            <a:br>
              <a:rPr lang="ru-RU" sz="2200" b="1" dirty="0">
                <a:solidFill>
                  <a:srgbClr val="FF0000"/>
                </a:solidFill>
                <a:ea typeface="Arial Unicode MS" panose="020B0604020202020204" pitchFamily="34" charset="-128"/>
                <a:cs typeface="Arial Unicode MS" panose="020B0604020202020204" pitchFamily="34" charset="-128"/>
              </a:rPr>
            </a:b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Объект 2"/>
          <p:cNvSpPr>
            <a:spLocks noGrp="1"/>
          </p:cNvSpPr>
          <p:nvPr>
            <p:ph idx="1"/>
          </p:nvPr>
        </p:nvSpPr>
        <p:spPr>
          <a:xfrm>
            <a:off x="1159497" y="2498103"/>
            <a:ext cx="10812544" cy="4194928"/>
          </a:xfrm>
        </p:spPr>
        <p:txBody>
          <a:bodyPr>
            <a:noAutofit/>
          </a:bodyPr>
          <a:lstStyle/>
          <a:p>
            <a:pPr algn="just"/>
            <a:r>
              <a:rPr lang="ru-RU" sz="2150" b="1" dirty="0">
                <a:solidFill>
                  <a:schemeClr val="tx1"/>
                </a:solidFill>
              </a:rPr>
              <a:t>заверенная взыскателем копия договора на обслуживание (если взыскатель - управляющая компания);</a:t>
            </a:r>
          </a:p>
          <a:p>
            <a:pPr algn="just"/>
            <a:r>
              <a:rPr lang="ru-RU" sz="2150" b="1" dirty="0">
                <a:solidFill>
                  <a:schemeClr val="tx1"/>
                </a:solidFill>
              </a:rPr>
              <a:t>копии документов об установлении тарифов (протокол, выписка из решения общего собрания кооператива собственников помещений (квартир));</a:t>
            </a:r>
          </a:p>
          <a:p>
            <a:pPr algn="just"/>
            <a:r>
              <a:rPr lang="ru-RU" sz="2150" b="1" dirty="0">
                <a:solidFill>
                  <a:schemeClr val="tx1"/>
                </a:solidFill>
              </a:rPr>
              <a:t> документ о расчете суммы задолженности (заверенная взыскателем копия лицевого счета с расчетом суммы задолженности или заверенная взыскателем выписка из лицевого счета) по плате за услуги.</a:t>
            </a:r>
          </a:p>
          <a:p>
            <a:pPr algn="just"/>
            <a:r>
              <a:rPr lang="ru-RU" sz="2150" b="1" dirty="0">
                <a:solidFill>
                  <a:schemeClr val="tx1"/>
                </a:solidFill>
              </a:rPr>
              <a:t>Документ содержит сведения о сроках уплаты задолженности, о дате возникновения обязанности по внесению платы, о сумме задолженности.</a:t>
            </a:r>
          </a:p>
        </p:txBody>
      </p:sp>
      <p:sp>
        <p:nvSpPr>
          <p:cNvPr id="4" name="Номер слайда 3">
            <a:extLst>
              <a:ext uri="{FF2B5EF4-FFF2-40B4-BE49-F238E27FC236}">
                <a16:creationId xmlns:a16="http://schemas.microsoft.com/office/drawing/2014/main" xmlns="" id="{AB35560A-FB9E-4965-9AA8-C56FF52282FD}"/>
              </a:ext>
            </a:extLst>
          </p:cNvPr>
          <p:cNvSpPr>
            <a:spLocks noGrp="1"/>
          </p:cNvSpPr>
          <p:nvPr>
            <p:ph type="sldNum" sz="quarter" idx="12"/>
          </p:nvPr>
        </p:nvSpPr>
        <p:spPr/>
        <p:txBody>
          <a:bodyPr/>
          <a:lstStyle/>
          <a:p>
            <a:fld id="{4F65E0F3-FF11-402E-936B-2D1DC285A156}" type="slidenum">
              <a:rPr lang="ru-RU" smtClean="0"/>
              <a:pPr/>
              <a:t>61</a:t>
            </a:fld>
            <a:endParaRPr lang="ru-RU"/>
          </a:p>
        </p:txBody>
      </p:sp>
    </p:spTree>
    <p:extLst>
      <p:ext uri="{BB962C8B-B14F-4D97-AF65-F5344CB8AC3E}">
        <p14:creationId xmlns:p14="http://schemas.microsoft.com/office/powerpoint/2010/main" xmlns="" val="36907691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740" y="141403"/>
            <a:ext cx="10595728" cy="2281286"/>
          </a:xfrm>
        </p:spPr>
        <p:txBody>
          <a:bodyPr>
            <a:noAutofit/>
          </a:bodyPr>
          <a:lstStyle/>
          <a:p>
            <a:pPr algn="ctr"/>
            <a:r>
              <a:rPr lang="ru-RU" sz="2400" b="1" dirty="0">
                <a:solidFill>
                  <a:srgbClr val="FF0000"/>
                </a:solidFill>
              </a:rPr>
              <a:t>Для взыскания задолженности по обязательству о взыскании задолженности на основании публичных договоров </a:t>
            </a:r>
            <a:br>
              <a:rPr lang="ru-RU" sz="2400" b="1" dirty="0">
                <a:solidFill>
                  <a:srgbClr val="FF0000"/>
                </a:solidFill>
              </a:rPr>
            </a:br>
            <a:r>
              <a:rPr lang="ru-RU" sz="2400" b="1" dirty="0">
                <a:solidFill>
                  <a:srgbClr val="FF0000"/>
                </a:solidFill>
              </a:rPr>
              <a:t>за фактически потребленные услуги </a:t>
            </a:r>
            <a:br>
              <a:rPr lang="ru-RU" sz="2400" b="1" dirty="0">
                <a:solidFill>
                  <a:srgbClr val="FF0000"/>
                </a:solidFill>
              </a:rPr>
            </a:br>
            <a:r>
              <a:rPr lang="ru-RU" sz="2400" b="1" dirty="0">
                <a:solidFill>
                  <a:srgbClr val="FF0000"/>
                </a:solidFill>
              </a:rPr>
              <a:t>(электро-, газо-, тепло-, водоснабжение и другие),</a:t>
            </a:r>
            <a:br>
              <a:rPr lang="ru-RU" sz="2400" b="1" dirty="0">
                <a:solidFill>
                  <a:srgbClr val="FF0000"/>
                </a:solidFill>
              </a:rPr>
            </a:br>
            <a:r>
              <a:rPr lang="ru-RU" sz="2400" b="1" dirty="0">
                <a:solidFill>
                  <a:srgbClr val="FF0000"/>
                </a:solidFill>
              </a:rPr>
              <a:t> а также иных договоров за услуги согласно установленным тарифам, срок оплаты по которым наступил, представляются:</a:t>
            </a:r>
            <a:br>
              <a:rPr lang="ru-RU" sz="2400" b="1" dirty="0">
                <a:solidFill>
                  <a:srgbClr val="FF0000"/>
                </a:solidFill>
              </a:rPr>
            </a:br>
            <a:endParaRPr lang="ru-RU" sz="2400" b="1" dirty="0">
              <a:solidFill>
                <a:srgbClr val="FF0000"/>
              </a:solidFill>
            </a:endParaRPr>
          </a:p>
        </p:txBody>
      </p:sp>
      <p:sp>
        <p:nvSpPr>
          <p:cNvPr id="3" name="Объект 2"/>
          <p:cNvSpPr>
            <a:spLocks noGrp="1"/>
          </p:cNvSpPr>
          <p:nvPr>
            <p:ph idx="1"/>
          </p:nvPr>
        </p:nvSpPr>
        <p:spPr>
          <a:xfrm>
            <a:off x="1311578" y="2516957"/>
            <a:ext cx="10595727" cy="4077091"/>
          </a:xfrm>
        </p:spPr>
        <p:txBody>
          <a:bodyPr>
            <a:normAutofit/>
          </a:bodyPr>
          <a:lstStyle/>
          <a:p>
            <a:pPr algn="just"/>
            <a:r>
              <a:rPr lang="ru-RU" sz="2400" b="1" dirty="0">
                <a:solidFill>
                  <a:schemeClr val="tx1"/>
                </a:solidFill>
              </a:rPr>
              <a:t>копия индивидуального договора, заверенная взыскателем либо публичный договор, размещенный на официальном сайте взыскателя (для ознакомления с его содержанием);</a:t>
            </a:r>
          </a:p>
          <a:p>
            <a:pPr algn="just"/>
            <a:r>
              <a:rPr lang="ru-RU" sz="2400" b="1" dirty="0">
                <a:solidFill>
                  <a:schemeClr val="tx1"/>
                </a:solidFill>
              </a:rPr>
              <a:t>документ о расчете суммы задолженности по плате за услуги (заверенная взыскателем копия лицевого счета с расчетом суммы задолженности или заверенная взыскателем выписка из лицевого счета).</a:t>
            </a:r>
          </a:p>
          <a:p>
            <a:pPr algn="just"/>
            <a:r>
              <a:rPr lang="ru-RU" sz="2400" b="1" dirty="0">
                <a:solidFill>
                  <a:schemeClr val="tx1"/>
                </a:solidFill>
              </a:rPr>
              <a:t> Документ содержит сведения о сроках уплаты задолженности, о дате возникновения обязанности по внесению платы, о сумме задолженности.</a:t>
            </a:r>
          </a:p>
          <a:p>
            <a:endParaRPr lang="ru-RU" dirty="0"/>
          </a:p>
        </p:txBody>
      </p:sp>
      <p:sp>
        <p:nvSpPr>
          <p:cNvPr id="4" name="Номер слайда 3">
            <a:extLst>
              <a:ext uri="{FF2B5EF4-FFF2-40B4-BE49-F238E27FC236}">
                <a16:creationId xmlns:a16="http://schemas.microsoft.com/office/drawing/2014/main" xmlns="" id="{62699EB6-FA43-49DB-BA19-0565CE6A60D3}"/>
              </a:ext>
            </a:extLst>
          </p:cNvPr>
          <p:cNvSpPr>
            <a:spLocks noGrp="1"/>
          </p:cNvSpPr>
          <p:nvPr>
            <p:ph type="sldNum" sz="quarter" idx="12"/>
          </p:nvPr>
        </p:nvSpPr>
        <p:spPr/>
        <p:txBody>
          <a:bodyPr/>
          <a:lstStyle/>
          <a:p>
            <a:fld id="{4F65E0F3-FF11-402E-936B-2D1DC285A156}" type="slidenum">
              <a:rPr lang="ru-RU" smtClean="0"/>
              <a:pPr/>
              <a:t>62</a:t>
            </a:fld>
            <a:endParaRPr lang="ru-RU"/>
          </a:p>
        </p:txBody>
      </p:sp>
    </p:spTree>
    <p:extLst>
      <p:ext uri="{BB962C8B-B14F-4D97-AF65-F5344CB8AC3E}">
        <p14:creationId xmlns:p14="http://schemas.microsoft.com/office/powerpoint/2010/main" xmlns="" val="1767157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901" y="292230"/>
            <a:ext cx="10887592" cy="3035431"/>
          </a:xfrm>
        </p:spPr>
        <p:txBody>
          <a:bodyPr>
            <a:normAutofit/>
          </a:bodyPr>
          <a:lstStyle/>
          <a:p>
            <a:pPr algn="ctr"/>
            <a:r>
              <a:rPr lang="ru-RU" sz="3600" dirty="0"/>
              <a:t> </a:t>
            </a:r>
            <a:r>
              <a:rPr lang="ru-RU" sz="3600" b="1" dirty="0">
                <a:solidFill>
                  <a:srgbClr val="FF0000"/>
                </a:solidFill>
              </a:rPr>
              <a:t>Для взыскания задолженности </a:t>
            </a:r>
            <a:br>
              <a:rPr lang="ru-RU" sz="3600" b="1" dirty="0">
                <a:solidFill>
                  <a:srgbClr val="FF0000"/>
                </a:solidFill>
              </a:rPr>
            </a:br>
            <a:r>
              <a:rPr lang="ru-RU" sz="3600" b="1" dirty="0">
                <a:solidFill>
                  <a:srgbClr val="FF0000"/>
                </a:solidFill>
              </a:rPr>
              <a:t>по обязательству </a:t>
            </a:r>
            <a:br>
              <a:rPr lang="ru-RU" sz="3600" b="1" dirty="0">
                <a:solidFill>
                  <a:srgbClr val="FF0000"/>
                </a:solidFill>
              </a:rPr>
            </a:br>
            <a:r>
              <a:rPr lang="ru-RU" sz="3600" b="1" dirty="0">
                <a:solidFill>
                  <a:srgbClr val="FF0000"/>
                </a:solidFill>
              </a:rPr>
              <a:t>о взыскании арендных платежей </a:t>
            </a:r>
            <a:br>
              <a:rPr lang="ru-RU" sz="3600" b="1" dirty="0">
                <a:solidFill>
                  <a:srgbClr val="FF0000"/>
                </a:solidFill>
              </a:rPr>
            </a:br>
            <a:r>
              <a:rPr lang="ru-RU" sz="3600" b="1" dirty="0">
                <a:solidFill>
                  <a:srgbClr val="FF0000"/>
                </a:solidFill>
              </a:rPr>
              <a:t>ввиду их неуплаты </a:t>
            </a:r>
            <a:br>
              <a:rPr lang="ru-RU" sz="3600" b="1" dirty="0">
                <a:solidFill>
                  <a:srgbClr val="FF0000"/>
                </a:solidFill>
              </a:rPr>
            </a:br>
            <a:r>
              <a:rPr lang="ru-RU" sz="3600" b="1" dirty="0">
                <a:solidFill>
                  <a:srgbClr val="FF0000"/>
                </a:solidFill>
              </a:rPr>
              <a:t>в сроки, установленные </a:t>
            </a:r>
            <a:br>
              <a:rPr lang="ru-RU" sz="3600" b="1" dirty="0">
                <a:solidFill>
                  <a:srgbClr val="FF0000"/>
                </a:solidFill>
              </a:rPr>
            </a:br>
            <a:r>
              <a:rPr lang="ru-RU" sz="3600" b="1" dirty="0">
                <a:solidFill>
                  <a:srgbClr val="FF0000"/>
                </a:solidFill>
              </a:rPr>
              <a:t>договором аренды, представляются:</a:t>
            </a:r>
          </a:p>
        </p:txBody>
      </p:sp>
      <p:sp>
        <p:nvSpPr>
          <p:cNvPr id="3" name="Объект 2"/>
          <p:cNvSpPr>
            <a:spLocks noGrp="1"/>
          </p:cNvSpPr>
          <p:nvPr>
            <p:ph idx="1"/>
          </p:nvPr>
        </p:nvSpPr>
        <p:spPr>
          <a:xfrm>
            <a:off x="2243580" y="3429000"/>
            <a:ext cx="9172280" cy="2928582"/>
          </a:xfrm>
        </p:spPr>
        <p:txBody>
          <a:bodyPr>
            <a:normAutofit/>
          </a:bodyPr>
          <a:lstStyle/>
          <a:p>
            <a:pPr lvl="8"/>
            <a:endParaRPr lang="ru-RU" sz="1800" b="1" dirty="0"/>
          </a:p>
          <a:p>
            <a:r>
              <a:rPr lang="ru-RU" sz="3200" b="1" dirty="0">
                <a:solidFill>
                  <a:schemeClr val="tx1"/>
                </a:solidFill>
              </a:rPr>
              <a:t>договор аренды,</a:t>
            </a:r>
          </a:p>
          <a:p>
            <a:pPr marL="0" indent="0">
              <a:buNone/>
            </a:pPr>
            <a:endParaRPr lang="ru-RU" sz="2000" b="1" dirty="0">
              <a:solidFill>
                <a:schemeClr val="tx1"/>
              </a:solidFill>
            </a:endParaRPr>
          </a:p>
          <a:p>
            <a:r>
              <a:rPr lang="ru-RU" sz="3200" b="1" dirty="0">
                <a:solidFill>
                  <a:schemeClr val="tx1"/>
                </a:solidFill>
              </a:rPr>
              <a:t> претензия о погашении задолженности.</a:t>
            </a:r>
          </a:p>
        </p:txBody>
      </p:sp>
      <p:sp>
        <p:nvSpPr>
          <p:cNvPr id="4" name="Номер слайда 3">
            <a:extLst>
              <a:ext uri="{FF2B5EF4-FFF2-40B4-BE49-F238E27FC236}">
                <a16:creationId xmlns:a16="http://schemas.microsoft.com/office/drawing/2014/main" xmlns="" id="{1650A91E-BC06-406C-863E-8B9A6A633DB9}"/>
              </a:ext>
            </a:extLst>
          </p:cNvPr>
          <p:cNvSpPr>
            <a:spLocks noGrp="1"/>
          </p:cNvSpPr>
          <p:nvPr>
            <p:ph type="sldNum" sz="quarter" idx="12"/>
          </p:nvPr>
        </p:nvSpPr>
        <p:spPr/>
        <p:txBody>
          <a:bodyPr/>
          <a:lstStyle/>
          <a:p>
            <a:fld id="{4F65E0F3-FF11-402E-936B-2D1DC285A156}" type="slidenum">
              <a:rPr lang="ru-RU" smtClean="0"/>
              <a:pPr/>
              <a:t>63</a:t>
            </a:fld>
            <a:endParaRPr lang="ru-RU"/>
          </a:p>
        </p:txBody>
      </p:sp>
    </p:spTree>
    <p:extLst>
      <p:ext uri="{BB962C8B-B14F-4D97-AF65-F5344CB8AC3E}">
        <p14:creationId xmlns:p14="http://schemas.microsoft.com/office/powerpoint/2010/main" xmlns="" val="3026303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435" y="199904"/>
            <a:ext cx="10435472" cy="1666603"/>
          </a:xfrm>
        </p:spPr>
        <p:txBody>
          <a:bodyPr>
            <a:normAutofit fontScale="90000"/>
          </a:bodyPr>
          <a:lstStyle/>
          <a:p>
            <a:pPr algn="ctr"/>
            <a:r>
              <a:rPr lang="ru-RU" sz="3100" b="1" dirty="0">
                <a:solidFill>
                  <a:srgbClr val="C00000"/>
                </a:solidFill>
              </a:rPr>
              <a:t>Для взыскания начисленных, </a:t>
            </a:r>
            <a:br>
              <a:rPr lang="ru-RU" sz="3100" b="1" dirty="0">
                <a:solidFill>
                  <a:srgbClr val="C00000"/>
                </a:solidFill>
              </a:rPr>
            </a:br>
            <a:r>
              <a:rPr lang="ru-RU" sz="3100" b="1" dirty="0">
                <a:solidFill>
                  <a:srgbClr val="C00000"/>
                </a:solidFill>
              </a:rPr>
              <a:t>но не выплаченных работнику заработной платы и иных платежей представляются</a:t>
            </a:r>
            <a:r>
              <a:rPr lang="ru-RU" sz="3100" dirty="0"/>
              <a:t>:</a:t>
            </a:r>
            <a:r>
              <a:rPr lang="ru-RU" dirty="0"/>
              <a:t/>
            </a:r>
            <a:br>
              <a:rPr lang="ru-RU" dirty="0"/>
            </a:br>
            <a:endParaRPr lang="ru-RU" dirty="0"/>
          </a:p>
        </p:txBody>
      </p:sp>
      <p:sp>
        <p:nvSpPr>
          <p:cNvPr id="3" name="Объект 2"/>
          <p:cNvSpPr>
            <a:spLocks noGrp="1"/>
          </p:cNvSpPr>
          <p:nvPr>
            <p:ph idx="1"/>
          </p:nvPr>
        </p:nvSpPr>
        <p:spPr>
          <a:xfrm>
            <a:off x="653143" y="1866506"/>
            <a:ext cx="11149215" cy="4791590"/>
          </a:xfrm>
        </p:spPr>
        <p:txBody>
          <a:bodyPr>
            <a:noAutofit/>
          </a:bodyPr>
          <a:lstStyle/>
          <a:p>
            <a:pPr algn="just"/>
            <a:r>
              <a:rPr lang="ru-RU" sz="3000" b="1" dirty="0">
                <a:solidFill>
                  <a:schemeClr val="tx1"/>
                </a:solidFill>
              </a:rPr>
              <a:t>копия трудового договора или трудовой книжки; </a:t>
            </a:r>
          </a:p>
          <a:p>
            <a:pPr algn="just"/>
            <a:r>
              <a:rPr lang="ru-RU" sz="3000" b="1" dirty="0">
                <a:solidFill>
                  <a:schemeClr val="tx1"/>
                </a:solidFill>
              </a:rPr>
              <a:t>справка работодателя, подписанная первым руководителем, бухгалтером (при наличии) и заверенная печатью организации (при наличии) о размере начисленной заработной платы,</a:t>
            </a:r>
          </a:p>
          <a:p>
            <a:pPr algn="just"/>
            <a:r>
              <a:rPr lang="ru-RU" sz="3000" b="1" dirty="0">
                <a:solidFill>
                  <a:schemeClr val="tx1"/>
                </a:solidFill>
              </a:rPr>
              <a:t> доказательство невыплаты начисленной зарплаты (копии платежной ведомости, расчетного листка С 1, справка о задержке или др.).</a:t>
            </a:r>
          </a:p>
        </p:txBody>
      </p:sp>
      <p:sp>
        <p:nvSpPr>
          <p:cNvPr id="4" name="Номер слайда 3">
            <a:extLst>
              <a:ext uri="{FF2B5EF4-FFF2-40B4-BE49-F238E27FC236}">
                <a16:creationId xmlns:a16="http://schemas.microsoft.com/office/drawing/2014/main" xmlns="" id="{E17A6DA9-0858-48A3-BCA2-06E71F02B027}"/>
              </a:ext>
            </a:extLst>
          </p:cNvPr>
          <p:cNvSpPr>
            <a:spLocks noGrp="1"/>
          </p:cNvSpPr>
          <p:nvPr>
            <p:ph type="sldNum" sz="quarter" idx="12"/>
          </p:nvPr>
        </p:nvSpPr>
        <p:spPr/>
        <p:txBody>
          <a:bodyPr/>
          <a:lstStyle/>
          <a:p>
            <a:fld id="{4F65E0F3-FF11-402E-936B-2D1DC285A156}" type="slidenum">
              <a:rPr lang="ru-RU" smtClean="0"/>
              <a:pPr/>
              <a:t>64</a:t>
            </a:fld>
            <a:endParaRPr lang="ru-RU"/>
          </a:p>
        </p:txBody>
      </p:sp>
    </p:spTree>
    <p:extLst>
      <p:ext uri="{BB962C8B-B14F-4D97-AF65-F5344CB8AC3E}">
        <p14:creationId xmlns:p14="http://schemas.microsoft.com/office/powerpoint/2010/main" xmlns="" val="2200778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8361" y="228600"/>
            <a:ext cx="9386252" cy="1138287"/>
          </a:xfrm>
        </p:spPr>
        <p:txBody>
          <a:bodyPr>
            <a:normAutofit/>
          </a:bodyPr>
          <a:lstStyle/>
          <a:p>
            <a:pPr algn="ctr"/>
            <a:r>
              <a:rPr lang="ru-RU" sz="2400" b="1" dirty="0">
                <a:solidFill>
                  <a:srgbClr val="FF0000"/>
                </a:solidFill>
              </a:rPr>
              <a:t>ПОРЯДОК И ОСОБЕННОСТИ РАСЧЕТА СТОИМОСТИ ИСПОЛНИТЕЛЬНОЙ НАДПИСИ</a:t>
            </a:r>
          </a:p>
        </p:txBody>
      </p:sp>
      <p:sp>
        <p:nvSpPr>
          <p:cNvPr id="3" name="Объект 2"/>
          <p:cNvSpPr>
            <a:spLocks noGrp="1"/>
          </p:cNvSpPr>
          <p:nvPr>
            <p:ph idx="1"/>
          </p:nvPr>
        </p:nvSpPr>
        <p:spPr>
          <a:xfrm>
            <a:off x="914400" y="1645920"/>
            <a:ext cx="10982227" cy="4983480"/>
          </a:xfrm>
        </p:spPr>
        <p:txBody>
          <a:bodyPr>
            <a:normAutofit fontScale="92500" lnSpcReduction="10000"/>
          </a:bodyPr>
          <a:lstStyle/>
          <a:p>
            <a:pPr marL="0" indent="0" algn="ctr">
              <a:buNone/>
            </a:pPr>
            <a:r>
              <a:rPr lang="ru-RU" sz="2800" b="1" dirty="0">
                <a:solidFill>
                  <a:srgbClr val="0070C0"/>
                </a:solidFill>
              </a:rPr>
              <a:t>Пункт 22-1) статьи 30-1 Закона РК «О нотариате» оплата услуг правового и технического характера  за совершение Исполнительной надписи составляет:</a:t>
            </a:r>
          </a:p>
          <a:p>
            <a:pPr algn="just"/>
            <a:r>
              <a:rPr lang="ru-RU" sz="2800" b="1" dirty="0">
                <a:solidFill>
                  <a:srgbClr val="FF0000"/>
                </a:solidFill>
              </a:rPr>
              <a:t>для физических лиц </a:t>
            </a:r>
            <a:r>
              <a:rPr lang="ru-RU" sz="2800" dirty="0"/>
              <a:t>– </a:t>
            </a:r>
            <a:r>
              <a:rPr lang="ru-RU" sz="2800" b="1" dirty="0">
                <a:solidFill>
                  <a:schemeClr val="tx1"/>
                </a:solidFill>
              </a:rPr>
              <a:t>0,2 процента от взыскиваемой суммы или рыночной стоимости истребуемого иного движимого имущества, но не менее 0,5 МРП и не более 50 МРП;</a:t>
            </a:r>
          </a:p>
          <a:p>
            <a:pPr algn="just"/>
            <a:r>
              <a:rPr lang="ru-RU" sz="2800" b="1" dirty="0">
                <a:solidFill>
                  <a:srgbClr val="FF0000"/>
                </a:solidFill>
              </a:rPr>
              <a:t>для юридических лиц </a:t>
            </a:r>
            <a:r>
              <a:rPr lang="ru-RU" sz="2800" dirty="0"/>
              <a:t>– </a:t>
            </a:r>
            <a:r>
              <a:rPr lang="ru-RU" sz="2800" b="1" dirty="0">
                <a:solidFill>
                  <a:schemeClr val="tx1"/>
                </a:solidFill>
              </a:rPr>
              <a:t>1 процент от взыскиваемой суммы или рыночной стоимости истребуемого иного движимого имущества, но не менее 1 МРП и не более 100 МРП.</a:t>
            </a:r>
          </a:p>
          <a:p>
            <a:pPr lvl="0" algn="just"/>
            <a:r>
              <a:rPr lang="ru-RU" altLang="ru-RU" sz="2800" b="1" dirty="0">
                <a:solidFill>
                  <a:schemeClr val="tx1"/>
                </a:solidFill>
                <a:latin typeface="Arial" panose="020B0604020202020204" pitchFamily="34" charset="0"/>
              </a:rPr>
              <a:t>Ставки государственной пошлины за совершение нотариальных действий</a:t>
            </a:r>
            <a:r>
              <a:rPr lang="ru-RU" altLang="ru-RU" sz="2800" dirty="0">
                <a:solidFill>
                  <a:schemeClr val="tx1"/>
                </a:solidFill>
                <a:latin typeface="Arial" panose="020B0604020202020204" pitchFamily="34" charset="0"/>
              </a:rPr>
              <a:t> -</a:t>
            </a:r>
            <a:r>
              <a:rPr lang="ru-RU" sz="2800" dirty="0"/>
              <a:t> </a:t>
            </a:r>
            <a:r>
              <a:rPr lang="ru-RU" altLang="ru-RU" sz="2800" b="1" dirty="0">
                <a:solidFill>
                  <a:schemeClr val="tx1"/>
                </a:solidFill>
                <a:latin typeface="Arial" panose="020B0604020202020204" pitchFamily="34" charset="0"/>
              </a:rPr>
              <a:t>Статья 611 НК РК:  </a:t>
            </a:r>
          </a:p>
          <a:p>
            <a:pPr marL="0" lvl="0" indent="0" algn="ctr">
              <a:buNone/>
            </a:pPr>
            <a:r>
              <a:rPr lang="ru-RU" sz="2800" b="1" dirty="0">
                <a:solidFill>
                  <a:srgbClr val="FF0000"/>
                </a:solidFill>
              </a:rPr>
              <a:t>за совершение Исполнительной надписи – 0,5 МРП;</a:t>
            </a:r>
          </a:p>
          <a:p>
            <a:endParaRPr lang="ru-RU" dirty="0"/>
          </a:p>
        </p:txBody>
      </p:sp>
      <p:sp>
        <p:nvSpPr>
          <p:cNvPr id="4" name="Номер слайда 3">
            <a:extLst>
              <a:ext uri="{FF2B5EF4-FFF2-40B4-BE49-F238E27FC236}">
                <a16:creationId xmlns:a16="http://schemas.microsoft.com/office/drawing/2014/main" xmlns="" id="{BAB44D22-F921-415C-9AD0-DDBFE34A08DD}"/>
              </a:ext>
            </a:extLst>
          </p:cNvPr>
          <p:cNvSpPr>
            <a:spLocks noGrp="1"/>
          </p:cNvSpPr>
          <p:nvPr>
            <p:ph type="sldNum" sz="quarter" idx="12"/>
          </p:nvPr>
        </p:nvSpPr>
        <p:spPr/>
        <p:txBody>
          <a:bodyPr/>
          <a:lstStyle/>
          <a:p>
            <a:fld id="{4F65E0F3-FF11-402E-936B-2D1DC285A156}" type="slidenum">
              <a:rPr lang="ru-RU" smtClean="0"/>
              <a:pPr/>
              <a:t>65</a:t>
            </a:fld>
            <a:endParaRPr lang="ru-RU"/>
          </a:p>
        </p:txBody>
      </p:sp>
    </p:spTree>
    <p:extLst>
      <p:ext uri="{BB962C8B-B14F-4D97-AF65-F5344CB8AC3E}">
        <p14:creationId xmlns:p14="http://schemas.microsoft.com/office/powerpoint/2010/main" xmlns="" val="7267519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4276" y="108408"/>
            <a:ext cx="10617723" cy="843699"/>
          </a:xfrm>
        </p:spPr>
        <p:txBody>
          <a:bodyPr>
            <a:noAutofit/>
          </a:bodyPr>
          <a:lstStyle/>
          <a:p>
            <a:r>
              <a:rPr lang="ru-RU" sz="2800" b="1" dirty="0">
                <a:solidFill>
                  <a:srgbClr val="FF0000"/>
                </a:solidFill>
                <a:ea typeface="Arial Unicode MS" panose="020B0604020202020204" pitchFamily="34" charset="-128"/>
                <a:cs typeface="Arial Unicode MS" panose="020B0604020202020204" pitchFamily="34" charset="-128"/>
              </a:rPr>
              <a:t>КАК ПОСЧИТАТЬ РАСХОДЫ ПО СОВЕРШЕНИЮ ИСПОЛНИТЕЛЬНОЙ НАДПИСИ ФИЗИЧЕСКИМ ЛИЦАМ?</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596922163"/>
              </p:ext>
            </p:extLst>
          </p:nvPr>
        </p:nvGraphicFramePr>
        <p:xfrm>
          <a:off x="1387766" y="952107"/>
          <a:ext cx="10617723" cy="5797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a:extLst>
              <a:ext uri="{FF2B5EF4-FFF2-40B4-BE49-F238E27FC236}">
                <a16:creationId xmlns:a16="http://schemas.microsoft.com/office/drawing/2014/main" xmlns="" id="{E25BFB7D-039B-4B53-95D6-F0A2BFF49E71}"/>
              </a:ext>
            </a:extLst>
          </p:cNvPr>
          <p:cNvSpPr>
            <a:spLocks noGrp="1"/>
          </p:cNvSpPr>
          <p:nvPr>
            <p:ph type="sldNum" sz="quarter" idx="12"/>
          </p:nvPr>
        </p:nvSpPr>
        <p:spPr/>
        <p:txBody>
          <a:bodyPr/>
          <a:lstStyle/>
          <a:p>
            <a:fld id="{4F65E0F3-FF11-402E-936B-2D1DC285A156}" type="slidenum">
              <a:rPr lang="ru-RU" smtClean="0"/>
              <a:pPr/>
              <a:t>66</a:t>
            </a:fld>
            <a:endParaRPr lang="ru-RU"/>
          </a:p>
        </p:txBody>
      </p:sp>
    </p:spTree>
    <p:extLst>
      <p:ext uri="{BB962C8B-B14F-4D97-AF65-F5344CB8AC3E}">
        <p14:creationId xmlns:p14="http://schemas.microsoft.com/office/powerpoint/2010/main" xmlns="" val="381546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243840"/>
            <a:ext cx="10390695" cy="1000498"/>
          </a:xfrm>
        </p:spPr>
        <p:txBody>
          <a:bodyPr>
            <a:noAutofit/>
          </a:bodyPr>
          <a:lstStyle/>
          <a:p>
            <a:pPr algn="ctr"/>
            <a:r>
              <a:rPr lang="ru-RU" sz="2800" b="1" dirty="0">
                <a:solidFill>
                  <a:srgbClr val="FF0000"/>
                </a:solidFill>
                <a:ea typeface="Arial Unicode MS" panose="020B0604020202020204" pitchFamily="34" charset="-128"/>
                <a:cs typeface="Arial Unicode MS" panose="020B0604020202020204" pitchFamily="34" charset="-128"/>
              </a:rPr>
              <a:t>КАК ПОСЧИТАТЬ РАСХОДЫ ПО СОВЕРШЕНИЮ ИСПОЛНИТЕЛЬНОЙ НАДПИСИ ЮРИДИЧЕСКИМ ЛИЦАМ?</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14924278"/>
              </p:ext>
            </p:extLst>
          </p:nvPr>
        </p:nvGraphicFramePr>
        <p:xfrm>
          <a:off x="1151324" y="1244338"/>
          <a:ext cx="10679316" cy="5369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a:extLst>
              <a:ext uri="{FF2B5EF4-FFF2-40B4-BE49-F238E27FC236}">
                <a16:creationId xmlns:a16="http://schemas.microsoft.com/office/drawing/2014/main" xmlns="" id="{ABF3FAAB-5969-4E5A-A832-077F75FCF6DA}"/>
              </a:ext>
            </a:extLst>
          </p:cNvPr>
          <p:cNvSpPr>
            <a:spLocks noGrp="1"/>
          </p:cNvSpPr>
          <p:nvPr>
            <p:ph type="sldNum" sz="quarter" idx="12"/>
          </p:nvPr>
        </p:nvSpPr>
        <p:spPr/>
        <p:txBody>
          <a:bodyPr/>
          <a:lstStyle/>
          <a:p>
            <a:fld id="{4F65E0F3-FF11-402E-936B-2D1DC285A156}" type="slidenum">
              <a:rPr lang="ru-RU" smtClean="0"/>
              <a:pPr/>
              <a:t>67</a:t>
            </a:fld>
            <a:endParaRPr lang="ru-RU"/>
          </a:p>
        </p:txBody>
      </p:sp>
    </p:spTree>
    <p:extLst>
      <p:ext uri="{BB962C8B-B14F-4D97-AF65-F5344CB8AC3E}">
        <p14:creationId xmlns:p14="http://schemas.microsoft.com/office/powerpoint/2010/main" xmlns="" val="464597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029035-C775-470A-AA8A-B9B17CB0300B}"/>
              </a:ext>
            </a:extLst>
          </p:cNvPr>
          <p:cNvSpPr>
            <a:spLocks noGrp="1"/>
          </p:cNvSpPr>
          <p:nvPr>
            <p:ph type="title"/>
          </p:nvPr>
        </p:nvSpPr>
        <p:spPr>
          <a:xfrm>
            <a:off x="2592925" y="179110"/>
            <a:ext cx="8911687" cy="838986"/>
          </a:xfrm>
        </p:spPr>
        <p:txBody>
          <a:bodyPr/>
          <a:lstStyle/>
          <a:p>
            <a:pPr algn="ctr"/>
            <a:r>
              <a:rPr lang="ru-RU" b="1" dirty="0">
                <a:solidFill>
                  <a:srgbClr val="FF0000"/>
                </a:solidFill>
              </a:rPr>
              <a:t>Задача:</a:t>
            </a:r>
          </a:p>
        </p:txBody>
      </p:sp>
      <p:sp>
        <p:nvSpPr>
          <p:cNvPr id="3" name="Объект 2">
            <a:extLst>
              <a:ext uri="{FF2B5EF4-FFF2-40B4-BE49-F238E27FC236}">
                <a16:creationId xmlns:a16="http://schemas.microsoft.com/office/drawing/2014/main" xmlns="" id="{29CFAF21-2928-4487-8AFC-5E2CDF1974F3}"/>
              </a:ext>
            </a:extLst>
          </p:cNvPr>
          <p:cNvSpPr>
            <a:spLocks noGrp="1"/>
          </p:cNvSpPr>
          <p:nvPr>
            <p:ph idx="1"/>
          </p:nvPr>
        </p:nvSpPr>
        <p:spPr>
          <a:xfrm>
            <a:off x="1593130" y="876693"/>
            <a:ext cx="10360058" cy="5802197"/>
          </a:xfrm>
        </p:spPr>
        <p:txBody>
          <a:bodyPr>
            <a:normAutofit/>
          </a:bodyPr>
          <a:lstStyle/>
          <a:p>
            <a:pPr marL="0" indent="0" algn="just">
              <a:buNone/>
            </a:pPr>
            <a:r>
              <a:rPr lang="ru-RU" sz="4200" b="1" dirty="0">
                <a:solidFill>
                  <a:schemeClr val="tx1"/>
                </a:solidFill>
              </a:rPr>
              <a:t>Гражданин А. занял у гражданина В. деньги в сумме </a:t>
            </a:r>
            <a:r>
              <a:rPr lang="ru-RU" sz="4200" b="1" dirty="0" smtClean="0">
                <a:solidFill>
                  <a:schemeClr val="tx1"/>
                </a:solidFill>
              </a:rPr>
              <a:t>12 </a:t>
            </a:r>
            <a:r>
              <a:rPr lang="ru-RU" sz="4200" b="1" dirty="0">
                <a:solidFill>
                  <a:schemeClr val="tx1"/>
                </a:solidFill>
              </a:rPr>
              <a:t>000 000 тенге, </a:t>
            </a:r>
          </a:p>
          <a:p>
            <a:pPr marL="0" indent="0" algn="just">
              <a:buNone/>
            </a:pPr>
            <a:r>
              <a:rPr lang="ru-RU" sz="4200" b="1" dirty="0">
                <a:solidFill>
                  <a:schemeClr val="tx1"/>
                </a:solidFill>
              </a:rPr>
              <a:t>из которых гражданин В. вернул гражданину А сумму равную 100 000 </a:t>
            </a:r>
            <a:r>
              <a:rPr lang="ru-RU" sz="4200" b="1" dirty="0" smtClean="0">
                <a:solidFill>
                  <a:schemeClr val="tx1"/>
                </a:solidFill>
              </a:rPr>
              <a:t> </a:t>
            </a:r>
            <a:r>
              <a:rPr lang="ru-RU" sz="4200" b="1" dirty="0">
                <a:solidFill>
                  <a:schemeClr val="tx1"/>
                </a:solidFill>
              </a:rPr>
              <a:t>тенге.  </a:t>
            </a:r>
          </a:p>
          <a:p>
            <a:pPr marL="0" indent="0" algn="just">
              <a:buNone/>
            </a:pPr>
            <a:r>
              <a:rPr lang="ru-RU" sz="4200" b="1" dirty="0">
                <a:solidFill>
                  <a:schemeClr val="tx1"/>
                </a:solidFill>
              </a:rPr>
              <a:t>Какова сумма расходов по совершению исполнительной надписи?</a:t>
            </a:r>
          </a:p>
        </p:txBody>
      </p:sp>
      <p:sp>
        <p:nvSpPr>
          <p:cNvPr id="4" name="Номер слайда 3">
            <a:extLst>
              <a:ext uri="{FF2B5EF4-FFF2-40B4-BE49-F238E27FC236}">
                <a16:creationId xmlns:a16="http://schemas.microsoft.com/office/drawing/2014/main" xmlns="" id="{B434FF4C-7749-4BF3-9219-2B61D4E700D9}"/>
              </a:ext>
            </a:extLst>
          </p:cNvPr>
          <p:cNvSpPr>
            <a:spLocks noGrp="1"/>
          </p:cNvSpPr>
          <p:nvPr>
            <p:ph type="sldNum" sz="quarter" idx="12"/>
          </p:nvPr>
        </p:nvSpPr>
        <p:spPr/>
        <p:txBody>
          <a:bodyPr/>
          <a:lstStyle/>
          <a:p>
            <a:fld id="{4F65E0F3-FF11-402E-936B-2D1DC285A156}" type="slidenum">
              <a:rPr lang="ru-RU" smtClean="0"/>
              <a:pPr/>
              <a:t>68</a:t>
            </a:fld>
            <a:endParaRPr lang="ru-RU"/>
          </a:p>
        </p:txBody>
      </p:sp>
    </p:spTree>
    <p:extLst>
      <p:ext uri="{BB962C8B-B14F-4D97-AF65-F5344CB8AC3E}">
        <p14:creationId xmlns:p14="http://schemas.microsoft.com/office/powerpoint/2010/main" xmlns="" val="234929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C11702-F505-4C0F-97EC-82D7A7DB3229}"/>
              </a:ext>
            </a:extLst>
          </p:cNvPr>
          <p:cNvSpPr>
            <a:spLocks noGrp="1"/>
          </p:cNvSpPr>
          <p:nvPr>
            <p:ph type="ctrTitle"/>
          </p:nvPr>
        </p:nvSpPr>
        <p:spPr>
          <a:xfrm>
            <a:off x="2400676" y="139047"/>
            <a:ext cx="8915399" cy="888476"/>
          </a:xfrm>
        </p:spPr>
        <p:txBody>
          <a:bodyPr>
            <a:normAutofit fontScale="90000"/>
          </a:bodyPr>
          <a:lstStyle/>
          <a:p>
            <a:pPr algn="ctr"/>
            <a:r>
              <a:rPr lang="ru-RU" b="1" dirty="0">
                <a:solidFill>
                  <a:srgbClr val="FF0000"/>
                </a:solidFill>
              </a:rPr>
              <a:t>Ответ:</a:t>
            </a:r>
          </a:p>
        </p:txBody>
      </p:sp>
      <p:sp>
        <p:nvSpPr>
          <p:cNvPr id="3" name="Подзаголовок 2">
            <a:extLst>
              <a:ext uri="{FF2B5EF4-FFF2-40B4-BE49-F238E27FC236}">
                <a16:creationId xmlns:a16="http://schemas.microsoft.com/office/drawing/2014/main" xmlns="" id="{C208CCD3-54BB-4CE8-A354-358208562649}"/>
              </a:ext>
            </a:extLst>
          </p:cNvPr>
          <p:cNvSpPr>
            <a:spLocks noGrp="1"/>
          </p:cNvSpPr>
          <p:nvPr>
            <p:ph type="subTitle" idx="1"/>
          </p:nvPr>
        </p:nvSpPr>
        <p:spPr>
          <a:xfrm>
            <a:off x="938152" y="1168924"/>
            <a:ext cx="9939645" cy="5420411"/>
          </a:xfrm>
        </p:spPr>
        <p:txBody>
          <a:bodyPr>
            <a:normAutofit/>
          </a:bodyPr>
          <a:lstStyle/>
          <a:p>
            <a:pPr algn="l">
              <a:lnSpc>
                <a:spcPct val="150000"/>
              </a:lnSpc>
            </a:pPr>
            <a:r>
              <a:rPr lang="ru-RU" sz="2800" b="1" dirty="0" smtClean="0">
                <a:solidFill>
                  <a:schemeClr val="tx1"/>
                </a:solidFill>
              </a:rPr>
              <a:t>12 </a:t>
            </a:r>
            <a:r>
              <a:rPr lang="ru-RU" sz="2800" b="1" dirty="0">
                <a:solidFill>
                  <a:schemeClr val="tx1"/>
                </a:solidFill>
              </a:rPr>
              <a:t>000 000 тенге - 100 </a:t>
            </a:r>
            <a:r>
              <a:rPr lang="ru-RU" sz="2800" b="1" dirty="0" smtClean="0">
                <a:solidFill>
                  <a:schemeClr val="tx1"/>
                </a:solidFill>
              </a:rPr>
              <a:t>000 </a:t>
            </a:r>
            <a:r>
              <a:rPr lang="ru-RU" sz="2800" b="1" dirty="0">
                <a:solidFill>
                  <a:schemeClr val="tx1"/>
                </a:solidFill>
              </a:rPr>
              <a:t>тенге </a:t>
            </a:r>
          </a:p>
          <a:p>
            <a:pPr algn="l">
              <a:lnSpc>
                <a:spcPct val="150000"/>
              </a:lnSpc>
            </a:pPr>
            <a:r>
              <a:rPr lang="ru-RU" sz="2800" b="1" dirty="0">
                <a:solidFill>
                  <a:schemeClr val="tx1"/>
                </a:solidFill>
              </a:rPr>
              <a:t>= </a:t>
            </a:r>
            <a:r>
              <a:rPr lang="ru-RU" sz="2800" b="1" dirty="0" smtClean="0">
                <a:solidFill>
                  <a:schemeClr val="tx1"/>
                </a:solidFill>
              </a:rPr>
              <a:t>11 900 000 тенге </a:t>
            </a:r>
            <a:r>
              <a:rPr lang="ru-RU" sz="2800" b="1" dirty="0">
                <a:solidFill>
                  <a:schemeClr val="tx1"/>
                </a:solidFill>
              </a:rPr>
              <a:t>(сумма долга)</a:t>
            </a:r>
          </a:p>
          <a:p>
            <a:pPr algn="l">
              <a:lnSpc>
                <a:spcPct val="150000"/>
              </a:lnSpc>
            </a:pPr>
            <a:r>
              <a:rPr lang="ru-RU" sz="2800" b="1" dirty="0" smtClean="0">
                <a:solidFill>
                  <a:schemeClr val="tx1"/>
                </a:solidFill>
              </a:rPr>
              <a:t>11 900 000тенге </a:t>
            </a:r>
            <a:r>
              <a:rPr lang="ru-RU" sz="2800" b="1" dirty="0">
                <a:solidFill>
                  <a:schemeClr val="tx1"/>
                </a:solidFill>
              </a:rPr>
              <a:t>х 0,2 % = </a:t>
            </a:r>
            <a:r>
              <a:rPr lang="ru-RU" sz="2800" b="1" dirty="0" smtClean="0">
                <a:solidFill>
                  <a:schemeClr val="tx1"/>
                </a:solidFill>
              </a:rPr>
              <a:t>23 800тенге</a:t>
            </a:r>
            <a:endParaRPr lang="ru-RU" sz="2800" b="1" dirty="0">
              <a:solidFill>
                <a:schemeClr val="tx1"/>
              </a:solidFill>
            </a:endParaRPr>
          </a:p>
          <a:p>
            <a:pPr algn="l">
              <a:lnSpc>
                <a:spcPct val="150000"/>
              </a:lnSpc>
            </a:pPr>
            <a:r>
              <a:rPr lang="ru-RU" sz="2800" b="1" dirty="0" smtClean="0">
                <a:solidFill>
                  <a:schemeClr val="tx1"/>
                </a:solidFill>
              </a:rPr>
              <a:t>23 800(это </a:t>
            </a:r>
            <a:r>
              <a:rPr lang="ru-RU" sz="2800" b="1" dirty="0">
                <a:solidFill>
                  <a:schemeClr val="tx1"/>
                </a:solidFill>
              </a:rPr>
              <a:t>услуги правового и технического характера)  тенге </a:t>
            </a:r>
          </a:p>
          <a:p>
            <a:pPr algn="l">
              <a:lnSpc>
                <a:spcPct val="150000"/>
              </a:lnSpc>
            </a:pPr>
            <a:r>
              <a:rPr lang="ru-RU" sz="2800" b="1" dirty="0">
                <a:solidFill>
                  <a:schemeClr val="tx1"/>
                </a:solidFill>
              </a:rPr>
              <a:t>+ 1 </a:t>
            </a:r>
            <a:r>
              <a:rPr lang="ru-RU" sz="2800" b="1" dirty="0" smtClean="0">
                <a:solidFill>
                  <a:schemeClr val="tx1"/>
                </a:solidFill>
              </a:rPr>
              <a:t>459 </a:t>
            </a:r>
            <a:r>
              <a:rPr lang="ru-RU" sz="2800" b="1" dirty="0">
                <a:solidFill>
                  <a:schemeClr val="tx1"/>
                </a:solidFill>
              </a:rPr>
              <a:t>(государственная пошлина) тенге =  </a:t>
            </a:r>
            <a:r>
              <a:rPr lang="ru-RU" sz="2800" b="1" dirty="0" smtClean="0">
                <a:solidFill>
                  <a:schemeClr val="tx1"/>
                </a:solidFill>
              </a:rPr>
              <a:t>25259 тенге</a:t>
            </a:r>
            <a:endParaRPr lang="ru-RU" sz="2800" b="1" dirty="0">
              <a:solidFill>
                <a:schemeClr val="tx1"/>
              </a:solidFill>
            </a:endParaRPr>
          </a:p>
        </p:txBody>
      </p:sp>
      <p:sp>
        <p:nvSpPr>
          <p:cNvPr id="4" name="Номер слайда 3">
            <a:extLst>
              <a:ext uri="{FF2B5EF4-FFF2-40B4-BE49-F238E27FC236}">
                <a16:creationId xmlns:a16="http://schemas.microsoft.com/office/drawing/2014/main" xmlns="" id="{EEA61A0A-FF4A-4597-BE95-F71F6D587484}"/>
              </a:ext>
            </a:extLst>
          </p:cNvPr>
          <p:cNvSpPr>
            <a:spLocks noGrp="1"/>
          </p:cNvSpPr>
          <p:nvPr>
            <p:ph type="sldNum" sz="quarter" idx="12"/>
          </p:nvPr>
        </p:nvSpPr>
        <p:spPr/>
        <p:txBody>
          <a:bodyPr/>
          <a:lstStyle/>
          <a:p>
            <a:fld id="{4F65E0F3-FF11-402E-936B-2D1DC285A156}" type="slidenum">
              <a:rPr lang="ru-RU" smtClean="0"/>
              <a:pPr/>
              <a:t>69</a:t>
            </a:fld>
            <a:endParaRPr lang="ru-RU"/>
          </a:p>
        </p:txBody>
      </p:sp>
    </p:spTree>
    <p:extLst>
      <p:ext uri="{BB962C8B-B14F-4D97-AF65-F5344CB8AC3E}">
        <p14:creationId xmlns:p14="http://schemas.microsoft.com/office/powerpoint/2010/main" xmlns="" val="268938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latin typeface="Times New Roman" panose="02020603050405020304" pitchFamily="18" charset="0"/>
                <a:cs typeface="Times New Roman" panose="02020603050405020304" pitchFamily="18" charset="0"/>
              </a:rPr>
              <a:t>Основная цель законодателя, связанная с введением исполнительной надписи:</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09163" y="2413338"/>
            <a:ext cx="4045528" cy="2507673"/>
          </a:xfrm>
        </p:spPr>
      </p:pic>
      <p:sp>
        <p:nvSpPr>
          <p:cNvPr id="4" name="Номер слайда 3"/>
          <p:cNvSpPr>
            <a:spLocks noGrp="1"/>
          </p:cNvSpPr>
          <p:nvPr>
            <p:ph type="sldNum" sz="quarter" idx="12"/>
          </p:nvPr>
        </p:nvSpPr>
        <p:spPr/>
        <p:txBody>
          <a:bodyPr/>
          <a:lstStyle/>
          <a:p>
            <a:fld id="{4F65E0F3-FF11-402E-936B-2D1DC285A156}" type="slidenum">
              <a:rPr lang="ru-RU" smtClean="0"/>
              <a:pPr/>
              <a:t>7</a:t>
            </a:fld>
            <a:endParaRPr lang="ru-RU"/>
          </a:p>
        </p:txBody>
      </p:sp>
      <p:sp>
        <p:nvSpPr>
          <p:cNvPr id="6" name="Прямоугольник 5"/>
          <p:cNvSpPr/>
          <p:nvPr/>
        </p:nvSpPr>
        <p:spPr>
          <a:xfrm>
            <a:off x="762000" y="2413338"/>
            <a:ext cx="6303819" cy="341632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Закон Республики Казахстан от 21 января 2019 года          </a:t>
            </a:r>
          </a:p>
          <a:p>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усиления защиты права собственности, арбитража, </a:t>
            </a:r>
          </a:p>
          <a:p>
            <a:r>
              <a:rPr lang="ru-RU" sz="2400" b="1" i="1" dirty="0">
                <a:solidFill>
                  <a:srgbClr val="FF0000"/>
                </a:solidFill>
                <a:latin typeface="Times New Roman" panose="02020603050405020304" pitchFamily="18" charset="0"/>
                <a:cs typeface="Times New Roman" panose="02020603050405020304" pitchFamily="18" charset="0"/>
              </a:rPr>
              <a:t>оптимизации судебной нагрузки </a:t>
            </a:r>
            <a:r>
              <a:rPr lang="ru-RU" sz="2400" dirty="0">
                <a:latin typeface="Times New Roman" panose="02020603050405020304" pitchFamily="18" charset="0"/>
                <a:cs typeface="Times New Roman" panose="02020603050405020304" pitchFamily="18" charset="0"/>
              </a:rPr>
              <a:t>и дальнейшей </a:t>
            </a:r>
            <a:r>
              <a:rPr lang="ru-RU" sz="2400" dirty="0" err="1">
                <a:latin typeface="Times New Roman" panose="02020603050405020304" pitchFamily="18" charset="0"/>
                <a:cs typeface="Times New Roman" panose="02020603050405020304" pitchFamily="18" charset="0"/>
              </a:rPr>
              <a:t>гуманизации</a:t>
            </a:r>
            <a:r>
              <a:rPr lang="ru-RU" sz="2400" dirty="0">
                <a:latin typeface="Times New Roman" panose="02020603050405020304" pitchFamily="18" charset="0"/>
                <a:cs typeface="Times New Roman" panose="02020603050405020304" pitchFamily="18" charset="0"/>
              </a:rPr>
              <a:t> уголовного законодательства»</a:t>
            </a:r>
          </a:p>
        </p:txBody>
      </p:sp>
    </p:spTree>
    <p:extLst>
      <p:ext uri="{BB962C8B-B14F-4D97-AF65-F5344CB8AC3E}">
        <p14:creationId xmlns:p14="http://schemas.microsoft.com/office/powerpoint/2010/main" xmlns="" val="1313541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EA2683C-BE7E-4556-AFDB-3FBD96EE4F00}"/>
              </a:ext>
            </a:extLst>
          </p:cNvPr>
          <p:cNvSpPr>
            <a:spLocks noGrp="1"/>
          </p:cNvSpPr>
          <p:nvPr>
            <p:ph type="ctrTitle"/>
          </p:nvPr>
        </p:nvSpPr>
        <p:spPr>
          <a:xfrm>
            <a:off x="2174434" y="289876"/>
            <a:ext cx="8915399" cy="982744"/>
          </a:xfrm>
        </p:spPr>
        <p:txBody>
          <a:bodyPr>
            <a:normAutofit fontScale="90000"/>
          </a:bodyPr>
          <a:lstStyle/>
          <a:p>
            <a:pPr algn="ctr"/>
            <a:r>
              <a:rPr lang="ru-RU" b="1" dirty="0">
                <a:solidFill>
                  <a:srgbClr val="FF0000"/>
                </a:solidFill>
              </a:rPr>
              <a:t>Задача:</a:t>
            </a:r>
          </a:p>
        </p:txBody>
      </p:sp>
      <p:sp>
        <p:nvSpPr>
          <p:cNvPr id="3" name="Подзаголовок 2">
            <a:extLst>
              <a:ext uri="{FF2B5EF4-FFF2-40B4-BE49-F238E27FC236}">
                <a16:creationId xmlns:a16="http://schemas.microsoft.com/office/drawing/2014/main" xmlns="" id="{70A71CDF-F0CE-46EC-AEC1-8B0EBFA3A7B6}"/>
              </a:ext>
            </a:extLst>
          </p:cNvPr>
          <p:cNvSpPr>
            <a:spLocks noGrp="1"/>
          </p:cNvSpPr>
          <p:nvPr>
            <p:ph type="subTitle" idx="1"/>
          </p:nvPr>
        </p:nvSpPr>
        <p:spPr>
          <a:xfrm>
            <a:off x="1800520" y="1348034"/>
            <a:ext cx="9859667" cy="5043340"/>
          </a:xfrm>
        </p:spPr>
        <p:txBody>
          <a:bodyPr>
            <a:normAutofit/>
          </a:bodyPr>
          <a:lstStyle/>
          <a:p>
            <a:pPr algn="just"/>
            <a:r>
              <a:rPr lang="ru-RU" sz="2800" b="1" dirty="0">
                <a:solidFill>
                  <a:schemeClr val="tx1"/>
                </a:solidFill>
              </a:rPr>
              <a:t>ТОО </a:t>
            </a:r>
            <a:r>
              <a:rPr lang="ru-RU" sz="2800" b="1" dirty="0" smtClean="0">
                <a:solidFill>
                  <a:schemeClr val="tx1"/>
                </a:solidFill>
              </a:rPr>
              <a:t>«А" </a:t>
            </a:r>
            <a:r>
              <a:rPr lang="ru-RU" sz="2800" b="1" dirty="0">
                <a:solidFill>
                  <a:schemeClr val="tx1"/>
                </a:solidFill>
              </a:rPr>
              <a:t>обратилось за совершением исполнительной надписи в отношении ТОО </a:t>
            </a:r>
            <a:r>
              <a:rPr lang="ru-RU" sz="2800" b="1" dirty="0" smtClean="0">
                <a:solidFill>
                  <a:schemeClr val="tx1"/>
                </a:solidFill>
              </a:rPr>
              <a:t>«Б" </a:t>
            </a:r>
            <a:r>
              <a:rPr lang="ru-RU" sz="2800" b="1" dirty="0">
                <a:solidFill>
                  <a:schemeClr val="tx1"/>
                </a:solidFill>
              </a:rPr>
              <a:t>по договору </a:t>
            </a:r>
            <a:r>
              <a:rPr lang="ru-RU" sz="2800" b="1" dirty="0" smtClean="0">
                <a:solidFill>
                  <a:schemeClr val="tx1"/>
                </a:solidFill>
              </a:rPr>
              <a:t>оказания услуг. </a:t>
            </a:r>
            <a:endParaRPr lang="ru-RU" sz="2800" b="1" dirty="0">
              <a:solidFill>
                <a:schemeClr val="tx1"/>
              </a:solidFill>
            </a:endParaRPr>
          </a:p>
          <a:p>
            <a:pPr algn="just"/>
            <a:r>
              <a:rPr lang="ru-RU" sz="2800" b="1" dirty="0" smtClean="0">
                <a:solidFill>
                  <a:schemeClr val="tx1"/>
                </a:solidFill>
              </a:rPr>
              <a:t>Сумма задолженности составляет 400 000 </a:t>
            </a:r>
            <a:r>
              <a:rPr lang="ru-RU" sz="2800" b="1" dirty="0">
                <a:solidFill>
                  <a:schemeClr val="tx1"/>
                </a:solidFill>
              </a:rPr>
              <a:t>тенге. </a:t>
            </a:r>
          </a:p>
          <a:p>
            <a:pPr algn="just"/>
            <a:r>
              <a:rPr lang="ru-RU" sz="2800" b="1" dirty="0">
                <a:solidFill>
                  <a:schemeClr val="tx1"/>
                </a:solidFill>
              </a:rPr>
              <a:t>Имеется подписанный сторонами Акт выполненных работ, Акт сверки взаиморасчетов, сам договор поставки на указанную сумму. </a:t>
            </a:r>
          </a:p>
          <a:p>
            <a:pPr algn="just"/>
            <a:r>
              <a:rPr lang="ru-RU" sz="2800" b="1" dirty="0">
                <a:solidFill>
                  <a:schemeClr val="tx1"/>
                </a:solidFill>
              </a:rPr>
              <a:t>Какова сумма расходов по совершению исполнительной надписи?</a:t>
            </a:r>
          </a:p>
        </p:txBody>
      </p:sp>
      <p:sp>
        <p:nvSpPr>
          <p:cNvPr id="4" name="Номер слайда 3">
            <a:extLst>
              <a:ext uri="{FF2B5EF4-FFF2-40B4-BE49-F238E27FC236}">
                <a16:creationId xmlns:a16="http://schemas.microsoft.com/office/drawing/2014/main" xmlns="" id="{E1B131E2-34D7-4BDE-8568-210AE9D4D344}"/>
              </a:ext>
            </a:extLst>
          </p:cNvPr>
          <p:cNvSpPr>
            <a:spLocks noGrp="1"/>
          </p:cNvSpPr>
          <p:nvPr>
            <p:ph type="sldNum" sz="quarter" idx="12"/>
          </p:nvPr>
        </p:nvSpPr>
        <p:spPr/>
        <p:txBody>
          <a:bodyPr/>
          <a:lstStyle/>
          <a:p>
            <a:fld id="{4F65E0F3-FF11-402E-936B-2D1DC285A156}" type="slidenum">
              <a:rPr lang="ru-RU" smtClean="0"/>
              <a:pPr/>
              <a:t>70</a:t>
            </a:fld>
            <a:endParaRPr lang="ru-RU"/>
          </a:p>
        </p:txBody>
      </p:sp>
    </p:spTree>
    <p:extLst>
      <p:ext uri="{BB962C8B-B14F-4D97-AF65-F5344CB8AC3E}">
        <p14:creationId xmlns:p14="http://schemas.microsoft.com/office/powerpoint/2010/main" xmlns="" val="2705348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1DB475-E408-4D4E-B24A-C97C6A1509EE}"/>
              </a:ext>
            </a:extLst>
          </p:cNvPr>
          <p:cNvSpPr>
            <a:spLocks noGrp="1"/>
          </p:cNvSpPr>
          <p:nvPr>
            <p:ph type="ctrTitle"/>
          </p:nvPr>
        </p:nvSpPr>
        <p:spPr>
          <a:xfrm>
            <a:off x="1583703" y="280449"/>
            <a:ext cx="10294069" cy="728220"/>
          </a:xfrm>
        </p:spPr>
        <p:txBody>
          <a:bodyPr>
            <a:normAutofit fontScale="90000"/>
          </a:bodyPr>
          <a:lstStyle/>
          <a:p>
            <a:pPr algn="ctr"/>
            <a:r>
              <a:rPr lang="ru-RU" b="1" dirty="0">
                <a:solidFill>
                  <a:srgbClr val="FF0000"/>
                </a:solidFill>
              </a:rPr>
              <a:t>Ответ:</a:t>
            </a:r>
          </a:p>
        </p:txBody>
      </p:sp>
      <p:sp>
        <p:nvSpPr>
          <p:cNvPr id="3" name="Подзаголовок 2">
            <a:extLst>
              <a:ext uri="{FF2B5EF4-FFF2-40B4-BE49-F238E27FC236}">
                <a16:creationId xmlns:a16="http://schemas.microsoft.com/office/drawing/2014/main" xmlns="" id="{20401761-D516-451D-99E8-18691ED59384}"/>
              </a:ext>
            </a:extLst>
          </p:cNvPr>
          <p:cNvSpPr>
            <a:spLocks noGrp="1"/>
          </p:cNvSpPr>
          <p:nvPr>
            <p:ph type="subTitle" idx="1"/>
          </p:nvPr>
        </p:nvSpPr>
        <p:spPr>
          <a:xfrm>
            <a:off x="546265" y="914400"/>
            <a:ext cx="11425775" cy="4156364"/>
          </a:xfrm>
        </p:spPr>
        <p:txBody>
          <a:bodyPr>
            <a:normAutofit fontScale="85000" lnSpcReduction="10000"/>
          </a:bodyPr>
          <a:lstStyle/>
          <a:p>
            <a:pPr algn="just">
              <a:lnSpc>
                <a:spcPct val="150000"/>
              </a:lnSpc>
            </a:pPr>
            <a:r>
              <a:rPr lang="ru-RU" sz="2800" b="1" dirty="0">
                <a:solidFill>
                  <a:schemeClr val="tx1"/>
                </a:solidFill>
              </a:rPr>
              <a:t>Сумма долга </a:t>
            </a:r>
            <a:r>
              <a:rPr lang="ru-RU" sz="2800" b="1" dirty="0" smtClean="0">
                <a:solidFill>
                  <a:schemeClr val="tx1"/>
                </a:solidFill>
              </a:rPr>
              <a:t>400 000тенге </a:t>
            </a:r>
            <a:r>
              <a:rPr lang="ru-RU" sz="2800" b="1" dirty="0">
                <a:solidFill>
                  <a:schemeClr val="tx1"/>
                </a:solidFill>
              </a:rPr>
              <a:t>Х 1 % = </a:t>
            </a:r>
            <a:r>
              <a:rPr lang="ru-RU" sz="2800" b="1" dirty="0" smtClean="0">
                <a:solidFill>
                  <a:schemeClr val="tx1"/>
                </a:solidFill>
              </a:rPr>
              <a:t>4000 </a:t>
            </a:r>
            <a:r>
              <a:rPr lang="ru-RU" sz="2800" b="1" dirty="0">
                <a:solidFill>
                  <a:schemeClr val="tx1"/>
                </a:solidFill>
              </a:rPr>
              <a:t>тенге (это услуги правового и технического характера) </a:t>
            </a:r>
          </a:p>
          <a:p>
            <a:pPr algn="just">
              <a:lnSpc>
                <a:spcPct val="150000"/>
              </a:lnSpc>
            </a:pPr>
            <a:r>
              <a:rPr lang="ru-RU" sz="2800" b="1" dirty="0">
                <a:solidFill>
                  <a:schemeClr val="tx1"/>
                </a:solidFill>
              </a:rPr>
              <a:t>Государственная пошлина 0,5 МРП =1 </a:t>
            </a:r>
            <a:r>
              <a:rPr lang="ru-RU" sz="2800" b="1" dirty="0" smtClean="0">
                <a:solidFill>
                  <a:schemeClr val="tx1"/>
                </a:solidFill>
              </a:rPr>
              <a:t>459 </a:t>
            </a:r>
            <a:r>
              <a:rPr lang="ru-RU" sz="2800" b="1" dirty="0">
                <a:solidFill>
                  <a:schemeClr val="tx1"/>
                </a:solidFill>
              </a:rPr>
              <a:t>тенге. Итого сумма РАСХОДОВ ПО СОВЕРШЕНИЮ ИСПОЛНИТЕЛЬНОЙ НАДПИСИ </a:t>
            </a:r>
            <a:r>
              <a:rPr lang="ru-RU" sz="2800" b="1" dirty="0" smtClean="0">
                <a:solidFill>
                  <a:schemeClr val="tx1"/>
                </a:solidFill>
              </a:rPr>
              <a:t>составит </a:t>
            </a:r>
            <a:endParaRPr lang="ru-RU" sz="2800" b="1" dirty="0">
              <a:solidFill>
                <a:schemeClr val="tx1"/>
              </a:solidFill>
            </a:endParaRPr>
          </a:p>
          <a:p>
            <a:pPr algn="just">
              <a:lnSpc>
                <a:spcPct val="150000"/>
              </a:lnSpc>
            </a:pPr>
            <a:r>
              <a:rPr lang="ru-RU" sz="2800" b="1" dirty="0" smtClean="0">
                <a:solidFill>
                  <a:schemeClr val="tx1"/>
                </a:solidFill>
              </a:rPr>
              <a:t>4000+ </a:t>
            </a:r>
            <a:r>
              <a:rPr lang="ru-RU" sz="2800" b="1" dirty="0">
                <a:solidFill>
                  <a:schemeClr val="tx1"/>
                </a:solidFill>
              </a:rPr>
              <a:t>1 </a:t>
            </a:r>
            <a:r>
              <a:rPr lang="ru-RU" sz="2800" b="1" dirty="0" smtClean="0">
                <a:solidFill>
                  <a:schemeClr val="tx1"/>
                </a:solidFill>
              </a:rPr>
              <a:t>459 </a:t>
            </a:r>
            <a:r>
              <a:rPr lang="ru-RU" sz="2800" b="1" dirty="0">
                <a:solidFill>
                  <a:schemeClr val="tx1"/>
                </a:solidFill>
              </a:rPr>
              <a:t>= </a:t>
            </a:r>
            <a:r>
              <a:rPr lang="ru-RU" sz="2800" b="1" dirty="0" smtClean="0">
                <a:solidFill>
                  <a:schemeClr val="tx1"/>
                </a:solidFill>
              </a:rPr>
              <a:t>5459 </a:t>
            </a:r>
            <a:r>
              <a:rPr lang="ru-RU" sz="2800" b="1" dirty="0">
                <a:solidFill>
                  <a:schemeClr val="tx1"/>
                </a:solidFill>
              </a:rPr>
              <a:t>тенге. Данная сумма будет включена в сумму взыскания по исполнительной надписи.</a:t>
            </a:r>
          </a:p>
        </p:txBody>
      </p:sp>
      <p:sp>
        <p:nvSpPr>
          <p:cNvPr id="4" name="Номер слайда 3">
            <a:extLst>
              <a:ext uri="{FF2B5EF4-FFF2-40B4-BE49-F238E27FC236}">
                <a16:creationId xmlns:a16="http://schemas.microsoft.com/office/drawing/2014/main" xmlns="" id="{FF13AEC2-5A6B-41A7-9DE8-5635294FB374}"/>
              </a:ext>
            </a:extLst>
          </p:cNvPr>
          <p:cNvSpPr>
            <a:spLocks noGrp="1"/>
          </p:cNvSpPr>
          <p:nvPr>
            <p:ph type="sldNum" sz="quarter" idx="12"/>
          </p:nvPr>
        </p:nvSpPr>
        <p:spPr/>
        <p:txBody>
          <a:bodyPr/>
          <a:lstStyle/>
          <a:p>
            <a:fld id="{4F65E0F3-FF11-402E-936B-2D1DC285A156}" type="slidenum">
              <a:rPr lang="ru-RU" smtClean="0"/>
              <a:pPr/>
              <a:t>71</a:t>
            </a:fld>
            <a:endParaRPr lang="ru-RU"/>
          </a:p>
        </p:txBody>
      </p:sp>
    </p:spTree>
    <p:extLst>
      <p:ext uri="{BB962C8B-B14F-4D97-AF65-F5344CB8AC3E}">
        <p14:creationId xmlns:p14="http://schemas.microsoft.com/office/powerpoint/2010/main" xmlns="" val="873648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17320" y="609600"/>
            <a:ext cx="10087291" cy="3117040"/>
          </a:xfrm>
        </p:spPr>
        <p:txBody>
          <a:bodyPr>
            <a:normAutofit fontScale="90000"/>
          </a:bodyPr>
          <a:lstStyle/>
          <a:p>
            <a:pPr algn="ctr"/>
            <a:r>
              <a:rPr lang="ru-RU" sz="2800" b="1" dirty="0">
                <a:solidFill>
                  <a:srgbClr val="0070C0"/>
                </a:solidFill>
                <a:latin typeface="Arial Narrow" panose="020B0606020202030204" pitchFamily="34" charset="0"/>
              </a:rPr>
              <a:t/>
            </a:r>
            <a:br>
              <a:rPr lang="ru-RU" sz="2800" b="1" dirty="0">
                <a:solidFill>
                  <a:srgbClr val="0070C0"/>
                </a:solidFill>
                <a:latin typeface="Arial Narrow" panose="020B0606020202030204" pitchFamily="34" charset="0"/>
              </a:rPr>
            </a:br>
            <a:r>
              <a:rPr lang="ru-RU" sz="2800" b="1" dirty="0">
                <a:solidFill>
                  <a:srgbClr val="0070C0"/>
                </a:solidFill>
                <a:latin typeface="Arial Narrow" panose="020B0606020202030204" pitchFamily="34" charset="0"/>
              </a:rPr>
              <a:t>	</a:t>
            </a:r>
            <a:r>
              <a:rPr lang="ru-RU" sz="2700" b="1" dirty="0">
                <a:solidFill>
                  <a:srgbClr val="FF0000"/>
                </a:solidFill>
              </a:rPr>
              <a:t>ПО взысканию </a:t>
            </a:r>
            <a:r>
              <a:rPr lang="ru-RU" sz="2700" b="1" dirty="0">
                <a:solidFill>
                  <a:schemeClr val="tx1"/>
                </a:solidFill>
              </a:rPr>
              <a:t>задолженности на основании публичных договоров за фактически потребленные услуги (электро-, газо-, тепло-, водоснабжение и другие), а также иных договоров за услуги согласно установленным тарифам, </a:t>
            </a:r>
            <a:br>
              <a:rPr lang="ru-RU" sz="2700" b="1" dirty="0">
                <a:solidFill>
                  <a:schemeClr val="tx1"/>
                </a:solidFill>
              </a:rPr>
            </a:br>
            <a:r>
              <a:rPr lang="ru-RU" sz="2700" b="1" dirty="0">
                <a:solidFill>
                  <a:schemeClr val="tx1"/>
                </a:solidFill>
              </a:rPr>
              <a:t>срок оплаты по которым наступил </a:t>
            </a:r>
            <a:br>
              <a:rPr lang="ru-RU" sz="2700" b="1" dirty="0">
                <a:solidFill>
                  <a:schemeClr val="tx1"/>
                </a:solidFill>
              </a:rPr>
            </a:br>
            <a:r>
              <a:rPr lang="ru-RU" sz="2700" b="1" dirty="0">
                <a:solidFill>
                  <a:srgbClr val="0070C0"/>
                </a:solidFill>
              </a:rPr>
              <a:t>(пункт 7 статьи 92-1 ЗРК О нотариате)</a:t>
            </a:r>
            <a:br>
              <a:rPr lang="ru-RU" sz="2700" b="1" dirty="0">
                <a:solidFill>
                  <a:srgbClr val="0070C0"/>
                </a:solidFill>
              </a:rPr>
            </a:br>
            <a:r>
              <a:rPr lang="ru-RU" sz="2700" b="1" dirty="0">
                <a:solidFill>
                  <a:srgbClr val="0070C0"/>
                </a:solidFill>
              </a:rPr>
              <a:t>	</a:t>
            </a:r>
            <a:r>
              <a:rPr lang="ru-RU" sz="2700" b="1" dirty="0">
                <a:solidFill>
                  <a:srgbClr val="FF0000"/>
                </a:solidFill>
              </a:rPr>
              <a:t>По взысканию арендных </a:t>
            </a:r>
            <a:r>
              <a:rPr lang="ru-RU" sz="2700" b="1" dirty="0">
                <a:solidFill>
                  <a:schemeClr val="tx1"/>
                </a:solidFill>
              </a:rPr>
              <a:t>платежей ввиду их неуплаты </a:t>
            </a:r>
            <a:br>
              <a:rPr lang="ru-RU" sz="2700" b="1" dirty="0">
                <a:solidFill>
                  <a:schemeClr val="tx1"/>
                </a:solidFill>
              </a:rPr>
            </a:br>
            <a:r>
              <a:rPr lang="ru-RU" sz="2700" b="1" dirty="0">
                <a:solidFill>
                  <a:schemeClr val="tx1"/>
                </a:solidFill>
              </a:rPr>
              <a:t>в сроки, установленные договором аренды</a:t>
            </a:r>
            <a:r>
              <a:rPr lang="ru-RU" sz="2700" b="1" dirty="0">
                <a:solidFill>
                  <a:srgbClr val="0070C0"/>
                </a:solidFill>
              </a:rPr>
              <a:t> </a:t>
            </a:r>
            <a:br>
              <a:rPr lang="ru-RU" sz="2700" b="1" dirty="0">
                <a:solidFill>
                  <a:srgbClr val="0070C0"/>
                </a:solidFill>
              </a:rPr>
            </a:br>
            <a:r>
              <a:rPr lang="ru-RU" sz="2700" b="1" dirty="0">
                <a:solidFill>
                  <a:srgbClr val="0070C0"/>
                </a:solidFill>
              </a:rPr>
              <a:t>(пункт 8 статьи 92-1 ЗРК О нотариате)</a:t>
            </a:r>
            <a:br>
              <a:rPr lang="ru-RU" sz="2700" b="1" dirty="0">
                <a:solidFill>
                  <a:srgbClr val="0070C0"/>
                </a:solidFill>
              </a:rPr>
            </a:br>
            <a:r>
              <a:rPr lang="ru-RU" sz="2800" dirty="0"/>
              <a:t/>
            </a:r>
            <a:br>
              <a:rPr lang="ru-RU" sz="2800" dirty="0"/>
            </a:br>
            <a:endParaRPr lang="ru-RU" sz="2800" b="1" dirty="0"/>
          </a:p>
        </p:txBody>
      </p:sp>
      <p:sp>
        <p:nvSpPr>
          <p:cNvPr id="5" name="Текст 4"/>
          <p:cNvSpPr>
            <a:spLocks noGrp="1"/>
          </p:cNvSpPr>
          <p:nvPr>
            <p:ph type="body" idx="1"/>
          </p:nvPr>
        </p:nvSpPr>
        <p:spPr>
          <a:xfrm>
            <a:off x="1708469" y="3726640"/>
            <a:ext cx="10087291" cy="2975817"/>
          </a:xfrm>
        </p:spPr>
        <p:txBody>
          <a:bodyPr>
            <a:normAutofit fontScale="55000" lnSpcReduction="20000"/>
          </a:bodyPr>
          <a:lstStyle/>
          <a:p>
            <a:pPr algn="just">
              <a:lnSpc>
                <a:spcPct val="150000"/>
              </a:lnSpc>
            </a:pPr>
            <a:r>
              <a:rPr lang="ru-RU" sz="5100" b="1" dirty="0">
                <a:solidFill>
                  <a:srgbClr val="FF0000"/>
                </a:solidFill>
              </a:rPr>
              <a:t>Нижний предел оплаты услуг правового и технического характера при совершении исполнительной надписи по требованиям, предусмотренным подпунктами 7) и 8) пункта 2 статьи 92-1 ЗРК «О нотариате» составляет 0,5 </a:t>
            </a:r>
            <a:r>
              <a:rPr lang="ru-RU" sz="5100" b="1" dirty="0" smtClean="0">
                <a:solidFill>
                  <a:srgbClr val="FF0000"/>
                </a:solidFill>
              </a:rPr>
              <a:t>МРП, т.е. 1459 тенге.</a:t>
            </a:r>
            <a:endParaRPr lang="ru-RU" sz="5100" b="1" dirty="0">
              <a:solidFill>
                <a:schemeClr val="tx1"/>
              </a:solidFill>
            </a:endParaRPr>
          </a:p>
          <a:p>
            <a:endParaRPr lang="ru-RU" dirty="0"/>
          </a:p>
        </p:txBody>
      </p:sp>
      <p:sp>
        <p:nvSpPr>
          <p:cNvPr id="2" name="Номер слайда 1">
            <a:extLst>
              <a:ext uri="{FF2B5EF4-FFF2-40B4-BE49-F238E27FC236}">
                <a16:creationId xmlns:a16="http://schemas.microsoft.com/office/drawing/2014/main" xmlns="" id="{5F1FDB03-9A1F-4D92-9632-B4C24AC002B9}"/>
              </a:ext>
            </a:extLst>
          </p:cNvPr>
          <p:cNvSpPr>
            <a:spLocks noGrp="1"/>
          </p:cNvSpPr>
          <p:nvPr>
            <p:ph type="sldNum" sz="quarter" idx="12"/>
          </p:nvPr>
        </p:nvSpPr>
        <p:spPr/>
        <p:txBody>
          <a:bodyPr/>
          <a:lstStyle/>
          <a:p>
            <a:fld id="{4F65E0F3-FF11-402E-936B-2D1DC285A156}" type="slidenum">
              <a:rPr lang="ru-RU" smtClean="0"/>
              <a:pPr/>
              <a:t>72</a:t>
            </a:fld>
            <a:endParaRPr lang="ru-RU"/>
          </a:p>
        </p:txBody>
      </p:sp>
    </p:spTree>
    <p:extLst>
      <p:ext uri="{BB962C8B-B14F-4D97-AF65-F5344CB8AC3E}">
        <p14:creationId xmlns:p14="http://schemas.microsoft.com/office/powerpoint/2010/main" xmlns="" val="34142464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AE9C547E-8BAA-490E-912C-794A972CF320}"/>
              </a:ext>
            </a:extLst>
          </p:cNvPr>
          <p:cNvSpPr>
            <a:spLocks noGrp="1"/>
          </p:cNvSpPr>
          <p:nvPr>
            <p:ph type="sldNum" sz="quarter" idx="12"/>
          </p:nvPr>
        </p:nvSpPr>
        <p:spPr/>
        <p:txBody>
          <a:bodyPr/>
          <a:lstStyle/>
          <a:p>
            <a:fld id="{4F65E0F3-FF11-402E-936B-2D1DC285A156}" type="slidenum">
              <a:rPr lang="ru-RU" smtClean="0"/>
              <a:pPr/>
              <a:t>73</a:t>
            </a:fld>
            <a:endParaRPr lang="ru-RU"/>
          </a:p>
        </p:txBody>
      </p:sp>
      <p:sp>
        <p:nvSpPr>
          <p:cNvPr id="4" name="Заголовок 3"/>
          <p:cNvSpPr>
            <a:spLocks noGrp="1"/>
          </p:cNvSpPr>
          <p:nvPr>
            <p:ph type="title" idx="4294967295"/>
          </p:nvPr>
        </p:nvSpPr>
        <p:spPr>
          <a:xfrm>
            <a:off x="0" y="344384"/>
            <a:ext cx="10972800" cy="1073254"/>
          </a:xfrm>
        </p:spPr>
        <p:txBody>
          <a:bodyPr>
            <a:normAutofit fontScale="90000"/>
          </a:bodyPr>
          <a:lstStyle/>
          <a:p>
            <a:pPr algn="ctr"/>
            <a:r>
              <a:rPr lang="ru-RU" dirty="0">
                <a:solidFill>
                  <a:srgbClr val="FF0000"/>
                </a:solidFill>
              </a:rPr>
              <a:t/>
            </a:r>
            <a:br>
              <a:rPr lang="ru-RU" dirty="0">
                <a:solidFill>
                  <a:srgbClr val="FF0000"/>
                </a:solidFill>
              </a:rPr>
            </a:br>
            <a:r>
              <a:rPr lang="ru-RU" sz="3100" dirty="0" smtClean="0"/>
              <a:t> </a:t>
            </a:r>
            <a:br>
              <a:rPr lang="ru-RU" sz="3100" dirty="0" smtClean="0"/>
            </a:br>
            <a:r>
              <a:rPr lang="ru-RU" sz="3100" b="1" dirty="0" smtClean="0">
                <a:solidFill>
                  <a:srgbClr val="FF0000"/>
                </a:solidFill>
              </a:rPr>
              <a:t>От оплаты услуг правового и технического характера </a:t>
            </a:r>
            <a:br>
              <a:rPr lang="ru-RU" sz="3100" b="1" dirty="0" smtClean="0">
                <a:solidFill>
                  <a:srgbClr val="FF0000"/>
                </a:solidFill>
              </a:rPr>
            </a:br>
            <a:r>
              <a:rPr lang="ru-RU" sz="3100" b="1" dirty="0" smtClean="0">
                <a:solidFill>
                  <a:srgbClr val="FF0000"/>
                </a:solidFill>
              </a:rPr>
              <a:t>при совершении нотариальных действий </a:t>
            </a:r>
            <a:br>
              <a:rPr lang="ru-RU" sz="3100" b="1" dirty="0" smtClean="0">
                <a:solidFill>
                  <a:srgbClr val="FF0000"/>
                </a:solidFill>
              </a:rPr>
            </a:br>
            <a:r>
              <a:rPr lang="ru-RU" sz="3100" b="1" dirty="0" smtClean="0">
                <a:solidFill>
                  <a:srgbClr val="FF0000"/>
                </a:solidFill>
              </a:rPr>
              <a:t>частным нотариусом освобождаются:</a:t>
            </a:r>
            <a:endParaRPr lang="ru-RU" sz="3100" dirty="0">
              <a:solidFill>
                <a:srgbClr val="FF0000"/>
              </a:solidFill>
            </a:endParaRPr>
          </a:p>
        </p:txBody>
      </p:sp>
      <p:sp>
        <p:nvSpPr>
          <p:cNvPr id="6" name="Прямоугольник 5"/>
          <p:cNvSpPr/>
          <p:nvPr/>
        </p:nvSpPr>
        <p:spPr>
          <a:xfrm>
            <a:off x="3048000" y="2967335"/>
            <a:ext cx="6096000" cy="1200329"/>
          </a:xfrm>
          <a:prstGeom prst="rect">
            <a:avLst/>
          </a:prstGeom>
        </p:spPr>
        <p:txBody>
          <a:bodyPr>
            <a:spAutoFit/>
          </a:bodyPr>
          <a:lstStyle/>
          <a:p>
            <a:endParaRPr lang="ru-RU" dirty="0"/>
          </a:p>
          <a:p>
            <a:endParaRPr lang="ru-RU" dirty="0"/>
          </a:p>
          <a:p>
            <a:endParaRPr lang="ru-RU" dirty="0"/>
          </a:p>
          <a:p>
            <a:endParaRPr lang="ru-RU" dirty="0"/>
          </a:p>
        </p:txBody>
      </p:sp>
      <p:sp>
        <p:nvSpPr>
          <p:cNvPr id="10" name="Прямоугольник 9"/>
          <p:cNvSpPr/>
          <p:nvPr/>
        </p:nvSpPr>
        <p:spPr>
          <a:xfrm>
            <a:off x="653143" y="1638796"/>
            <a:ext cx="11215203" cy="4801314"/>
          </a:xfrm>
          <a:prstGeom prst="rect">
            <a:avLst/>
          </a:prstGeom>
        </p:spPr>
        <p:txBody>
          <a:bodyPr wrap="square">
            <a:spAutoFit/>
          </a:bodyPr>
          <a:lstStyle/>
          <a:p>
            <a:pPr algn="just">
              <a:lnSpc>
                <a:spcPct val="150000"/>
              </a:lnSpc>
            </a:pPr>
            <a:r>
              <a:rPr lang="ru-RU" sz="2800" b="1" dirty="0"/>
              <a:t>взыскатели по требованию, предусмотренному подпунктом 9) пункта  2 статьи  92-1  Закона  РК </a:t>
            </a:r>
          </a:p>
          <a:p>
            <a:pPr algn="just">
              <a:lnSpc>
                <a:spcPct val="150000"/>
              </a:lnSpc>
            </a:pPr>
            <a:r>
              <a:rPr lang="ru-RU" sz="2800" b="1" dirty="0"/>
              <a:t>«О нотариате»:</a:t>
            </a:r>
          </a:p>
          <a:p>
            <a:pPr algn="just">
              <a:lnSpc>
                <a:spcPct val="150000"/>
              </a:lnSpc>
            </a:pPr>
            <a:r>
              <a:rPr lang="ru-RU" sz="2800" b="1" dirty="0"/>
              <a:t> </a:t>
            </a:r>
            <a:r>
              <a:rPr lang="ru-RU" sz="2800" b="1" dirty="0">
                <a:solidFill>
                  <a:srgbClr val="FF0000"/>
                </a:solidFill>
              </a:rPr>
              <a:t>о взыскании начисленных, но не выплаченных работнику заработной платы и иных платежей.</a:t>
            </a:r>
          </a:p>
          <a:p>
            <a:endParaRPr lang="ru-RU" sz="2400" b="1" dirty="0">
              <a:solidFill>
                <a:srgbClr val="FF0000"/>
              </a:solidFill>
            </a:endParaRPr>
          </a:p>
          <a:p>
            <a:endParaRPr lang="ru-RU" sz="2400" b="1" dirty="0"/>
          </a:p>
          <a:p>
            <a:endParaRPr lang="ru-RU" sz="2400" b="1" dirty="0"/>
          </a:p>
          <a:p>
            <a:endParaRPr lang="ru-RU" sz="2400" b="1" dirty="0"/>
          </a:p>
        </p:txBody>
      </p:sp>
    </p:spTree>
    <p:extLst>
      <p:ext uri="{BB962C8B-B14F-4D97-AF65-F5344CB8AC3E}">
        <p14:creationId xmlns:p14="http://schemas.microsoft.com/office/powerpoint/2010/main" xmlns="" val="1194166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ctr"/>
            <a:r>
              <a:rPr lang="ru-RU" sz="3200" b="1" dirty="0">
                <a:solidFill>
                  <a:schemeClr val="tx1"/>
                </a:solidFill>
              </a:rPr>
              <a:t>Формирование наряда по совершенным Исполнительным надписям. </a:t>
            </a:r>
            <a:br>
              <a:rPr lang="ru-RU" sz="3200" b="1" dirty="0">
                <a:solidFill>
                  <a:schemeClr val="tx1"/>
                </a:solidFill>
              </a:rPr>
            </a:br>
            <a:r>
              <a:rPr lang="ru-RU" sz="3200" b="1" dirty="0">
                <a:solidFill>
                  <a:schemeClr val="bg2">
                    <a:lumMod val="50000"/>
                  </a:schemeClr>
                </a:solidFill>
              </a:rPr>
              <a:t>Тонкости делопроизводства.</a:t>
            </a:r>
            <a:endParaRPr lang="ru-RU" sz="3200" dirty="0">
              <a:solidFill>
                <a:schemeClr val="bg2">
                  <a:lumMod val="50000"/>
                </a:schemeClr>
              </a:solidFill>
            </a:endParaRPr>
          </a:p>
        </p:txBody>
      </p:sp>
      <p:sp>
        <p:nvSpPr>
          <p:cNvPr id="5" name="Текст 4"/>
          <p:cNvSpPr>
            <a:spLocks noGrp="1"/>
          </p:cNvSpPr>
          <p:nvPr>
            <p:ph idx="1"/>
          </p:nvPr>
        </p:nvSpPr>
        <p:spPr/>
        <p:txBody>
          <a:bodyPr>
            <a:normAutofit/>
          </a:bodyPr>
          <a:lstStyle/>
          <a:p>
            <a:pPr algn="just"/>
            <a:r>
              <a:rPr lang="ru-RU" sz="2600" b="1" dirty="0">
                <a:solidFill>
                  <a:schemeClr val="tx1"/>
                </a:solidFill>
              </a:rPr>
              <a:t>Пункт 234 Правил. В делах нотариуса остается </a:t>
            </a:r>
            <a:r>
              <a:rPr lang="ru-RU" sz="2600" b="1" dirty="0">
                <a:solidFill>
                  <a:srgbClr val="FF0000"/>
                </a:solidFill>
              </a:rPr>
              <a:t>копия документа, устанавливающего задолженность и уведомление из ЕНИС о направлении исполнительной надписи в государственную автоматизированную информационную систему "Органов исполнительного производства".</a:t>
            </a:r>
            <a:r>
              <a:rPr lang="ru-RU" sz="2600" b="1" dirty="0">
                <a:solidFill>
                  <a:schemeClr val="tx1"/>
                </a:solidFill>
              </a:rPr>
              <a:t>      </a:t>
            </a:r>
          </a:p>
          <a:p>
            <a:pPr algn="just"/>
            <a:r>
              <a:rPr lang="ru-RU" sz="2600" b="1" dirty="0">
                <a:solidFill>
                  <a:schemeClr val="tx1"/>
                </a:solidFill>
              </a:rPr>
              <a:t>Если для совершения исполнительной надписи, кроме документа, устанавливающего задолженность, необходимо представить и </a:t>
            </a:r>
            <a:r>
              <a:rPr lang="ru-RU" sz="2600" b="1" dirty="0">
                <a:solidFill>
                  <a:srgbClr val="FF0000"/>
                </a:solidFill>
              </a:rPr>
              <a:t>другие документы, по которым взыскание задолженности производится в бесспорном порядке,</a:t>
            </a:r>
            <a:r>
              <a:rPr lang="ru-RU" sz="2600" b="1" dirty="0">
                <a:solidFill>
                  <a:schemeClr val="tx1"/>
                </a:solidFill>
              </a:rPr>
              <a:t> то они к исполнительной надписи не приобщаются, </a:t>
            </a:r>
            <a:r>
              <a:rPr lang="ru-RU" sz="2600" b="1" dirty="0">
                <a:solidFill>
                  <a:srgbClr val="FF0000"/>
                </a:solidFill>
              </a:rPr>
              <a:t>а остаются в делах нотариуса.</a:t>
            </a:r>
          </a:p>
          <a:p>
            <a:endParaRPr lang="ru-RU" b="1" dirty="0"/>
          </a:p>
        </p:txBody>
      </p:sp>
      <p:sp>
        <p:nvSpPr>
          <p:cNvPr id="2" name="Номер слайда 1">
            <a:extLst>
              <a:ext uri="{FF2B5EF4-FFF2-40B4-BE49-F238E27FC236}">
                <a16:creationId xmlns:a16="http://schemas.microsoft.com/office/drawing/2014/main" xmlns="" id="{C6EF8DB1-B152-474E-8C07-9587AE947525}"/>
              </a:ext>
            </a:extLst>
          </p:cNvPr>
          <p:cNvSpPr>
            <a:spLocks noGrp="1"/>
          </p:cNvSpPr>
          <p:nvPr>
            <p:ph type="sldNum" sz="quarter" idx="12"/>
          </p:nvPr>
        </p:nvSpPr>
        <p:spPr/>
        <p:txBody>
          <a:bodyPr/>
          <a:lstStyle/>
          <a:p>
            <a:fld id="{4F65E0F3-FF11-402E-936B-2D1DC285A156}" type="slidenum">
              <a:rPr lang="ru-RU" smtClean="0"/>
              <a:pPr/>
              <a:t>74</a:t>
            </a:fld>
            <a:endParaRPr lang="ru-RU"/>
          </a:p>
        </p:txBody>
      </p:sp>
    </p:spTree>
    <p:extLst>
      <p:ext uri="{BB962C8B-B14F-4D97-AF65-F5344CB8AC3E}">
        <p14:creationId xmlns:p14="http://schemas.microsoft.com/office/powerpoint/2010/main" xmlns="" val="1040672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000" b="1" i="1" dirty="0">
                <a:solidFill>
                  <a:srgbClr val="FF0000"/>
                </a:solidFill>
              </a:rPr>
              <a:t>Как формируется наряд по Исполнительной надписи</a:t>
            </a:r>
          </a:p>
        </p:txBody>
      </p:sp>
      <p:sp>
        <p:nvSpPr>
          <p:cNvPr id="3" name="Текст 2"/>
          <p:cNvSpPr>
            <a:spLocks noGrp="1"/>
          </p:cNvSpPr>
          <p:nvPr>
            <p:ph idx="1"/>
          </p:nvPr>
        </p:nvSpPr>
        <p:spPr/>
        <p:txBody>
          <a:bodyPr>
            <a:normAutofit fontScale="32500" lnSpcReduction="20000"/>
          </a:bodyPr>
          <a:lstStyle/>
          <a:p>
            <a:pPr marL="342900" lvl="0" indent="-342900" algn="just">
              <a:buFont typeface="Arial" panose="020B0604020202020204" pitchFamily="34" charset="0"/>
              <a:buChar char="•"/>
            </a:pPr>
            <a:r>
              <a:rPr lang="ru-RU" sz="6000" b="1" dirty="0">
                <a:solidFill>
                  <a:schemeClr val="tx1"/>
                </a:solidFill>
                <a:cs typeface="Times New Roman" panose="02020603050405020304" pitchFamily="18" charset="0"/>
              </a:rPr>
              <a:t>Заявление взыскателя оригинал со вх. №___ и датой регистрации в журнале входящей корреспонденции;</a:t>
            </a:r>
          </a:p>
          <a:p>
            <a:pPr marL="342900" lvl="0" indent="-342900" algn="just">
              <a:buFont typeface="Arial" panose="020B0604020202020204" pitchFamily="34" charset="0"/>
              <a:buChar char="•"/>
            </a:pPr>
            <a:r>
              <a:rPr lang="ru-RU" sz="6000" b="1" dirty="0">
                <a:solidFill>
                  <a:schemeClr val="tx1"/>
                </a:solidFill>
                <a:cs typeface="Times New Roman" panose="02020603050405020304" pitchFamily="18" charset="0"/>
              </a:rPr>
              <a:t>Копии документов, устанавливающие задолженность (договор, акт выполненных работ, акт сверки взаиморасчетов, расчет задолженности, переписка сторон, претензии, ответы на претензии (если таковые имеются), гарантийные письма и т.д.;</a:t>
            </a:r>
          </a:p>
          <a:p>
            <a:pPr marL="342900" lvl="0" indent="-342900" algn="just">
              <a:buFont typeface="Arial" panose="020B0604020202020204" pitchFamily="34" charset="0"/>
              <a:buChar char="•"/>
            </a:pPr>
            <a:r>
              <a:rPr lang="ru-RU" sz="6000" b="1" dirty="0">
                <a:solidFill>
                  <a:schemeClr val="tx1"/>
                </a:solidFill>
                <a:cs typeface="Times New Roman" panose="02020603050405020304" pitchFamily="18" charset="0"/>
              </a:rPr>
              <a:t>Копии документов юридического лица взыскателя (справка с сайта </a:t>
            </a:r>
            <a:r>
              <a:rPr lang="en-US" sz="6000" b="1" dirty="0">
                <a:solidFill>
                  <a:schemeClr val="tx1"/>
                </a:solidFill>
                <a:cs typeface="Times New Roman" panose="02020603050405020304" pitchFamily="18" charset="0"/>
              </a:rPr>
              <a:t>egov.kz</a:t>
            </a:r>
            <a:r>
              <a:rPr lang="ru-RU" sz="6000" b="1" dirty="0">
                <a:solidFill>
                  <a:schemeClr val="tx1"/>
                </a:solidFill>
                <a:cs typeface="Times New Roman" panose="02020603050405020304" pitchFamily="18" charset="0"/>
              </a:rPr>
              <a:t> о зарегистрированном юридическом лице, копия Устава, протокол/решение на первого руководителя, приказ, доверенность (если обратилось доверенное лицо);</a:t>
            </a:r>
          </a:p>
          <a:p>
            <a:pPr marL="342900" lvl="0" indent="-342900" algn="just">
              <a:buFont typeface="Arial" panose="020B0604020202020204" pitchFamily="34" charset="0"/>
              <a:buChar char="•"/>
            </a:pPr>
            <a:r>
              <a:rPr lang="ru-RU" sz="6000" b="1" dirty="0">
                <a:solidFill>
                  <a:schemeClr val="tx1"/>
                </a:solidFill>
                <a:cs typeface="Times New Roman" panose="02020603050405020304" pitchFamily="18" charset="0"/>
              </a:rPr>
              <a:t>Копии документов, удостоверяющих личность</a:t>
            </a:r>
          </a:p>
          <a:p>
            <a:pPr marL="342900" lvl="0" indent="-342900" algn="just">
              <a:buFont typeface="Arial" panose="020B0604020202020204" pitchFamily="34" charset="0"/>
              <a:buChar char="•"/>
            </a:pPr>
            <a:r>
              <a:rPr lang="ru-RU" sz="6000" b="1" dirty="0">
                <a:solidFill>
                  <a:schemeClr val="tx1"/>
                </a:solidFill>
                <a:cs typeface="Times New Roman" panose="02020603050405020304" pitchFamily="18" charset="0"/>
              </a:rPr>
              <a:t>Сопроводительное письмо с исх. №___ зарегистрированное в журнале исходящей корреспонденции;</a:t>
            </a:r>
          </a:p>
          <a:p>
            <a:pPr marL="342900" lvl="0" indent="-342900" algn="just">
              <a:buFont typeface="Arial" panose="020B0604020202020204" pitchFamily="34" charset="0"/>
              <a:buChar char="•"/>
            </a:pPr>
            <a:r>
              <a:rPr lang="ru-RU" sz="6000" b="1" dirty="0">
                <a:solidFill>
                  <a:schemeClr val="tx1"/>
                </a:solidFill>
                <a:cs typeface="Times New Roman" panose="02020603050405020304" pitchFamily="18" charset="0"/>
              </a:rPr>
              <a:t>Почтовые квитанции, уведомление о вручении;</a:t>
            </a:r>
          </a:p>
          <a:p>
            <a:endParaRPr lang="ru-RU" b="1" dirty="0">
              <a:latin typeface="Arial Narrow" panose="020B0606020202030204" pitchFamily="34" charset="0"/>
            </a:endParaRPr>
          </a:p>
        </p:txBody>
      </p:sp>
      <p:sp>
        <p:nvSpPr>
          <p:cNvPr id="4" name="Номер слайда 3">
            <a:extLst>
              <a:ext uri="{FF2B5EF4-FFF2-40B4-BE49-F238E27FC236}">
                <a16:creationId xmlns:a16="http://schemas.microsoft.com/office/drawing/2014/main" xmlns="" id="{D5C249D9-34BC-4815-94AD-0C9B446EB894}"/>
              </a:ext>
            </a:extLst>
          </p:cNvPr>
          <p:cNvSpPr>
            <a:spLocks noGrp="1"/>
          </p:cNvSpPr>
          <p:nvPr>
            <p:ph type="sldNum" sz="quarter" idx="12"/>
          </p:nvPr>
        </p:nvSpPr>
        <p:spPr/>
        <p:txBody>
          <a:bodyPr/>
          <a:lstStyle/>
          <a:p>
            <a:fld id="{4F65E0F3-FF11-402E-936B-2D1DC285A156}" type="slidenum">
              <a:rPr lang="ru-RU" smtClean="0"/>
              <a:pPr/>
              <a:t>75</a:t>
            </a:fld>
            <a:endParaRPr lang="ru-RU"/>
          </a:p>
        </p:txBody>
      </p:sp>
    </p:spTree>
    <p:extLst>
      <p:ext uri="{BB962C8B-B14F-4D97-AF65-F5344CB8AC3E}">
        <p14:creationId xmlns:p14="http://schemas.microsoft.com/office/powerpoint/2010/main" xmlns="" val="5519211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02703925-6256-4D81-A61C-634D4AA01E16}"/>
              </a:ext>
            </a:extLst>
          </p:cNvPr>
          <p:cNvSpPr>
            <a:spLocks noGrp="1"/>
          </p:cNvSpPr>
          <p:nvPr>
            <p:ph type="title"/>
          </p:nvPr>
        </p:nvSpPr>
        <p:spPr/>
        <p:txBody>
          <a:bodyPr>
            <a:normAutofit/>
          </a:bodyPr>
          <a:lstStyle/>
          <a:p>
            <a:pPr algn="ctr"/>
            <a:r>
              <a:rPr lang="ru-RU" sz="3000" b="1" i="1" dirty="0">
                <a:solidFill>
                  <a:srgbClr val="FF0000"/>
                </a:solidFill>
              </a:rPr>
              <a:t>Как формируется наряд по Исполнительной надписи</a:t>
            </a:r>
          </a:p>
        </p:txBody>
      </p:sp>
      <p:sp>
        <p:nvSpPr>
          <p:cNvPr id="3" name="Текст 2">
            <a:extLst>
              <a:ext uri="{FF2B5EF4-FFF2-40B4-BE49-F238E27FC236}">
                <a16:creationId xmlns:a16="http://schemas.microsoft.com/office/drawing/2014/main" xmlns="" id="{815E565E-1DD2-4371-A670-56F65986D3DF}"/>
              </a:ext>
            </a:extLst>
          </p:cNvPr>
          <p:cNvSpPr>
            <a:spLocks noGrp="1"/>
          </p:cNvSpPr>
          <p:nvPr>
            <p:ph idx="1"/>
          </p:nvPr>
        </p:nvSpPr>
        <p:spPr/>
        <p:txBody>
          <a:bodyPr>
            <a:normAutofit fontScale="92500" lnSpcReduction="20000"/>
          </a:bodyPr>
          <a:lstStyle/>
          <a:p>
            <a:pPr marL="342900" lvl="0" indent="-342900" algn="just">
              <a:buFont typeface="Arial" panose="020B0604020202020204" pitchFamily="34" charset="0"/>
              <a:buChar char="•"/>
            </a:pPr>
            <a:r>
              <a:rPr lang="ru-RU" sz="2800" b="1" dirty="0">
                <a:solidFill>
                  <a:schemeClr val="tx1"/>
                </a:solidFill>
                <a:cs typeface="Times New Roman" panose="02020603050405020304" pitchFamily="18" charset="0"/>
              </a:rPr>
              <a:t>Копия Исполнительной надписи, распечатанная с модуля ЕНИС;</a:t>
            </a:r>
          </a:p>
          <a:p>
            <a:pPr marL="342900" lvl="0" indent="-342900" algn="just">
              <a:buFont typeface="Arial" panose="020B0604020202020204" pitchFamily="34" charset="0"/>
              <a:buChar char="•"/>
            </a:pPr>
            <a:r>
              <a:rPr lang="ru-RU" sz="2800" b="1" dirty="0">
                <a:solidFill>
                  <a:schemeClr val="tx1"/>
                </a:solidFill>
                <a:cs typeface="Times New Roman" panose="02020603050405020304" pitchFamily="18" charset="0"/>
              </a:rPr>
              <a:t>Возражение должника (если поступило) с почтовыми документами, когда поступило;</a:t>
            </a:r>
          </a:p>
          <a:p>
            <a:pPr marL="342900" lvl="0" indent="-342900" algn="just">
              <a:buFont typeface="Arial" panose="020B0604020202020204" pitchFamily="34" charset="0"/>
              <a:buChar char="•"/>
            </a:pPr>
            <a:r>
              <a:rPr lang="ru-RU" sz="2800" b="1" dirty="0">
                <a:solidFill>
                  <a:schemeClr val="tx1"/>
                </a:solidFill>
                <a:cs typeface="Times New Roman" panose="02020603050405020304" pitchFamily="18" charset="0"/>
              </a:rPr>
              <a:t>Постановление об отмене (если Исполнительная надпись отменена);</a:t>
            </a:r>
          </a:p>
          <a:p>
            <a:pPr marL="342900" lvl="0" indent="-342900" algn="just">
              <a:buFont typeface="Arial" panose="020B0604020202020204" pitchFamily="34" charset="0"/>
              <a:buChar char="•"/>
            </a:pPr>
            <a:r>
              <a:rPr lang="ru-RU" sz="2800" b="1" dirty="0">
                <a:solidFill>
                  <a:schemeClr val="tx1"/>
                </a:solidFill>
                <a:cs typeface="Times New Roman" panose="02020603050405020304" pitchFamily="18" charset="0"/>
              </a:rPr>
              <a:t>Ответ на возражение с исх. № ____, если Исполнительная надпись не отменена;</a:t>
            </a:r>
          </a:p>
          <a:p>
            <a:pPr marL="342900" lvl="0" indent="-342900" algn="just">
              <a:buFont typeface="Arial" panose="020B0604020202020204" pitchFamily="34" charset="0"/>
              <a:buChar char="•"/>
            </a:pPr>
            <a:r>
              <a:rPr lang="ru-RU" sz="2800" b="1" dirty="0">
                <a:solidFill>
                  <a:schemeClr val="tx1"/>
                </a:solidFill>
                <a:cs typeface="Times New Roman" panose="02020603050405020304" pitchFamily="18" charset="0"/>
              </a:rPr>
              <a:t>Решение суда, если имеется;</a:t>
            </a:r>
          </a:p>
          <a:p>
            <a:pPr marL="342900" lvl="0" indent="-342900" algn="just">
              <a:buFont typeface="Arial" panose="020B0604020202020204" pitchFamily="34" charset="0"/>
              <a:buChar char="•"/>
            </a:pPr>
            <a:r>
              <a:rPr lang="ru-RU" sz="2800" b="1" dirty="0">
                <a:solidFill>
                  <a:schemeClr val="tx1"/>
                </a:solidFill>
                <a:cs typeface="Times New Roman" panose="02020603050405020304" pitchFamily="18" charset="0"/>
              </a:rPr>
              <a:t>В общем в наряд подшивают все документы, имеющие отношение к данной совершенной Исполнительной надписи.</a:t>
            </a:r>
          </a:p>
          <a:p>
            <a:endParaRPr lang="ru-RU" dirty="0"/>
          </a:p>
        </p:txBody>
      </p:sp>
      <p:sp>
        <p:nvSpPr>
          <p:cNvPr id="4" name="Номер слайда 3">
            <a:extLst>
              <a:ext uri="{FF2B5EF4-FFF2-40B4-BE49-F238E27FC236}">
                <a16:creationId xmlns:a16="http://schemas.microsoft.com/office/drawing/2014/main" xmlns="" id="{3C60B87F-1FC6-4AA1-860D-EDAA8F7B70F6}"/>
              </a:ext>
            </a:extLst>
          </p:cNvPr>
          <p:cNvSpPr>
            <a:spLocks noGrp="1"/>
          </p:cNvSpPr>
          <p:nvPr>
            <p:ph type="sldNum" sz="quarter" idx="12"/>
          </p:nvPr>
        </p:nvSpPr>
        <p:spPr/>
        <p:txBody>
          <a:bodyPr/>
          <a:lstStyle/>
          <a:p>
            <a:fld id="{4F65E0F3-FF11-402E-936B-2D1DC285A156}" type="slidenum">
              <a:rPr lang="ru-RU" smtClean="0"/>
              <a:pPr/>
              <a:t>76</a:t>
            </a:fld>
            <a:endParaRPr lang="ru-RU"/>
          </a:p>
        </p:txBody>
      </p:sp>
    </p:spTree>
    <p:extLst>
      <p:ext uri="{BB962C8B-B14F-4D97-AF65-F5344CB8AC3E}">
        <p14:creationId xmlns:p14="http://schemas.microsoft.com/office/powerpoint/2010/main" xmlns="" val="27654539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2D176B48-D145-4BC4-A7D2-E9A50BDF3FF5}"/>
              </a:ext>
            </a:extLst>
          </p:cNvPr>
          <p:cNvSpPr>
            <a:spLocks noGrp="1"/>
          </p:cNvSpPr>
          <p:nvPr>
            <p:ph type="sldNum" sz="quarter" idx="12"/>
          </p:nvPr>
        </p:nvSpPr>
        <p:spPr/>
        <p:txBody>
          <a:bodyPr/>
          <a:lstStyle/>
          <a:p>
            <a:fld id="{4F65E0F3-FF11-402E-936B-2D1DC285A156}" type="slidenum">
              <a:rPr lang="ru-RU" smtClean="0"/>
              <a:pPr/>
              <a:t>77</a:t>
            </a:fld>
            <a:endParaRPr lang="ru-RU"/>
          </a:p>
        </p:txBody>
      </p:sp>
      <p:sp>
        <p:nvSpPr>
          <p:cNvPr id="2" name="Заголовок 1">
            <a:extLst>
              <a:ext uri="{FF2B5EF4-FFF2-40B4-BE49-F238E27FC236}">
                <a16:creationId xmlns:a16="http://schemas.microsoft.com/office/drawing/2014/main" xmlns="" id="{30518DF0-21ED-4A9B-9B9A-15C126F61BE9}"/>
              </a:ext>
            </a:extLst>
          </p:cNvPr>
          <p:cNvSpPr>
            <a:spLocks noGrp="1"/>
          </p:cNvSpPr>
          <p:nvPr>
            <p:ph type="title" idx="4294967295"/>
          </p:nvPr>
        </p:nvSpPr>
        <p:spPr>
          <a:xfrm>
            <a:off x="1878013" y="333375"/>
            <a:ext cx="10313987" cy="1401763"/>
          </a:xfrm>
        </p:spPr>
        <p:txBody>
          <a:bodyPr>
            <a:noAutofit/>
          </a:bodyPr>
          <a:lstStyle/>
          <a:p>
            <a:pPr algn="ctr"/>
            <a:r>
              <a:rPr lang="ru-RU" sz="2400" b="1" dirty="0">
                <a:solidFill>
                  <a:srgbClr val="FF0000"/>
                </a:solidFill>
              </a:rPr>
              <a:t>Закон Республики Казахстан от 10 марта 2004 года N 531</a:t>
            </a:r>
            <a:br>
              <a:rPr lang="ru-RU" sz="2400" b="1" dirty="0">
                <a:solidFill>
                  <a:srgbClr val="FF0000"/>
                </a:solidFill>
              </a:rPr>
            </a:br>
            <a:r>
              <a:rPr lang="ru-RU" sz="2400" b="1" dirty="0">
                <a:solidFill>
                  <a:srgbClr val="FF0000"/>
                </a:solidFill>
              </a:rPr>
              <a:t>О ратификации Конвенции о правовой помощи и правовых отношениях по гражданским, семейным и уголовным делам</a:t>
            </a:r>
            <a:br>
              <a:rPr lang="ru-RU" sz="2400" b="1" dirty="0">
                <a:solidFill>
                  <a:srgbClr val="FF0000"/>
                </a:solidFill>
              </a:rPr>
            </a:br>
            <a:r>
              <a:rPr lang="ru-RU" sz="2400" b="1" dirty="0">
                <a:solidFill>
                  <a:srgbClr val="FF0000"/>
                </a:solidFill>
              </a:rPr>
              <a:t>(Кишинёвская Конвенция)</a:t>
            </a:r>
            <a:endParaRPr lang="ru-RU" sz="2400" dirty="0"/>
          </a:p>
        </p:txBody>
      </p:sp>
      <p:sp>
        <p:nvSpPr>
          <p:cNvPr id="3" name="Текст 2">
            <a:extLst>
              <a:ext uri="{FF2B5EF4-FFF2-40B4-BE49-F238E27FC236}">
                <a16:creationId xmlns:a16="http://schemas.microsoft.com/office/drawing/2014/main" xmlns="" id="{CFC4DD0D-B833-408D-8112-9FDD42CB3AB6}"/>
              </a:ext>
            </a:extLst>
          </p:cNvPr>
          <p:cNvSpPr>
            <a:spLocks noGrp="1"/>
          </p:cNvSpPr>
          <p:nvPr>
            <p:ph type="body" idx="4294967295"/>
          </p:nvPr>
        </p:nvSpPr>
        <p:spPr>
          <a:xfrm>
            <a:off x="332510" y="1922463"/>
            <a:ext cx="10842172" cy="4602162"/>
          </a:xfrm>
        </p:spPr>
        <p:txBody>
          <a:bodyPr>
            <a:normAutofit fontScale="92500"/>
          </a:bodyPr>
          <a:lstStyle/>
          <a:p>
            <a:pPr algn="just">
              <a:lnSpc>
                <a:spcPct val="150000"/>
              </a:lnSpc>
            </a:pPr>
            <a:r>
              <a:rPr lang="ru-RU" sz="2800" b="1" i="1" dirty="0">
                <a:solidFill>
                  <a:schemeClr val="tx1"/>
                </a:solidFill>
              </a:rPr>
              <a:t>1. Может ли быть совершена Исполнительная надпись в отношении иностранного гражданина?</a:t>
            </a:r>
          </a:p>
          <a:p>
            <a:pPr algn="just">
              <a:lnSpc>
                <a:spcPct val="150000"/>
              </a:lnSpc>
            </a:pPr>
            <a:r>
              <a:rPr lang="ru-RU" sz="2800" b="1" i="1" dirty="0">
                <a:solidFill>
                  <a:schemeClr val="tx1"/>
                </a:solidFill>
              </a:rPr>
              <a:t>2. Может ли обратиться к нотариусу за совершением Исполнительной надписи иностранный гражданин?</a:t>
            </a:r>
          </a:p>
          <a:p>
            <a:pPr algn="just">
              <a:lnSpc>
                <a:spcPct val="150000"/>
              </a:lnSpc>
            </a:pPr>
            <a:r>
              <a:rPr lang="ru-RU" sz="2800" b="1" i="1" dirty="0">
                <a:solidFill>
                  <a:schemeClr val="tx1"/>
                </a:solidFill>
              </a:rPr>
              <a:t>3. Может ли быть взыскана задолженность по такой Исполнительной надписи и какой может быть порядок взыскания?</a:t>
            </a:r>
          </a:p>
        </p:txBody>
      </p:sp>
    </p:spTree>
    <p:extLst>
      <p:ext uri="{BB962C8B-B14F-4D97-AF65-F5344CB8AC3E}">
        <p14:creationId xmlns:p14="http://schemas.microsoft.com/office/powerpoint/2010/main" xmlns="" val="3920766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36DA4FC6-CBA9-439E-AAAD-EB8A8138C0C2}"/>
              </a:ext>
            </a:extLst>
          </p:cNvPr>
          <p:cNvSpPr>
            <a:spLocks noGrp="1"/>
          </p:cNvSpPr>
          <p:nvPr>
            <p:ph type="sldNum" sz="quarter" idx="12"/>
          </p:nvPr>
        </p:nvSpPr>
        <p:spPr/>
        <p:txBody>
          <a:bodyPr/>
          <a:lstStyle/>
          <a:p>
            <a:fld id="{4F65E0F3-FF11-402E-936B-2D1DC285A156}" type="slidenum">
              <a:rPr lang="ru-RU" smtClean="0"/>
              <a:pPr/>
              <a:t>78</a:t>
            </a:fld>
            <a:endParaRPr lang="ru-RU"/>
          </a:p>
        </p:txBody>
      </p:sp>
      <p:sp>
        <p:nvSpPr>
          <p:cNvPr id="2" name="Заголовок 1">
            <a:extLst>
              <a:ext uri="{FF2B5EF4-FFF2-40B4-BE49-F238E27FC236}">
                <a16:creationId xmlns:a16="http://schemas.microsoft.com/office/drawing/2014/main" xmlns="" id="{783B7561-2A95-4497-A31C-70CAFCF42810}"/>
              </a:ext>
            </a:extLst>
          </p:cNvPr>
          <p:cNvSpPr>
            <a:spLocks noGrp="1"/>
          </p:cNvSpPr>
          <p:nvPr>
            <p:ph type="ctrTitle" idx="4294967295"/>
          </p:nvPr>
        </p:nvSpPr>
        <p:spPr>
          <a:xfrm>
            <a:off x="1992313" y="146050"/>
            <a:ext cx="10199687" cy="1277938"/>
          </a:xfrm>
        </p:spPr>
        <p:txBody>
          <a:bodyPr>
            <a:noAutofit/>
          </a:bodyPr>
          <a:lstStyle/>
          <a:p>
            <a:pPr algn="ctr"/>
            <a:r>
              <a:rPr lang="ru-RU" sz="2400" b="1" dirty="0">
                <a:solidFill>
                  <a:srgbClr val="FF0000"/>
                </a:solidFill>
              </a:rPr>
              <a:t>Закон Республики Казахстан от 10 марта 2004 года N 531</a:t>
            </a:r>
            <a:br>
              <a:rPr lang="ru-RU" sz="2400" b="1" dirty="0">
                <a:solidFill>
                  <a:srgbClr val="FF0000"/>
                </a:solidFill>
              </a:rPr>
            </a:br>
            <a:r>
              <a:rPr lang="ru-RU" sz="2400" b="1" dirty="0">
                <a:solidFill>
                  <a:srgbClr val="FF0000"/>
                </a:solidFill>
              </a:rPr>
              <a:t>О ратификации Конвенции о правовой помощи и правовых отношениях по гражданским, семейным и уголовным делам</a:t>
            </a:r>
          </a:p>
        </p:txBody>
      </p:sp>
      <p:sp>
        <p:nvSpPr>
          <p:cNvPr id="3" name="Подзаголовок 2">
            <a:extLst>
              <a:ext uri="{FF2B5EF4-FFF2-40B4-BE49-F238E27FC236}">
                <a16:creationId xmlns:a16="http://schemas.microsoft.com/office/drawing/2014/main" xmlns="" id="{CB32EA1C-52F3-4EE0-AFB3-F6B9C5A71254}"/>
              </a:ext>
            </a:extLst>
          </p:cNvPr>
          <p:cNvSpPr>
            <a:spLocks noGrp="1"/>
          </p:cNvSpPr>
          <p:nvPr>
            <p:ph type="subTitle" idx="4294967295"/>
          </p:nvPr>
        </p:nvSpPr>
        <p:spPr>
          <a:xfrm>
            <a:off x="1127125" y="1498600"/>
            <a:ext cx="10344439" cy="5213350"/>
          </a:xfrm>
        </p:spPr>
        <p:txBody>
          <a:bodyPr>
            <a:normAutofit/>
          </a:bodyPr>
          <a:lstStyle/>
          <a:p>
            <a:r>
              <a:rPr lang="ru-RU" sz="2400" b="1" u="sng" dirty="0">
                <a:solidFill>
                  <a:schemeClr val="tx1"/>
                </a:solidFill>
              </a:rPr>
              <a:t>Статья 6. Объем правовой помощи</a:t>
            </a:r>
            <a:r>
              <a:rPr lang="ru-RU" sz="2400" b="1" dirty="0">
                <a:solidFill>
                  <a:schemeClr val="tx1"/>
                </a:solidFill>
              </a:rPr>
              <a:t>            </a:t>
            </a:r>
          </a:p>
          <a:p>
            <a:pPr algn="just"/>
            <a:r>
              <a:rPr lang="ru-RU" sz="2400" b="1" dirty="0">
                <a:solidFill>
                  <a:schemeClr val="tx1"/>
                </a:solidFill>
              </a:rPr>
              <a:t>Договаривающиеся Стороны оказывают взаимную правовую помощь путем выполнения процессуальных и иных действий, предусмотренных законодательством запрашиваемой Договаривающейся Стороны, в частности, составления, пересылки и вручения адресату документов, производства осмотров, обысков, выемок, передачи вещественных доказательств, проведения экспертиз, допроса сторон, третьих лиц, подозреваемых, обвиняемых, потерпевших, свидетелей, гражданских истцов, гражданских ответчиков, их представителей, законных представителей обвиняемых, экспертов,   предъявления   для   опознания,   в   том   числе   с </a:t>
            </a:r>
          </a:p>
        </p:txBody>
      </p:sp>
    </p:spTree>
    <p:extLst>
      <p:ext uri="{BB962C8B-B14F-4D97-AF65-F5344CB8AC3E}">
        <p14:creationId xmlns:p14="http://schemas.microsoft.com/office/powerpoint/2010/main" xmlns="" val="11435598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996781-EC8F-4213-99D7-AF45363212F9}"/>
              </a:ext>
            </a:extLst>
          </p:cNvPr>
          <p:cNvSpPr>
            <a:spLocks noGrp="1"/>
          </p:cNvSpPr>
          <p:nvPr>
            <p:ph type="title"/>
          </p:nvPr>
        </p:nvSpPr>
        <p:spPr>
          <a:xfrm>
            <a:off x="1668544" y="84842"/>
            <a:ext cx="10360057" cy="1234912"/>
          </a:xfrm>
        </p:spPr>
        <p:txBody>
          <a:bodyPr>
            <a:normAutofit/>
          </a:bodyPr>
          <a:lstStyle/>
          <a:p>
            <a:pPr algn="ctr"/>
            <a:r>
              <a:rPr lang="ru-RU" sz="2400" b="1" dirty="0">
                <a:solidFill>
                  <a:srgbClr val="FF0000"/>
                </a:solidFill>
              </a:rPr>
              <a:t>Закон Республики Казахстан от 10 марта 2004 года N 531</a:t>
            </a:r>
            <a:br>
              <a:rPr lang="ru-RU" sz="2400" b="1" dirty="0">
                <a:solidFill>
                  <a:srgbClr val="FF0000"/>
                </a:solidFill>
              </a:rPr>
            </a:br>
            <a:r>
              <a:rPr lang="ru-RU" sz="2400" b="1" dirty="0">
                <a:solidFill>
                  <a:srgbClr val="FF0000"/>
                </a:solidFill>
              </a:rPr>
              <a:t>О ратификации Конвенции о правовой помощи и правовых отношениях по гражданским, семейным и уголовным делам</a:t>
            </a:r>
            <a:endParaRPr lang="ru-RU" sz="2400" dirty="0"/>
          </a:p>
        </p:txBody>
      </p:sp>
      <p:sp>
        <p:nvSpPr>
          <p:cNvPr id="3" name="Объект 2">
            <a:extLst>
              <a:ext uri="{FF2B5EF4-FFF2-40B4-BE49-F238E27FC236}">
                <a16:creationId xmlns:a16="http://schemas.microsoft.com/office/drawing/2014/main" xmlns="" id="{B2FC7CFB-7135-4D10-ACF2-CE49A4671168}"/>
              </a:ext>
            </a:extLst>
          </p:cNvPr>
          <p:cNvSpPr>
            <a:spLocks noGrp="1"/>
          </p:cNvSpPr>
          <p:nvPr>
            <p:ph idx="1"/>
          </p:nvPr>
        </p:nvSpPr>
        <p:spPr>
          <a:xfrm>
            <a:off x="1748671" y="1319754"/>
            <a:ext cx="10199801" cy="5335570"/>
          </a:xfrm>
        </p:spPr>
        <p:txBody>
          <a:bodyPr>
            <a:normAutofit/>
          </a:bodyPr>
          <a:lstStyle/>
          <a:p>
            <a:pPr marL="0" indent="0" algn="just">
              <a:buNone/>
            </a:pPr>
            <a:r>
              <a:rPr lang="ru-RU" sz="2300" b="1" dirty="0">
                <a:solidFill>
                  <a:schemeClr val="tx1"/>
                </a:solidFill>
              </a:rPr>
              <a:t>использованием видеосвязи, видеозаписи и иных технических средств, розыска лиц, осуществления оперативно-розыскных мероприятий в рамках расследуемого уголовного дела, уголовного преследования, выдачи лиц для привлечения их к уголовной ответственности или приведения приговора в исполнение, розыска и ареста (изъятия) денежных средств и имущества, полученных преступным путем, а также доходов от преступной деятельности, розыска имущества и денежных средств гражданских ответчиков для исполнения решений по гражданским делам, коммерческим и иным экономическим спорам, </a:t>
            </a:r>
            <a:r>
              <a:rPr lang="ru-RU" sz="2300" b="1" u="sng" dirty="0">
                <a:solidFill>
                  <a:srgbClr val="00B0F0"/>
                </a:solidFill>
              </a:rPr>
              <a:t>признания и исполнения исполнительных надписей</a:t>
            </a:r>
            <a:r>
              <a:rPr lang="ru-RU" sz="2300" b="1" dirty="0">
                <a:solidFill>
                  <a:schemeClr val="tx1"/>
                </a:solidFill>
              </a:rPr>
              <a:t>, судебных решений по гражданским делам и приговоров.      </a:t>
            </a:r>
          </a:p>
          <a:p>
            <a:pPr marL="0" indent="0" algn="just">
              <a:buNone/>
            </a:pPr>
            <a:r>
              <a:rPr lang="ru-RU" sz="2300" b="1" dirty="0">
                <a:solidFill>
                  <a:schemeClr val="tx1"/>
                </a:solidFill>
              </a:rPr>
              <a:t>Договаривающиеся Стороны могут оказывать взаимную правовую помощь и в иных формах и видах, исходя из конкретных обстоятельств, интересов правосудия и общества в целом и в соответствии с внутренним законодательством Договаривающихся Сторон</a:t>
            </a:r>
            <a:r>
              <a:rPr lang="ru-RU" b="1" dirty="0">
                <a:solidFill>
                  <a:schemeClr val="tx1"/>
                </a:solidFill>
              </a:rPr>
              <a:t>.</a:t>
            </a:r>
            <a:endParaRPr lang="ru-RU" dirty="0"/>
          </a:p>
        </p:txBody>
      </p:sp>
      <p:sp>
        <p:nvSpPr>
          <p:cNvPr id="4" name="Номер слайда 3">
            <a:extLst>
              <a:ext uri="{FF2B5EF4-FFF2-40B4-BE49-F238E27FC236}">
                <a16:creationId xmlns:a16="http://schemas.microsoft.com/office/drawing/2014/main" xmlns="" id="{9D232C37-D8F6-40A5-B5D6-B2B572C68E96}"/>
              </a:ext>
            </a:extLst>
          </p:cNvPr>
          <p:cNvSpPr>
            <a:spLocks noGrp="1"/>
          </p:cNvSpPr>
          <p:nvPr>
            <p:ph type="sldNum" sz="quarter" idx="12"/>
          </p:nvPr>
        </p:nvSpPr>
        <p:spPr/>
        <p:txBody>
          <a:bodyPr/>
          <a:lstStyle/>
          <a:p>
            <a:fld id="{4F65E0F3-FF11-402E-936B-2D1DC285A156}" type="slidenum">
              <a:rPr lang="ru-RU" smtClean="0"/>
              <a:pPr/>
              <a:t>79</a:t>
            </a:fld>
            <a:endParaRPr lang="ru-RU"/>
          </a:p>
        </p:txBody>
      </p:sp>
    </p:spTree>
    <p:extLst>
      <p:ext uri="{BB962C8B-B14F-4D97-AF65-F5344CB8AC3E}">
        <p14:creationId xmlns:p14="http://schemas.microsoft.com/office/powerpoint/2010/main" xmlns="" val="2662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latin typeface="Times New Roman" pitchFamily="18" charset="0"/>
                <a:cs typeface="Times New Roman" pitchFamily="18" charset="0"/>
              </a:rPr>
              <a:t>Задача нотариата</a:t>
            </a:r>
            <a:endParaRPr lang="ru-RU"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ru-RU" sz="3200" b="1" dirty="0" smtClean="0">
                <a:solidFill>
                  <a:srgbClr val="00B0F0"/>
                </a:solidFill>
                <a:latin typeface="Times New Roman" pitchFamily="18" charset="0"/>
                <a:cs typeface="Times New Roman" pitchFamily="18" charset="0"/>
              </a:rPr>
              <a:t>Внедрение института исполнительной надпись в жизнь! </a:t>
            </a:r>
          </a:p>
          <a:p>
            <a:pPr algn="just">
              <a:buNone/>
            </a:pPr>
            <a:r>
              <a:rPr lang="ru-RU" dirty="0" smtClean="0">
                <a:latin typeface="Times New Roman" pitchFamily="18" charset="0"/>
                <a:cs typeface="Times New Roman" pitchFamily="18" charset="0"/>
              </a:rPr>
              <a:t>От </a:t>
            </a:r>
            <a:r>
              <a:rPr lang="ru-RU" dirty="0">
                <a:latin typeface="Times New Roman" pitchFamily="18" charset="0"/>
                <a:cs typeface="Times New Roman" pitchFamily="18" charset="0"/>
              </a:rPr>
              <a:t>того какая правоприменительная практика будет сформирована, зависит дальнейшее доверие населения не только к данному нотариальному действию, но и к </a:t>
            </a:r>
            <a:r>
              <a:rPr lang="ru-RU" dirty="0" smtClean="0">
                <a:latin typeface="Times New Roman" pitchFamily="18" charset="0"/>
                <a:cs typeface="Times New Roman" pitchFamily="18" charset="0"/>
              </a:rPr>
              <a:t>нам, </a:t>
            </a:r>
            <a:r>
              <a:rPr lang="ru-RU" dirty="0">
                <a:latin typeface="Times New Roman" pitchFamily="18" charset="0"/>
                <a:cs typeface="Times New Roman" pitchFamily="18" charset="0"/>
              </a:rPr>
              <a:t>как к нотариусом. </a:t>
            </a:r>
            <a:endParaRPr lang="ru-RU" dirty="0" smtClean="0">
              <a:latin typeface="Times New Roman" pitchFamily="18" charset="0"/>
              <a:cs typeface="Times New Roman" pitchFamily="18" charset="0"/>
            </a:endParaRPr>
          </a:p>
          <a:p>
            <a:pPr algn="just">
              <a:buNone/>
            </a:pPr>
            <a:r>
              <a:rPr lang="ru-RU" b="1" dirty="0">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С </a:t>
            </a:r>
            <a:r>
              <a:rPr lang="ru-RU" b="1" dirty="0">
                <a:solidFill>
                  <a:srgbClr val="FF0000"/>
                </a:solidFill>
                <a:latin typeface="Times New Roman" pitchFamily="18" charset="0"/>
                <a:cs typeface="Times New Roman" pitchFamily="18" charset="0"/>
              </a:rPr>
              <a:t>одной стороны, это огромная ответственность возложенная на нотариусов, но с другой стороны </a:t>
            </a:r>
            <a:r>
              <a:rPr lang="ru-RU" b="1" dirty="0" smtClean="0">
                <a:solidFill>
                  <a:srgbClr val="FF0000"/>
                </a:solidFill>
                <a:latin typeface="Times New Roman" pitchFamily="18" charset="0"/>
                <a:cs typeface="Times New Roman" pitchFamily="18" charset="0"/>
              </a:rPr>
              <a:t>это </a:t>
            </a:r>
            <a:r>
              <a:rPr lang="ru-RU" b="1" dirty="0">
                <a:solidFill>
                  <a:srgbClr val="FF0000"/>
                </a:solidFill>
                <a:latin typeface="Times New Roman" pitchFamily="18" charset="0"/>
                <a:cs typeface="Times New Roman" pitchFamily="18" charset="0"/>
              </a:rPr>
              <a:t>признание института нотариата как профессионального сообщества.</a:t>
            </a:r>
            <a:endParaRPr lang="ru-RU" dirty="0">
              <a:solidFill>
                <a:srgbClr val="FF0000"/>
              </a:solidFill>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8</a:t>
            </a:fld>
            <a:endParaRPr lang="ru-RU"/>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394408" y="527901"/>
            <a:ext cx="9265780" cy="5665509"/>
          </a:xfrm>
        </p:spPr>
        <p:txBody>
          <a:bodyPr>
            <a:normAutofit/>
          </a:bodyPr>
          <a:lstStyle/>
          <a:p>
            <a:pPr algn="ctr"/>
            <a:r>
              <a:rPr lang="ru-RU" sz="4000" b="1" i="1" dirty="0">
                <a:solidFill>
                  <a:srgbClr val="FF0000"/>
                </a:solidFill>
              </a:rPr>
              <a:t/>
            </a:r>
            <a:br>
              <a:rPr lang="ru-RU" sz="4000" b="1" i="1" dirty="0">
                <a:solidFill>
                  <a:srgbClr val="FF0000"/>
                </a:solidFill>
              </a:rPr>
            </a:br>
            <a:r>
              <a:rPr lang="ru-RU" sz="4000" b="1" i="1" dirty="0" smtClean="0">
                <a:solidFill>
                  <a:schemeClr val="tx1"/>
                </a:solidFill>
              </a:rPr>
              <a:t>БЛАГОДАРЮ </a:t>
            </a:r>
            <a:r>
              <a:rPr lang="ru-RU" sz="4000" b="1" i="1" dirty="0">
                <a:solidFill>
                  <a:schemeClr val="tx1"/>
                </a:solidFill>
              </a:rPr>
              <a:t>ЗА ВНИМАНИЕ!</a:t>
            </a:r>
            <a:r>
              <a:rPr lang="ru-RU" sz="4000" b="1" i="1" dirty="0">
                <a:solidFill>
                  <a:srgbClr val="FF0000"/>
                </a:solidFill>
              </a:rPr>
              <a:t/>
            </a:r>
            <a:br>
              <a:rPr lang="ru-RU" sz="4000" b="1" i="1" dirty="0">
                <a:solidFill>
                  <a:srgbClr val="FF0000"/>
                </a:solidFill>
              </a:rPr>
            </a:br>
            <a:r>
              <a:rPr lang="ru-RU" sz="4000" b="1" i="1" dirty="0">
                <a:solidFill>
                  <a:srgbClr val="FF0000"/>
                </a:solidFill>
              </a:rPr>
              <a:t/>
            </a:r>
            <a:br>
              <a:rPr lang="ru-RU" sz="4000" b="1" i="1" dirty="0">
                <a:solidFill>
                  <a:srgbClr val="FF0000"/>
                </a:solidFill>
              </a:rPr>
            </a:br>
            <a:r>
              <a:rPr lang="kk-KZ" sz="4000" b="1" i="1" dirty="0">
                <a:solidFill>
                  <a:srgbClr val="002060"/>
                </a:solidFill>
              </a:rPr>
              <a:t>Нота</a:t>
            </a:r>
            <a:r>
              <a:rPr lang="ru-RU" sz="4000" b="1" i="1" dirty="0" err="1" smtClean="0">
                <a:solidFill>
                  <a:srgbClr val="002060"/>
                </a:solidFill>
              </a:rPr>
              <a:t>риус</a:t>
            </a:r>
            <a:r>
              <a:rPr lang="ru-RU" sz="4000" b="1" i="1" dirty="0" smtClean="0">
                <a:solidFill>
                  <a:srgbClr val="002060"/>
                </a:solidFill>
              </a:rPr>
              <a:t> </a:t>
            </a:r>
            <a:r>
              <a:rPr lang="ru-RU" sz="4000" b="1" i="1" dirty="0">
                <a:solidFill>
                  <a:srgbClr val="002060"/>
                </a:solidFill>
              </a:rPr>
              <a:t>г. Алматы:</a:t>
            </a:r>
            <a:br>
              <a:rPr lang="ru-RU" sz="4000" b="1" i="1" dirty="0">
                <a:solidFill>
                  <a:srgbClr val="002060"/>
                </a:solidFill>
              </a:rPr>
            </a:br>
            <a:r>
              <a:rPr lang="ru-RU" sz="4000" b="1" i="1" dirty="0">
                <a:solidFill>
                  <a:srgbClr val="FF0000"/>
                </a:solidFill>
              </a:rPr>
              <a:t>Гульшат Такишева</a:t>
            </a:r>
            <a:r>
              <a:rPr lang="ru-RU" sz="4000" b="1" i="1" dirty="0">
                <a:solidFill>
                  <a:srgbClr val="002060"/>
                </a:solidFill>
              </a:rPr>
              <a:t>, преподаватель аккредитованный </a:t>
            </a:r>
            <a:r>
              <a:rPr lang="ru-RU" sz="4000" b="1" i="1" dirty="0" smtClean="0">
                <a:solidFill>
                  <a:srgbClr val="002060"/>
                </a:solidFill>
              </a:rPr>
              <a:t>РНП </a:t>
            </a:r>
            <a:r>
              <a:rPr lang="ru-RU" sz="4000" b="1" i="1" dirty="0">
                <a:solidFill>
                  <a:srgbClr val="002060"/>
                </a:solidFill>
              </a:rPr>
              <a:t/>
            </a:r>
            <a:br>
              <a:rPr lang="ru-RU" sz="4000" b="1" i="1" dirty="0">
                <a:solidFill>
                  <a:srgbClr val="002060"/>
                </a:solidFill>
              </a:rPr>
            </a:br>
            <a:r>
              <a:rPr lang="ru-RU" sz="4000" b="1" i="1" dirty="0">
                <a:solidFill>
                  <a:srgbClr val="002060"/>
                </a:solidFill>
              </a:rPr>
              <a:t/>
            </a:r>
            <a:br>
              <a:rPr lang="ru-RU" sz="4000" b="1" i="1" dirty="0">
                <a:solidFill>
                  <a:srgbClr val="002060"/>
                </a:solidFill>
              </a:rPr>
            </a:br>
            <a:endParaRPr lang="ru-RU" sz="4000" b="1" i="1" dirty="0">
              <a:solidFill>
                <a:srgbClr val="FF0000"/>
              </a:solidFill>
            </a:endParaRPr>
          </a:p>
        </p:txBody>
      </p:sp>
      <p:sp>
        <p:nvSpPr>
          <p:cNvPr id="2" name="Номер слайда 1">
            <a:extLst>
              <a:ext uri="{FF2B5EF4-FFF2-40B4-BE49-F238E27FC236}">
                <a16:creationId xmlns:a16="http://schemas.microsoft.com/office/drawing/2014/main" xmlns="" id="{6CAA8991-6F79-4EDF-B0A3-BEA1632507DC}"/>
              </a:ext>
            </a:extLst>
          </p:cNvPr>
          <p:cNvSpPr>
            <a:spLocks noGrp="1"/>
          </p:cNvSpPr>
          <p:nvPr>
            <p:ph type="sldNum" sz="quarter" idx="12"/>
          </p:nvPr>
        </p:nvSpPr>
        <p:spPr/>
        <p:txBody>
          <a:bodyPr/>
          <a:lstStyle/>
          <a:p>
            <a:fld id="{4F65E0F3-FF11-402E-936B-2D1DC285A156}" type="slidenum">
              <a:rPr lang="ru-RU" smtClean="0"/>
              <a:pPr/>
              <a:t>80</a:t>
            </a:fld>
            <a:endParaRPr lang="ru-RU"/>
          </a:p>
        </p:txBody>
      </p:sp>
    </p:spTree>
    <p:extLst>
      <p:ext uri="{BB962C8B-B14F-4D97-AF65-F5344CB8AC3E}">
        <p14:creationId xmlns:p14="http://schemas.microsoft.com/office/powerpoint/2010/main" xmlns="" val="332887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669361"/>
          </a:xfrm>
        </p:spPr>
        <p:txBody>
          <a:bodyPr>
            <a:normAutofit fontScale="90000"/>
          </a:bodyPr>
          <a:lstStyle/>
          <a:p>
            <a:pPr algn="ctr"/>
            <a:r>
              <a:rPr lang="ru-RU" b="1" dirty="0" smtClean="0">
                <a:solidFill>
                  <a:srgbClr val="FF0000"/>
                </a:solidFill>
                <a:latin typeface="Times New Roman" panose="02020603050405020304" pitchFamily="18" charset="0"/>
                <a:cs typeface="Times New Roman" panose="02020603050405020304" pitchFamily="18" charset="0"/>
              </a:rPr>
              <a:t>2020 год</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7280" y="955963"/>
            <a:ext cx="10058400" cy="5361709"/>
          </a:xfrm>
        </p:spPr>
        <p:txBody>
          <a:bodyPr>
            <a:normAutofit fontScale="47500" lnSpcReduction="20000"/>
          </a:bodyPr>
          <a:lstStyle/>
          <a:p>
            <a:endParaRPr lang="ru-RU" sz="3800" dirty="0" smtClean="0">
              <a:solidFill>
                <a:schemeClr val="tx1"/>
              </a:solidFill>
              <a:latin typeface="Times New Roman" panose="02020603050405020304" pitchFamily="18" charset="0"/>
              <a:cs typeface="Times New Roman" panose="02020603050405020304" pitchFamily="18" charset="0"/>
            </a:endParaRPr>
          </a:p>
          <a:p>
            <a:r>
              <a:rPr lang="ru-RU" sz="3800" dirty="0" smtClean="0">
                <a:solidFill>
                  <a:schemeClr val="tx1"/>
                </a:solidFill>
                <a:latin typeface="Times New Roman" panose="02020603050405020304" pitchFamily="18" charset="0"/>
                <a:cs typeface="Times New Roman" panose="02020603050405020304" pitchFamily="18" charset="0"/>
              </a:rPr>
              <a:t>Закон </a:t>
            </a:r>
            <a:r>
              <a:rPr lang="ru-RU" sz="3800" dirty="0">
                <a:solidFill>
                  <a:schemeClr val="tx1"/>
                </a:solidFill>
                <a:latin typeface="Times New Roman" panose="02020603050405020304" pitchFamily="18" charset="0"/>
                <a:cs typeface="Times New Roman" panose="02020603050405020304" pitchFamily="18" charset="0"/>
              </a:rPr>
              <a:t>Республики Казахстан от 29 июня 2020 года № 352-VI ЗРК</a:t>
            </a:r>
            <a:r>
              <a:rPr lang="ru-RU" sz="3800" i="1"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ru-RU" sz="3800" i="1" dirty="0" smtClean="0">
                <a:solidFill>
                  <a:schemeClr val="tx1"/>
                </a:solidFill>
                <a:latin typeface="Times New Roman" panose="02020603050405020304" pitchFamily="18" charset="0"/>
                <a:cs typeface="Times New Roman" panose="02020603050405020304" pitchFamily="18" charset="0"/>
              </a:rPr>
              <a:t>«</a:t>
            </a:r>
            <a:r>
              <a:rPr lang="ru-RU" sz="3800" b="1" i="1" dirty="0">
                <a:solidFill>
                  <a:schemeClr val="tx1"/>
                </a:solidFill>
                <a:latin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a:t>
            </a:r>
            <a:r>
              <a:rPr lang="ru-RU" sz="3800" b="1" i="1" dirty="0">
                <a:solidFill>
                  <a:srgbClr val="FF0000"/>
                </a:solidFill>
                <a:latin typeface="Times New Roman" panose="02020603050405020304" pitchFamily="18" charset="0"/>
                <a:cs typeface="Times New Roman" panose="02020603050405020304" pitchFamily="18" charset="0"/>
              </a:rPr>
              <a:t>по вопросам улучшения бизнес-климата»</a:t>
            </a:r>
          </a:p>
          <a:p>
            <a:pPr algn="just">
              <a:lnSpc>
                <a:spcPct val="120000"/>
              </a:lnSpc>
            </a:pPr>
            <a:r>
              <a:rPr lang="ru-RU" sz="3300" dirty="0" smtClean="0">
                <a:solidFill>
                  <a:schemeClr val="tx1"/>
                </a:solidFill>
                <a:latin typeface="Times New Roman" panose="02020603050405020304" pitchFamily="18" charset="0"/>
                <a:cs typeface="Times New Roman" panose="02020603050405020304" pitchFamily="18" charset="0"/>
              </a:rPr>
              <a:t>Статья </a:t>
            </a:r>
            <a:r>
              <a:rPr lang="ru-RU" sz="3300" dirty="0">
                <a:solidFill>
                  <a:schemeClr val="tx1"/>
                </a:solidFill>
                <a:latin typeface="Times New Roman" panose="02020603050405020304" pitchFamily="18" charset="0"/>
                <a:cs typeface="Times New Roman" panose="02020603050405020304" pitchFamily="18" charset="0"/>
              </a:rPr>
              <a:t>92-1 ЗРК «О нотариате»  дополнена пунктом 3 в новой редакции: </a:t>
            </a:r>
            <a:r>
              <a:rPr lang="ru-RU" sz="3300" b="1" dirty="0">
                <a:solidFill>
                  <a:schemeClr val="tx1"/>
                </a:solidFill>
                <a:latin typeface="Times New Roman" panose="02020603050405020304" pitchFamily="18" charset="0"/>
                <a:cs typeface="Times New Roman" panose="02020603050405020304" pitchFamily="18" charset="0"/>
              </a:rPr>
              <a:t>«Взыскание неустойки (пени), процентов, если таковые причитаются, производится на основании исполнительной надписи, за исключением банковских займов, при письменном признании должником неисполненного обязательства.</a:t>
            </a:r>
          </a:p>
          <a:p>
            <a:pPr algn="just">
              <a:lnSpc>
                <a:spcPct val="170000"/>
              </a:lnSpc>
            </a:pPr>
            <a:r>
              <a:rPr lang="ru-RU" sz="3300" b="1" dirty="0">
                <a:solidFill>
                  <a:schemeClr val="tx1"/>
                </a:solidFill>
                <a:latin typeface="Times New Roman" panose="02020603050405020304" pitchFamily="18" charset="0"/>
                <a:cs typeface="Times New Roman" panose="02020603050405020304" pitchFamily="18" charset="0"/>
              </a:rPr>
              <a:t>Совершение исполнительной надписи осуществляется при признании должником вины в неисполненном обязательстве, подтверждении нотариусом факта признания вины в неисполненном обязательстве, если договором не предусмотрен иной механизм взыскания неустойки (пени), процентов</a:t>
            </a:r>
            <a:r>
              <a:rPr lang="ru-RU" sz="3300" b="1" dirty="0" smtClean="0">
                <a:solidFill>
                  <a:schemeClr val="tx1"/>
                </a:solidFill>
                <a:latin typeface="Times New Roman" panose="02020603050405020304" pitchFamily="18" charset="0"/>
                <a:cs typeface="Times New Roman" panose="02020603050405020304" pitchFamily="18" charset="0"/>
              </a:rPr>
              <a:t>»</a:t>
            </a:r>
          </a:p>
          <a:p>
            <a:pPr algn="just">
              <a:lnSpc>
                <a:spcPct val="170000"/>
              </a:lnSpc>
            </a:pPr>
            <a:r>
              <a:rPr lang="ru-RU" sz="3300" dirty="0">
                <a:solidFill>
                  <a:schemeClr val="tx1"/>
                </a:solidFill>
                <a:latin typeface="Times New Roman" panose="02020603050405020304" pitchFamily="18" charset="0"/>
                <a:cs typeface="Times New Roman" panose="02020603050405020304" pitchFamily="18" charset="0"/>
              </a:rPr>
              <a:t>Указанные изменения произошли летом 2020 года, а именно  29.06.2020 </a:t>
            </a:r>
            <a:r>
              <a:rPr lang="ru-RU" sz="3300" dirty="0">
                <a:solidFill>
                  <a:schemeClr val="tx1"/>
                </a:solidFill>
                <a:latin typeface="Times New Roman" panose="02020603050405020304" pitchFamily="18" charset="0"/>
                <a:cs typeface="Times New Roman" panose="02020603050405020304" pitchFamily="18" charset="0"/>
                <a:hlinkClick r:id="rId2"/>
              </a:rPr>
              <a:t>№ 352-VI</a:t>
            </a:r>
            <a:r>
              <a:rPr lang="ru-RU" sz="3300" dirty="0">
                <a:solidFill>
                  <a:schemeClr val="tx1"/>
                </a:solidFill>
                <a:latin typeface="Times New Roman" panose="02020603050405020304" pitchFamily="18" charset="0"/>
                <a:cs typeface="Times New Roman" panose="02020603050405020304" pitchFamily="18" charset="0"/>
              </a:rPr>
              <a:t> </a:t>
            </a:r>
            <a:r>
              <a:rPr lang="ru-RU" sz="3300" i="1" dirty="0">
                <a:solidFill>
                  <a:schemeClr val="tx1"/>
                </a:solidFill>
                <a:latin typeface="Times New Roman" panose="02020603050405020304" pitchFamily="18" charset="0"/>
                <a:cs typeface="Times New Roman" panose="02020603050405020304" pitchFamily="18" charset="0"/>
              </a:rPr>
              <a:t>(вводится в действие по истечении десяти календарных дней после дня его первого официального опубликования</a:t>
            </a:r>
            <a:r>
              <a:rPr lang="ru-RU" sz="3300" dirty="0">
                <a:solidFill>
                  <a:schemeClr val="tx1"/>
                </a:solidFill>
                <a:latin typeface="Times New Roman" panose="02020603050405020304" pitchFamily="18" charset="0"/>
                <a:cs typeface="Times New Roman" panose="02020603050405020304" pitchFamily="18" charset="0"/>
              </a:rPr>
              <a:t>).</a:t>
            </a:r>
            <a:endParaRPr lang="ru-RU" sz="3300" i="1" dirty="0">
              <a:solidFill>
                <a:schemeClr val="tx1"/>
              </a:solidFill>
              <a:latin typeface="Times New Roman" panose="02020603050405020304" pitchFamily="18" charset="0"/>
              <a:cs typeface="Times New Roman" panose="02020603050405020304" pitchFamily="18" charset="0"/>
            </a:endParaRPr>
          </a:p>
          <a:p>
            <a:pPr algn="just">
              <a:lnSpc>
                <a:spcPct val="170000"/>
              </a:lnSpc>
            </a:pPr>
            <a:endParaRPr lang="ru-RU" sz="3300" b="1" dirty="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9</a:t>
            </a:fld>
            <a:endParaRPr lang="ru-RU"/>
          </a:p>
        </p:txBody>
      </p:sp>
    </p:spTree>
    <p:extLst>
      <p:ext uri="{BB962C8B-B14F-4D97-AF65-F5344CB8AC3E}">
        <p14:creationId xmlns:p14="http://schemas.microsoft.com/office/powerpoint/2010/main" xmlns="" val="259003244"/>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2763</TotalTime>
  <Words>5274</Words>
  <Application>Microsoft Office PowerPoint</Application>
  <PresentationFormat>Произвольный</PresentationFormat>
  <Paragraphs>463</Paragraphs>
  <Slides>80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80</vt:i4>
      </vt:variant>
    </vt:vector>
  </HeadingPairs>
  <TitlesOfParts>
    <vt:vector size="81" baseType="lpstr">
      <vt:lpstr>Ретро</vt:lpstr>
      <vt:lpstr>Исполнительная надпись. Правоприменительная практика </vt:lpstr>
      <vt:lpstr>Практика совершения исполнительных надписей нотариусами.</vt:lpstr>
      <vt:lpstr>ОБЗОР ЗАКОНОДАТЕЛЬСТВА</vt:lpstr>
      <vt:lpstr>ОБЗОР ЗАКОНОДАТЕЛЬСТВА В ЧАСТИ СОВЕРШЕНИЯ ИСПОЛНИТЕЛЬНОЙ НАДПИСИ</vt:lpstr>
      <vt:lpstr>2016 год</vt:lpstr>
      <vt:lpstr>2019 год </vt:lpstr>
      <vt:lpstr>Основная цель законодателя, связанная с введением исполнительной надписи:</vt:lpstr>
      <vt:lpstr>Задача нотариата</vt:lpstr>
      <vt:lpstr>2020 год</vt:lpstr>
      <vt:lpstr>КАК ВЗЫСКИВАТЬ НЕУСТОЙКИ (ПЕНИ) ПРОЦЕНТЫ</vt:lpstr>
      <vt:lpstr>КАК НАПРАВЛЯЕТСЯ ПРЕТЕНЗИЯ</vt:lpstr>
      <vt:lpstr>2021 год</vt:lpstr>
      <vt:lpstr>Исполнительная надпись нотариуса  Часть II</vt:lpstr>
      <vt:lpstr>Что такое исполнительная надпись?</vt:lpstr>
      <vt:lpstr>УСЛОВИЯ СОВЕРШЕНИЯ ИСПОЛНИТЕЛЬНОЙ НАДПИСИ:</vt:lpstr>
      <vt:lpstr>СРОКИ ИСКОВОЙ ДАВНОСТИ ПО ОТДЕЛЬНЫМ КАТЕГОРИЯМ ТРЕБОВАНИЙ</vt:lpstr>
      <vt:lpstr>Сроки исковой давности</vt:lpstr>
      <vt:lpstr> Перечень бесспорных требований, по которым совершается исполнительная надпись</vt:lpstr>
      <vt:lpstr>Продолжение…</vt:lpstr>
      <vt:lpstr>Алгоритм действий для нотариуса по совершению исполнительной надписи </vt:lpstr>
      <vt:lpstr>АЛГОРИТМ ДЕЙСТВИЙ 1: ПОДАЧА ЗАЯВЛЕНИЯ НА ИМЯ НОТАРИУСА</vt:lpstr>
      <vt:lpstr>Образец заявления нотариусу о совершении Исполнительной надписи</vt:lpstr>
      <vt:lpstr> 2. Заявление регистрируется в журнале регистрации входящих документов</vt:lpstr>
      <vt:lpstr>3. Формируется электронная Исполнительная надпись через модуль в программе ЕНИС  </vt:lpstr>
      <vt:lpstr>Слайд 25</vt:lpstr>
      <vt:lpstr>Слайд 26</vt:lpstr>
      <vt:lpstr>Продолжение.</vt:lpstr>
      <vt:lpstr>Обратите внимание!</vt:lpstr>
      <vt:lpstr>Предварительный просмотр</vt:lpstr>
      <vt:lpstr>ИСПОЛНИТЕЛЬНАЯ НАДПИСЬ</vt:lpstr>
      <vt:lpstr> 4. Только после формирования Исполнительной надписи в модуле заполняем бумажный реестр и электронный реестр в ЕНИС  </vt:lpstr>
      <vt:lpstr> 5. Распечатываете сохраненную Исполнительную надпись с модуля в ЕНИС и готовите сопроводительное письмо должнику </vt:lpstr>
      <vt:lpstr> 6. Порядок и сроки  направления Исполнительной надписи должнику </vt:lpstr>
      <vt:lpstr>7. Порядок и сроки принесения возражения  на совершенную исполнительную надпись</vt:lpstr>
      <vt:lpstr>В связи с изменениями в закон о нотариате:</vt:lpstr>
      <vt:lpstr>8.ОТМЕНА ИСПОЛНИТЕЛЬНОЙ НАДПИСИ</vt:lpstr>
      <vt:lpstr>Статья 48 ЗРК «О нотариате»  Отказ в совершении нотариального действия </vt:lpstr>
      <vt:lpstr> 9. ПОРЯДОК ОТМЕНЫ ИСПОЛНИТЕЛЬНОЙ НАДПИСИ</vt:lpstr>
      <vt:lpstr>Слайд 39</vt:lpstr>
      <vt:lpstr>Слайд 40</vt:lpstr>
      <vt:lpstr>Слайд 41</vt:lpstr>
      <vt:lpstr>Слайд 42</vt:lpstr>
      <vt:lpstr>ОТМЕНЯТЬ ИЛИ НЕ ОТМЕНЯТЬ ИСПОЛНИТЕЛЬНУЮ НАДПИСЬ ?</vt:lpstr>
      <vt:lpstr>ЕСЛИ ВОЗРАЖЕНИЕ ПОСТУПИЛО ОТ ДОЛЖНИКА</vt:lpstr>
      <vt:lpstr>Каким должно быть возражение должника ?</vt:lpstr>
      <vt:lpstr>СИТУАТИВНЫЕ ЗАДАЧИ</vt:lpstr>
      <vt:lpstr>Ответ.</vt:lpstr>
      <vt:lpstr>ЗАДАЧА 2</vt:lpstr>
      <vt:lpstr>Задача 3</vt:lpstr>
      <vt:lpstr>ДОКУМЕНТЫ, НЕОБХОДИМЫЕ  ПО КАЖДОЙ КАТЕГОРИИ ДЕЛ</vt:lpstr>
      <vt:lpstr>Для взыскания задолженности  по обязательству, основанному на нотариально удостоверенной сделке</vt:lpstr>
      <vt:lpstr>Для взыскания задолженности по обязательству, основанному на письменной сделке, срок исполнения которой наступил и неисполнение обязательства признается должником, в том числе в ответе на претензию, направленную взыскателю в порядке досудебного урегулирования спора представляются: </vt:lpstr>
      <vt:lpstr>Слайд 53</vt:lpstr>
      <vt:lpstr>Признание должником неисполнения обязательства может быть выражено в различных действиях: </vt:lpstr>
      <vt:lpstr>Для взыскания задолженности по обязательству, основанному на протесте векселя в неплатеже, неакцепте и недатировании акцепта, совершенном нотариусом представляются:   </vt:lpstr>
      <vt:lpstr>О ВЕКСЕЛЬНОМ ОБРАЩЕНИИ В РЕСПУБЛИКЕ КАЗАХСТАН Закон Республики Казахстан от 28 апреля 1997 г. N 97-1 Об утверждении Правил учета векселей банками второго уровня Республики Казахстан Постановление Правления  Национального Банка Республики Казахстан  от 15 ноября 1999 года N 396  Зарегистрирован в Министерстве юстиции Республики Казахстан  29 декабря 1999 года за N 1015. </vt:lpstr>
      <vt:lpstr>  При истребовании предмета лизинга  в соответствии  с договором лизинга  или законодательством Республики Казахстан  представляются:  </vt:lpstr>
      <vt:lpstr>Лизингодатель согласно статье 24 Закона Республики Казахстан  "О финансовом лизинге" имеет право бесспорного истребования  предмета лизинга в следующих случаях: </vt:lpstr>
      <vt:lpstr>Для взыскания предмета залога  по истечении срока возврата кредита, предъявленного ломбардом   должнику-залогодателю</vt:lpstr>
      <vt:lpstr> В июле 2019 года был принят Закон Республики Казахстан «О внесении изменений и дополнений в некоторые законодательные акты Республики Казахстан по вопросам регулирования и развития финансового рынка, микрофинансовой деятельности и налогообложения», согласно которому до 01 июля 2020 года  все действующие ломбарды должны будут пройти учетную регистрацию в создаваемом Агентстве по регулированию и развитию финансового рынка. Деятельность, осуществляемая ломбардом  без прохождения учетной регистрации, будет являться незаконной.</vt:lpstr>
      <vt:lpstr>Для взыскания задолженности по обязательству о взыскании задолженности с собственников помещений (квартир), уклоняющихся от участия в обязательных расходах на содержание общего имущества объекта кондоминиума, утвержденных Законом Республики Казахстан "О жилищных отношениях", за исключением требований о взыскании дополнительных расходов, представляются:  </vt:lpstr>
      <vt:lpstr>Для взыскания задолженности по обязательству о взыскании задолженности на основании публичных договоров  за фактически потребленные услуги  (электро-, газо-, тепло-, водоснабжение и другие),  а также иных договоров за услуги согласно установленным тарифам, срок оплаты по которым наступил, представляются: </vt:lpstr>
      <vt:lpstr> Для взыскания задолженности  по обязательству  о взыскании арендных платежей  ввиду их неуплаты  в сроки, установленные  договором аренды, представляются:</vt:lpstr>
      <vt:lpstr>Для взыскания начисленных,  но не выплаченных работнику заработной платы и иных платежей представляются: </vt:lpstr>
      <vt:lpstr>ПОРЯДОК И ОСОБЕННОСТИ РАСЧЕТА СТОИМОСТИ ИСПОЛНИТЕЛЬНОЙ НАДПИСИ</vt:lpstr>
      <vt:lpstr>КАК ПОСЧИТАТЬ РАСХОДЫ ПО СОВЕРШЕНИЮ ИСПОЛНИТЕЛЬНОЙ НАДПИСИ ФИЗИЧЕСКИМ ЛИЦАМ?</vt:lpstr>
      <vt:lpstr>КАК ПОСЧИТАТЬ РАСХОДЫ ПО СОВЕРШЕНИЮ ИСПОЛНИТЕЛЬНОЙ НАДПИСИ ЮРИДИЧЕСКИМ ЛИЦАМ?</vt:lpstr>
      <vt:lpstr>Задача:</vt:lpstr>
      <vt:lpstr>Ответ:</vt:lpstr>
      <vt:lpstr>Задача:</vt:lpstr>
      <vt:lpstr>Ответ:</vt:lpstr>
      <vt:lpstr>  ПО взысканию задолженности на основании публичных договоров за фактически потребленные услуги (электро-, газо-, тепло-, водоснабжение и другие), а также иных договоров за услуги согласно установленным тарифам,  срок оплаты по которым наступил  (пункт 7 статьи 92-1 ЗРК О нотариате)  По взысканию арендных платежей ввиду их неуплаты  в сроки, установленные договором аренды  (пункт 8 статьи 92-1 ЗРК О нотариате)  </vt:lpstr>
      <vt:lpstr>   От оплаты услуг правового и технического характера  при совершении нотариальных действий  частным нотариусом освобождаются:</vt:lpstr>
      <vt:lpstr>Формирование наряда по совершенным Исполнительным надписям.  Тонкости делопроизводства.</vt:lpstr>
      <vt:lpstr>Как формируется наряд по Исполнительной надписи</vt:lpstr>
      <vt:lpstr>Как формируется наряд по Исполнительной надписи</vt:lpstr>
      <vt:lpstr>Закон Республики Казахстан от 10 марта 2004 года N 531 О ратификации Конвенции о правовой помощи и правовых отношениях по гражданским, семейным и уголовным делам (Кишинёвская Конвенция)</vt:lpstr>
      <vt:lpstr>Закон Республики Казахстан от 10 марта 2004 года N 531 О ратификации Конвенции о правовой помощи и правовых отношениях по гражданским, семейным и уголовным делам</vt:lpstr>
      <vt:lpstr>Закон Республики Казахстан от 10 марта 2004 года N 531 О ратификации Конвенции о правовой помощи и правовых отношениях по гражданским, семейным и уголовным делам</vt:lpstr>
      <vt:lpstr> БЛАГОДАРЮ ЗА ВНИМАНИЕ!  Нотариус г. Алматы: Гульшат Такишева, преподаватель аккредитованный РНП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Исполнительная надпись нотариуса  от А до Я</dc:title>
  <dc:creator>Er</dc:creator>
  <cp:lastModifiedBy>Гульшат</cp:lastModifiedBy>
  <cp:revision>256</cp:revision>
  <cp:lastPrinted>2020-03-19T16:41:28Z</cp:lastPrinted>
  <dcterms:created xsi:type="dcterms:W3CDTF">2020-03-19T02:27:21Z</dcterms:created>
  <dcterms:modified xsi:type="dcterms:W3CDTF">2021-03-15T12:24:38Z</dcterms:modified>
</cp:coreProperties>
</file>