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6"/>
  </p:notesMasterIdLst>
  <p:sldIdLst>
    <p:sldId id="256" r:id="rId2"/>
    <p:sldId id="447" r:id="rId3"/>
    <p:sldId id="546" r:id="rId4"/>
    <p:sldId id="478" r:id="rId5"/>
    <p:sldId id="479" r:id="rId6"/>
    <p:sldId id="538" r:id="rId7"/>
    <p:sldId id="539" r:id="rId8"/>
    <p:sldId id="541" r:id="rId9"/>
    <p:sldId id="545" r:id="rId10"/>
    <p:sldId id="543" r:id="rId11"/>
    <p:sldId id="542" r:id="rId12"/>
    <p:sldId id="454" r:id="rId13"/>
    <p:sldId id="550" r:id="rId14"/>
    <p:sldId id="551" r:id="rId15"/>
    <p:sldId id="552" r:id="rId16"/>
    <p:sldId id="553" r:id="rId17"/>
    <p:sldId id="556" r:id="rId18"/>
    <p:sldId id="557" r:id="rId19"/>
    <p:sldId id="558" r:id="rId20"/>
    <p:sldId id="559" r:id="rId21"/>
    <p:sldId id="560" r:id="rId22"/>
    <p:sldId id="561" r:id="rId23"/>
    <p:sldId id="562" r:id="rId24"/>
    <p:sldId id="563" r:id="rId25"/>
    <p:sldId id="564" r:id="rId26"/>
    <p:sldId id="566" r:id="rId27"/>
    <p:sldId id="565" r:id="rId28"/>
    <p:sldId id="567" r:id="rId29"/>
    <p:sldId id="298" r:id="rId30"/>
    <p:sldId id="568" r:id="rId31"/>
    <p:sldId id="569" r:id="rId32"/>
    <p:sldId id="571" r:id="rId33"/>
    <p:sldId id="573" r:id="rId34"/>
    <p:sldId id="574" r:id="rId35"/>
    <p:sldId id="576" r:id="rId36"/>
    <p:sldId id="578" r:id="rId37"/>
    <p:sldId id="579" r:id="rId38"/>
    <p:sldId id="590" r:id="rId39"/>
    <p:sldId id="587" r:id="rId40"/>
    <p:sldId id="588" r:id="rId41"/>
    <p:sldId id="581" r:id="rId42"/>
    <p:sldId id="582" r:id="rId43"/>
    <p:sldId id="583" r:id="rId44"/>
    <p:sldId id="584" r:id="rId45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60001"/>
    <a:srgbClr val="580000"/>
    <a:srgbClr val="CC0000"/>
    <a:srgbClr val="FDBD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76" autoAdjust="0"/>
    <p:restoredTop sz="94346" autoAdjust="0"/>
  </p:normalViewPr>
  <p:slideViewPr>
    <p:cSldViewPr snapToGrid="0">
      <p:cViewPr varScale="1">
        <p:scale>
          <a:sx n="91" d="100"/>
          <a:sy n="91" d="100"/>
        </p:scale>
        <p:origin x="760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EC0A6-2CA3-4A04-93FA-0C5D7DE22DC4}" type="datetimeFigureOut">
              <a:rPr lang="ru-RU" smtClean="0"/>
              <a:t>13.03.2021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C4BBCF-F996-4559-8964-EB9ACA32F8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683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7F7394-8995-43FD-AAD1-DBCE97DB52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C747EBD-5531-4848-BC9C-A6C390D07F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8CCA4B0-AFEC-4C67-A378-696D39B52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0A1832-1D1F-431F-87B0-3A2B219D7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6F3BC4-4568-4C15-B1AE-A0C4CD7EE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020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3AD9A4-5221-4F96-BC6E-42F1807B3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744B91C-D417-412C-B80D-996F26EDE7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D2467B-F52A-4613-85A3-C9868445C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02E0AA-2D89-4F78-8561-875537951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0A5EB59-F495-4F86-A5B9-2D1C9D2A9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19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4D76F36-DCAA-492B-ACBC-48D3266A5E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007548-D8BC-444F-9B2A-716BA5982C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9D3D16-9FE2-4C5C-B066-FBE592E87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D49415C-7B81-4FE5-9D47-ED09A4441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581D04-199F-45BB-B14E-74AAE7B08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73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DB889A-B2E4-4FD8-ACD3-288B3D4D5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D375A2-BAD9-4BC9-B8FF-67C133AE2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9AC364-9BC7-409A-861C-3360CC3A3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3A82E2D-AA8C-4965-A34A-119AA392D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8E2BEF-42FE-43D4-BA04-F05A6009D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974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FC193E-8DF4-4C3B-B859-D4CD0ED3E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C4E1DFD-60F1-4BB7-8798-8358B7BC4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388B80-BCD1-4D68-88FC-5F4452FF1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B2F934-995E-4D65-9B0E-563B26516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93F72C-74EA-4A5A-8B18-816FC347E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561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4FE142-1B08-4CF4-8ACA-8D35D4938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C8D97E-4939-43A8-A88A-A4E184DDF2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0220A64-15EA-45D3-B83C-3588F79B34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6F29186-B351-447C-B2AC-842D9BABB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56F08B1-67B2-45F1-A87B-BED4E0CBC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7A6A65F-E2DE-4574-8205-63E73DEF9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231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87B695-A4D7-47FA-A0AA-8E5896A13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5525AB4-3B52-412A-A472-35A0DEEC9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371D34B-7FA1-4312-B124-AFF8FE309D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F02DBAB-4755-4A02-93B7-8C68BFEF1F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B40988D-9CBF-460C-8AFB-AA18E847A0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BCF145B-5963-46A4-A792-5F9D6E135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EE05DBE-1B4F-47EF-905E-897A4F7A3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1350EEE-7C48-456D-9CB7-ACB5A069A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349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E6A892-52D9-48CD-B390-C476AB9CF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0E63597-3AB1-4ED5-A667-D0AE67E1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3E7C18B-A9FF-410F-85C7-7010874E0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09F404B-C65B-4018-8D84-02B713352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571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DBBC71C-337C-4109-B7ED-72F170585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DB1397D-8AB4-426A-B101-3EDD7E440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8066BE1-FE5D-4C3F-9993-A5B2F039F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78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CE6033-D796-486B-9E1A-F133E2571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E4B337-FB04-4128-B9EA-B0E8B4805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7B865B2-E883-4D90-B6AE-646FCD17E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3B332E-B216-4A85-AC05-8C957FD76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D962B39-F9B8-4E21-8728-9D1D4B772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60F63BD-86C9-436B-87E3-60973D3AF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061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3E928F-08DC-4A89-9571-2ACA732DC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6DDCA16-CADD-4489-97E0-47F6718061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10D5BDB-E071-4E50-9072-02D2AFA6C4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0BBA42-832B-40CF-B2AF-CC47EDF10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B6F0B49-6CA1-40CC-A4A0-F1197A613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9E3555A-92FE-4770-B452-44B51E899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799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A212D4-220C-4AE9-BE4B-DC3DD7261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0341DF5-7023-4380-9148-BC027263F7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7607BD0-B799-4581-8A68-0A621F849A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15.03.2021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858202-767D-429A-97BD-FDA14D8D6A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(с) Полумордвинов О.И.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AD2DA1-E08E-4693-B4E2-D7F3F38215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4CE11-D6B7-4E3E-A17C-E9BA469A98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817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adilet.zan.kz/rus/docs/K1500000377#z70" TargetMode="External"/><Relationship Id="rId7" Type="http://schemas.openxmlformats.org/officeDocument/2006/relationships/hyperlink" Target="http://adilet.zan.kz/rus/docs/K1500000377#z127" TargetMode="External"/><Relationship Id="rId2" Type="http://schemas.openxmlformats.org/officeDocument/2006/relationships/hyperlink" Target="http://adilet.zan.kz/rus/docs/K1500000377#z6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adilet.zan.kz/rus/docs/K1500000377#z97" TargetMode="External"/><Relationship Id="rId5" Type="http://schemas.openxmlformats.org/officeDocument/2006/relationships/hyperlink" Target="http://adilet.zan.kz/rus/docs/K1500000377#z82" TargetMode="External"/><Relationship Id="rId4" Type="http://schemas.openxmlformats.org/officeDocument/2006/relationships/hyperlink" Target="http://adilet.zan.kz/rus/docs/K1500000377#z71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F9AD7503-301C-4535-A320-93B991E9CA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8739" y="1478216"/>
            <a:ext cx="9935209" cy="2193671"/>
          </a:xfrm>
        </p:spPr>
        <p:txBody>
          <a:bodyPr>
            <a:normAutofit fontScale="90000"/>
          </a:bodyPr>
          <a:lstStyle/>
          <a:p>
            <a:br>
              <a:rPr lang="ru-RU" sz="6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6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6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F5B8CC0-E5F6-1343-8A40-AB8DDDE0F5FB}"/>
              </a:ext>
            </a:extLst>
          </p:cNvPr>
          <p:cNvSpPr/>
          <p:nvPr/>
        </p:nvSpPr>
        <p:spPr>
          <a:xfrm>
            <a:off x="1407932" y="947082"/>
            <a:ext cx="93761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НОТАРИАЛЬНОЕ </a:t>
            </a:r>
          </a:p>
          <a:p>
            <a:pPr algn="ctr"/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УДОСТОВЕРЕНИЕ </a:t>
            </a:r>
            <a:b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6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ДОКАЗАТЕЛЬСТВ</a:t>
            </a:r>
          </a:p>
          <a:p>
            <a:pPr algn="ctr"/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Лектор</a:t>
            </a:r>
          </a:p>
          <a:p>
            <a:pPr algn="ct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нотариус г.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Нур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-Султана Полумордвинов О.И.</a:t>
            </a:r>
          </a:p>
          <a:p>
            <a:pPr algn="ctr"/>
            <a:r>
              <a:rPr lang="ru-RU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Вебинар</a:t>
            </a:r>
            <a:endParaRPr lang="ru-RU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марта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2021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  <a:endParaRPr lang="ru-KZ" sz="2000" dirty="0"/>
          </a:p>
        </p:txBody>
      </p:sp>
    </p:spTree>
    <p:extLst>
      <p:ext uri="{BB962C8B-B14F-4D97-AF65-F5344CB8AC3E}">
        <p14:creationId xmlns:p14="http://schemas.microsoft.com/office/powerpoint/2010/main" val="3588580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2D9D294-1926-B64E-A3D9-8E313B3F594D}"/>
              </a:ext>
            </a:extLst>
          </p:cNvPr>
          <p:cNvSpPr/>
          <p:nvPr/>
        </p:nvSpPr>
        <p:spPr>
          <a:xfrm>
            <a:off x="8382242" y="420920"/>
            <a:ext cx="31999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 судебной практики:</a:t>
            </a:r>
            <a:endParaRPr lang="ru-KZ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AF101E7-29C0-CD4F-9C62-AFAF5F58EBA6}"/>
              </a:ext>
            </a:extLst>
          </p:cNvPr>
          <p:cNvSpPr/>
          <p:nvPr/>
        </p:nvSpPr>
        <p:spPr>
          <a:xfrm>
            <a:off x="609843" y="1234199"/>
            <a:ext cx="1134879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>
                <a:latin typeface="Arial" panose="020B0604020202020204" pitchFamily="34" charset="0"/>
                <a:ea typeface="Times New Roman" panose="02020603050405020304" pitchFamily="18" charset="0"/>
              </a:rPr>
              <a:t>“</a:t>
            </a:r>
            <a:r>
              <a:rPr lang="ru-RU" sz="2000" i="1" u="sng" dirty="0">
                <a:latin typeface="Arial" panose="020B0604020202020204" pitchFamily="34" charset="0"/>
                <a:ea typeface="Times New Roman" panose="02020603050405020304" pitchFamily="18" charset="0"/>
              </a:rPr>
              <a:t>В удовлетворении искового заявления </a:t>
            </a:r>
            <a:r>
              <a:rPr lang="ru-RU" sz="2000" i="1" dirty="0">
                <a:latin typeface="Arial" panose="020B0604020202020204" pitchFamily="34" charset="0"/>
                <a:ea typeface="Times New Roman" panose="02020603050405020304" pitchFamily="18" charset="0"/>
              </a:rPr>
              <a:t>М. к частному нотариусу о признании незаконным протокола нотариального </a:t>
            </a:r>
            <a:r>
              <a:rPr lang="ru-RU" sz="20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действия</a:t>
            </a:r>
            <a:r>
              <a:rPr lang="ru-RU" sz="2000" i="1" dirty="0">
                <a:latin typeface="Arial" panose="020B0604020202020204" pitchFamily="34" charset="0"/>
                <a:ea typeface="Times New Roman" panose="02020603050405020304" pitchFamily="18" charset="0"/>
              </a:rPr>
              <a:t> от 12 июня 2015 года и об отмене протокола нотариального </a:t>
            </a:r>
            <a:r>
              <a:rPr lang="ru-RU" sz="20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действия</a:t>
            </a:r>
            <a:r>
              <a:rPr lang="ru-RU" sz="2000" i="1" dirty="0">
                <a:latin typeface="Arial" panose="020B0604020202020204" pitchFamily="34" charset="0"/>
                <a:ea typeface="Times New Roman" panose="02020603050405020304" pitchFamily="18" charset="0"/>
              </a:rPr>
              <a:t> от 12 июня 2015 года – </a:t>
            </a:r>
            <a:r>
              <a:rPr lang="ru-RU" sz="2000" i="1" u="sng" dirty="0">
                <a:latin typeface="Arial" panose="020B0604020202020204" pitchFamily="34" charset="0"/>
                <a:ea typeface="Times New Roman" panose="02020603050405020304" pitchFamily="18" charset="0"/>
              </a:rPr>
              <a:t>отказать</a:t>
            </a:r>
            <a:r>
              <a:rPr lang="ru-RU" sz="2000" i="1" dirty="0">
                <a:latin typeface="Arial" panose="020B0604020202020204" pitchFamily="34" charset="0"/>
                <a:ea typeface="Times New Roman" panose="02020603050405020304" pitchFamily="18" charset="0"/>
              </a:rPr>
              <a:t>”. </a:t>
            </a:r>
            <a:endParaRPr lang="ru-K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/>
            <a:r>
              <a:rPr lang="ru-RU" sz="20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Костанайскии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̆ </a:t>
            </a:r>
            <a:r>
              <a:rPr lang="ru-RU" sz="20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городскои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̆ суд 21 апреля 2016 года Дело </a:t>
            </a:r>
            <a:r>
              <a:rPr lang="ru-RU" sz="20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No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3910-16-00-2/2095</a:t>
            </a:r>
            <a:endParaRPr lang="ru-KZ" sz="20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2000" i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Оставлено в силе 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Судебной коллегией по гражданским делам </a:t>
            </a:r>
            <a:r>
              <a:rPr lang="ru-RU" sz="2000" dirty="0" err="1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Костанайского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областного суда от 21 июля 2016 года, постановление No3999-16-00-2а/1145</a:t>
            </a:r>
            <a:endParaRPr lang="ru-KZ" sz="2000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ru-K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«…</a:t>
            </a:r>
            <a:r>
              <a:rPr lang="ru-RU" sz="2000" i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правовых оснований для признания действий нотариуса незаконными не имеется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поскольку вышеуказанный протокол и действия совершены в соответствии с требованиями действующего законодательства и в пределах полномочий нотариуса, при этом нарушений нотариусом прав, свобод и охраняемых законом интересов заявителя не усматривается»</a:t>
            </a:r>
            <a:endParaRPr lang="ru-K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/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Судебная коллегия по гражданским делам суда города </a:t>
            </a:r>
            <a:r>
              <a:rPr lang="ru-RU" sz="20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Нур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-Султан </a:t>
            </a:r>
          </a:p>
          <a:p>
            <a:pPr algn="r"/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20 декабря 2019 года 7199-19-00-2а\8338</a:t>
            </a:r>
            <a:endParaRPr lang="ru-KZ" sz="20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1638A51-0793-7D4E-AEE5-595855B17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1B8A35B-8B95-B740-B528-A0E39EFB3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865455B-EF2B-3F44-AFF2-DB658C8F1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457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6B5131D-934D-4D43-BB32-240C2D0392E5}"/>
              </a:ext>
            </a:extLst>
          </p:cNvPr>
          <p:cNvSpPr/>
          <p:nvPr/>
        </p:nvSpPr>
        <p:spPr>
          <a:xfrm>
            <a:off x="8382242" y="420920"/>
            <a:ext cx="31999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 судебной практики:</a:t>
            </a:r>
            <a:endParaRPr lang="ru-KZ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82C19CD-EC7A-1D4A-AFA8-EF30029A35C2}"/>
              </a:ext>
            </a:extLst>
          </p:cNvPr>
          <p:cNvSpPr/>
          <p:nvPr/>
        </p:nvSpPr>
        <p:spPr>
          <a:xfrm>
            <a:off x="442913" y="1121317"/>
            <a:ext cx="11615737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noProof="1">
                <a:latin typeface="Arial" panose="020B0604020202020204" pitchFamily="34" charset="0"/>
                <a:ea typeface="Times New Roman" panose="02020603050405020304" pitchFamily="18" charset="0"/>
              </a:rPr>
              <a:t>«Жалобу К. на совершенные нотариальные действия частного нотариуса нотариального округа Алматинской области – удовлетворить. </a:t>
            </a:r>
            <a:r>
              <a:rPr lang="ru-RU" sz="2000" i="1" u="sng" noProof="1">
                <a:latin typeface="Arial" panose="020B0604020202020204" pitchFamily="34" charset="0"/>
                <a:ea typeface="Times New Roman" panose="02020603050405020304" pitchFamily="18" charset="0"/>
              </a:rPr>
              <a:t>Признать действия нотариуса </a:t>
            </a:r>
            <a:r>
              <a:rPr lang="ru-RU" sz="2000" i="1" noProof="1">
                <a:latin typeface="Arial" panose="020B0604020202020204" pitchFamily="34" charset="0"/>
                <a:ea typeface="Times New Roman" panose="02020603050405020304" pitchFamily="18" charset="0"/>
              </a:rPr>
              <a:t>по совершению нотариального действия в виде протокола осмотра вещественных доказательств от 12 февраля 2020 года за реестровым № по заявлению Д.– </a:t>
            </a:r>
            <a:r>
              <a:rPr lang="ru-RU" sz="2000" i="1" u="sng" noProof="1">
                <a:latin typeface="Arial" panose="020B0604020202020204" pitchFamily="34" charset="0"/>
                <a:ea typeface="Times New Roman" panose="02020603050405020304" pitchFamily="18" charset="0"/>
              </a:rPr>
              <a:t>незаконными</a:t>
            </a:r>
            <a:r>
              <a:rPr lang="ru-RU" sz="2000" i="1" noProof="1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ru-RU" sz="2000" i="1" u="sng" noProof="1">
                <a:latin typeface="Arial" panose="020B0604020202020204" pitchFamily="34" charset="0"/>
                <a:ea typeface="Times New Roman" panose="02020603050405020304" pitchFamily="18" charset="0"/>
              </a:rPr>
              <a:t>Отменить</a:t>
            </a:r>
            <a:r>
              <a:rPr lang="ru-RU" sz="2000" i="1" noProof="1">
                <a:latin typeface="Arial" panose="020B0604020202020204" pitchFamily="34" charset="0"/>
                <a:ea typeface="Times New Roman" panose="02020603050405020304" pitchFamily="18" charset="0"/>
              </a:rPr>
              <a:t> совершенное нотариусом действие, в виде протокола осмотра вещественных доказательств.</a:t>
            </a:r>
            <a:endParaRPr lang="ru-KZ" sz="2000" noProof="1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/>
            <a:r>
              <a:rPr lang="ru-RU" sz="2000" noProof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Карасайский районный суд Алматинской области </a:t>
            </a:r>
          </a:p>
          <a:p>
            <a:pPr algn="r"/>
            <a:r>
              <a:rPr lang="ru-RU" sz="2000" noProof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13 мая 2020 года дело №1952-20-00-2/770</a:t>
            </a:r>
            <a:endParaRPr lang="ru-KZ" sz="2000" noProof="1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000" b="1" noProof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ru-KZ" sz="2000" noProof="1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000" b="1" noProof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i="1" noProof="1">
                <a:latin typeface="Arial" panose="020B0604020202020204" pitchFamily="34" charset="0"/>
                <a:ea typeface="Times New Roman" panose="02020603050405020304" pitchFamily="18" charset="0"/>
              </a:rPr>
              <a:t>Заявление ТОО об обжаловании действий нотариуса удовлетворить. Признать действия нотариуса по составлению протокола осмотра и исследования вещественных доказательств от 12 сентября 2014 года незаконными и данное </a:t>
            </a:r>
            <a:r>
              <a:rPr lang="ru-RU" sz="2000" i="1" u="sng" noProof="1">
                <a:latin typeface="Arial" panose="020B0604020202020204" pitchFamily="34" charset="0"/>
                <a:ea typeface="Times New Roman" panose="02020603050405020304" pitchFamily="18" charset="0"/>
              </a:rPr>
              <a:t>нотариальное действие отменить</a:t>
            </a:r>
            <a:r>
              <a:rPr lang="ru-RU" sz="2000" i="1" noProof="1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lang="ru-KZ" sz="2000" noProof="1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/>
            <a:r>
              <a:rPr lang="ru-RU" sz="2000" noProof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Алматинский районный суд города Астаны </a:t>
            </a:r>
          </a:p>
          <a:p>
            <a:pPr algn="r"/>
            <a:r>
              <a:rPr lang="ru-RU" sz="2000" noProof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12 февраля 2015 года Дело No 2-1343/15</a:t>
            </a:r>
            <a:endParaRPr lang="ru-KZ" sz="2000" noProof="1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ru-RU" sz="2000" i="1" noProof="1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ru-RU" sz="2000" i="1" noProof="1">
                <a:latin typeface="Arial" panose="020B0604020202020204" pitchFamily="34" charset="0"/>
                <a:ea typeface="Times New Roman" panose="02020603050405020304" pitchFamily="18" charset="0"/>
              </a:rPr>
              <a:t>Оставлено без изменений апелляцией </a:t>
            </a:r>
            <a:endParaRPr lang="ru-KZ" sz="2000" noProof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C70D710-650C-C144-B717-DF60A9540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7C92795-C8BE-A04E-B17C-7DADB321C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2DA03F6-F8CB-C24A-BE6E-C63135DD4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203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DC2E784-51B2-4361-B2CD-C7018CAB2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097" y="516322"/>
            <a:ext cx="10504346" cy="582535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СФЕРА ПРИМЕНЕНИЯ</a:t>
            </a:r>
          </a:p>
          <a:p>
            <a:pPr marL="0" indent="0" algn="ctr">
              <a:buNone/>
            </a:pPr>
            <a:endParaRPr lang="ru-RU" sz="3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Суды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Иностранные суды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Таможенные органы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Налоговые органы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Административное судопроизводство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Уголовное судопроизводство</a:t>
            </a:r>
          </a:p>
          <a:p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705E1B5F-01B1-2642-AC0E-13EE163D8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CF900757-45CB-E34D-A410-5BA8207F6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94091E0-AC1E-3D40-AB28-E1556E9F5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539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CB04E2E-F24B-5B40-83D6-91EC3FA91B67}"/>
              </a:ext>
            </a:extLst>
          </p:cNvPr>
          <p:cNvSpPr/>
          <p:nvPr/>
        </p:nvSpPr>
        <p:spPr>
          <a:xfrm>
            <a:off x="631031" y="906601"/>
            <a:ext cx="1124426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При оспаривании решений  налоговых органов</a:t>
            </a:r>
            <a:endParaRPr lang="ru-KZ" sz="24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«Заявитель отнесен к разряду</a:t>
            </a:r>
            <a:r>
              <a:rPr lang="ru-RU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налогоплательщиков со средней степенью риска. Это </a:t>
            </a:r>
            <a:r>
              <a:rPr lang="ru-RU" sz="2400" i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подтверждается протоколом осмотра доказательств </a:t>
            </a:r>
            <a:r>
              <a:rPr lang="ru-RU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от 02 июня</a:t>
            </a:r>
            <a:r>
              <a:rPr lang="ru-RU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2020 года, </a:t>
            </a:r>
            <a:r>
              <a:rPr lang="ru-RU" sz="2400" i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составленного нотариусом </a:t>
            </a:r>
            <a:r>
              <a:rPr lang="ru-RU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города Алматы, которым зафиксирован факт результата поиска по степени риска Заявителя по результатам категорирования».</a:t>
            </a:r>
            <a:endParaRPr lang="ru-K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/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СМЭС города Алматы </a:t>
            </a:r>
          </a:p>
          <a:p>
            <a:pPr algn="r"/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30 июля 2020 года, дело №7527-20-00-2/4201</a:t>
            </a:r>
            <a:endParaRPr lang="ru-KZ" sz="24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«Судом установлено, что уведомления № от и № от, указанные в</a:t>
            </a:r>
            <a:r>
              <a:rPr lang="ru-RU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исковом заявлении Истца Ответчику не направлялись, что </a:t>
            </a:r>
            <a:r>
              <a:rPr lang="ru-RU" sz="2400" i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подтверждается</a:t>
            </a:r>
            <a:r>
              <a:rPr lang="ru-RU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представленным Ответчиком </a:t>
            </a:r>
            <a:r>
              <a:rPr lang="ru-RU" sz="2400" i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протоколом визуального осмотра аккаунта</a:t>
            </a:r>
            <a:r>
              <a:rPr lang="ru-RU" sz="2400" i="1" u="sng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Ответчика в электронном сервисе «Кабинет налогоплательщика»</a:t>
            </a:r>
            <a:r>
              <a:rPr lang="ru-RU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i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нотариусом</a:t>
            </a:r>
            <a:r>
              <a:rPr lang="ru-RU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города </a:t>
            </a:r>
            <a:r>
              <a:rPr lang="ru-RU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Нур</a:t>
            </a:r>
            <a:r>
              <a:rPr lang="ru-RU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-Султан от 28 ноября 2019</a:t>
            </a:r>
            <a:r>
              <a:rPr lang="ru-RU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года»</a:t>
            </a:r>
            <a:r>
              <a:rPr lang="ru-KZ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							 			    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СМЭС ЗКО </a:t>
            </a:r>
          </a:p>
          <a:p>
            <a:pPr algn="r"/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12 февраля 2020 года дело №2713-19-00-2/2405</a:t>
            </a:r>
            <a:endParaRPr lang="ru-KZ" sz="24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DF2C8CD-F1C8-B840-B3B9-509B5776DED4}"/>
              </a:ext>
            </a:extLst>
          </p:cNvPr>
          <p:cNvSpPr/>
          <p:nvPr/>
        </p:nvSpPr>
        <p:spPr>
          <a:xfrm>
            <a:off x="8382242" y="420920"/>
            <a:ext cx="31999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 судебной практики:</a:t>
            </a:r>
            <a:endParaRPr lang="ru-KZ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FAC4382-E338-8649-9EAA-367CDD669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1CB0E39-3659-5245-BBC3-B7F9BE62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B07C886-3713-1248-A1B2-758000D57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370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76CDA7E-1E46-A24C-BA11-581DECCBC99A}"/>
              </a:ext>
            </a:extLst>
          </p:cNvPr>
          <p:cNvSpPr/>
          <p:nvPr/>
        </p:nvSpPr>
        <p:spPr>
          <a:xfrm>
            <a:off x="8382242" y="420920"/>
            <a:ext cx="31999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 судебной практики:</a:t>
            </a:r>
            <a:endParaRPr lang="ru-KZ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E229919-E6FB-6A47-8C2E-5B8E62D81C79}"/>
              </a:ext>
            </a:extLst>
          </p:cNvPr>
          <p:cNvSpPr/>
          <p:nvPr/>
        </p:nvSpPr>
        <p:spPr>
          <a:xfrm>
            <a:off x="295275" y="772535"/>
            <a:ext cx="1160145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Административное производство</a:t>
            </a:r>
            <a:endParaRPr lang="ru-KZ" sz="20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000" i="1" dirty="0">
                <a:latin typeface="Arial" panose="020B0604020202020204" pitchFamily="34" charset="0"/>
                <a:ea typeface="Times New Roman" panose="02020603050405020304" pitchFamily="18" charset="0"/>
              </a:rPr>
              <a:t>«Обстоятельства, изложенные в </a:t>
            </a:r>
            <a:r>
              <a:rPr lang="ru-RU" sz="2000" i="1" u="sng" dirty="0">
                <a:latin typeface="Arial" panose="020B0604020202020204" pitchFamily="34" charset="0"/>
                <a:ea typeface="Times New Roman" panose="02020603050405020304" pitchFamily="18" charset="0"/>
              </a:rPr>
              <a:t>рассматриваемых протоколах об административном правонарушении,</a:t>
            </a:r>
            <a:r>
              <a:rPr lang="ru-RU" sz="2000" i="1" dirty="0">
                <a:latin typeface="Arial" panose="020B0604020202020204" pitchFamily="34" charset="0"/>
                <a:ea typeface="Times New Roman" panose="02020603050405020304" pitchFamily="18" charset="0"/>
              </a:rPr>
              <a:t> подтверждаются собранными доказательствами по делу: протоколом осмотра от 4 августа 2020 года, произведенного </a:t>
            </a:r>
            <a:r>
              <a:rPr lang="ru-RU" sz="2000" i="1" u="sng" dirty="0">
                <a:latin typeface="Arial" panose="020B0604020202020204" pitchFamily="34" charset="0"/>
                <a:ea typeface="Times New Roman" panose="02020603050405020304" pitchFamily="18" charset="0"/>
              </a:rPr>
              <a:t>нотариусом Полумордвиновым О.И</a:t>
            </a:r>
            <a:r>
              <a:rPr lang="ru-RU" sz="2000" i="1" dirty="0">
                <a:latin typeface="Arial" panose="020B0604020202020204" pitchFamily="34" charset="0"/>
                <a:ea typeface="Times New Roman" panose="02020603050405020304" pitchFamily="18" charset="0"/>
              </a:rPr>
              <a:t>. мобильного телефона, скриншотами текстовых сообщений из группового чата мобильного приложения «</a:t>
            </a:r>
            <a:r>
              <a:rPr lang="ru-RU" sz="20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Whats</a:t>
            </a:r>
            <a:r>
              <a:rPr lang="ru-RU" sz="20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App</a:t>
            </a:r>
            <a:r>
              <a:rPr lang="ru-RU" sz="2000" i="1" dirty="0">
                <a:latin typeface="Arial" panose="020B0604020202020204" pitchFamily="34" charset="0"/>
                <a:ea typeface="Times New Roman" panose="02020603050405020304" pitchFamily="18" charset="0"/>
              </a:rPr>
              <a:t>»</a:t>
            </a:r>
            <a:endParaRPr lang="ru-K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/>
            <a:r>
              <a:rPr lang="ru-RU" sz="20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Специализированныи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̆ </a:t>
            </a:r>
            <a:r>
              <a:rPr lang="ru-RU" sz="20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межрайонныи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̆ </a:t>
            </a:r>
            <a:r>
              <a:rPr lang="ru-RU" sz="20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административныи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̆ суд города </a:t>
            </a:r>
            <a:r>
              <a:rPr lang="ru-RU" sz="20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Нур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-Султана</a:t>
            </a:r>
          </a:p>
          <a:p>
            <a:pPr algn="r"/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23 октября 2020 года, дело </a:t>
            </a:r>
            <a:r>
              <a:rPr lang="ru-RU" sz="20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No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3/18948-2020 </a:t>
            </a:r>
            <a:endParaRPr lang="ru-KZ" sz="20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K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Уголовное судопроизводство</a:t>
            </a:r>
            <a:endParaRPr lang="ru-KZ" sz="20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«Материалами дела установлено, что 03 мая 2019 года А. обратился к нотариусу с заявлением об обеспечении доказательств, в тот же</a:t>
            </a:r>
            <a:r>
              <a:rPr lang="ru-RU" sz="20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день нотариус вынесла протокол осмотра…</a:t>
            </a:r>
            <a:r>
              <a:rPr lang="ru-RU" sz="20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b="1" i="1" u="sng" dirty="0">
                <a:latin typeface="Arial" panose="020B0604020202020204" pitchFamily="34" charset="0"/>
                <a:ea typeface="Times New Roman" panose="02020603050405020304" pitchFamily="18" charset="0"/>
              </a:rPr>
              <a:t>протокол является представленным доказательством А. по уголовному делу по</a:t>
            </a:r>
            <a:r>
              <a:rPr lang="ru-RU" sz="20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b="1" i="1" u="sng" dirty="0">
                <a:latin typeface="Arial" panose="020B0604020202020204" pitchFamily="34" charset="0"/>
                <a:ea typeface="Times New Roman" panose="02020603050405020304" pitchFamily="18" charset="0"/>
              </a:rPr>
              <a:t>статье 130 части 1 УК</a:t>
            </a:r>
            <a:r>
              <a:rPr lang="ru-RU" sz="2000" i="1" dirty="0">
                <a:latin typeface="Arial" panose="020B0604020202020204" pitchFamily="34" charset="0"/>
                <a:ea typeface="Times New Roman" panose="02020603050405020304" pitchFamily="18" charset="0"/>
              </a:rPr>
              <a:t> в отношении Г…. Заявитель, указывает что при ознакомлении с уголовным делом в отношении него по статье 130 части 2 УК (клевета), узнал о протоколе осмотра от 03 мая 2019 года, с которым не согласен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».</a:t>
            </a:r>
            <a:endParaRPr lang="ru-K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/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Судебная коллегия по гражданским делам суда города </a:t>
            </a:r>
            <a:r>
              <a:rPr lang="ru-RU" sz="20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Нур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-Султан</a:t>
            </a:r>
          </a:p>
          <a:p>
            <a:pPr algn="r"/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20 декабря 2019 года, дело 7199-19-00-2а\8338</a:t>
            </a:r>
            <a:endParaRPr lang="ru-KZ" sz="20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26E970-75A0-F944-A224-D3814B4C9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2252E5C-7A07-2C40-B303-006950547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90E5948-1475-0A45-A01B-312AFBF4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0367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DCEAC3D-9AFD-1D43-A278-E3ABE1FF52AF}"/>
              </a:ext>
            </a:extLst>
          </p:cNvPr>
          <p:cNvSpPr/>
          <p:nvPr/>
        </p:nvSpPr>
        <p:spPr>
          <a:xfrm>
            <a:off x="395287" y="724039"/>
            <a:ext cx="1140142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Фабула</a:t>
            </a:r>
            <a:endParaRPr lang="uz-Cyrl-UZ" sz="2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uz-Cyrl-UZ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uz-Cyrl-UZ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uz-Cyrl-UZ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обратилась в суд с требованием к 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Компании </a:t>
            </a:r>
            <a:r>
              <a:rPr lang="uz-Cyrl-UZ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 расторжении договора купли-продажи доли в уставном капитале 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ТОО</a:t>
            </a:r>
            <a:r>
              <a:rPr lang="uz-Cyrl-UZ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</a:t>
            </a:r>
            <a:r>
              <a:rPr lang="uz-Cyrl-UZ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возврате 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ей указанной доли</a:t>
            </a:r>
            <a:r>
              <a:rPr lang="uz-Cyrl-UZ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KZ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Исковые требования мотивированы существенным </a:t>
            </a:r>
            <a:r>
              <a:rPr lang="uz-Cyrl-UZ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нарушением условий договора 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покупателем - </a:t>
            </a:r>
            <a:r>
              <a:rPr lang="uz-Cyrl-UZ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неоплатой стоимости приобретенной доли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 размере 100 000 тенге</a:t>
            </a:r>
            <a:r>
              <a:rPr lang="uz-Cyrl-UZ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ДКП был нотариальный, в условиях оплаты было указано, что цены выплачена покупателем до заключения Договора. Ответчик указывал, что </a:t>
            </a: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пункт </a:t>
            </a:r>
            <a:r>
              <a:rPr lang="ru-KZ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договора четко и ясно </a:t>
            </a: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говорит</a:t>
            </a:r>
            <a:r>
              <a:rPr lang="ru-KZ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что оплата доли была произведена полностью до его подписания. </a:t>
            </a: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Одним же из доказательств истца был </a:t>
            </a:r>
            <a:r>
              <a:rPr lang="ru-KZ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протокол нотариального осмотра доказательства в виде страницы в сети Интернет</a:t>
            </a: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в котором зафиксирован </a:t>
            </a:r>
            <a:r>
              <a:rPr lang="ru-KZ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факт </a:t>
            </a: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переписки через некий </a:t>
            </a:r>
            <a:r>
              <a:rPr lang="ru-KZ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файлообменный ресурс, доступный только </a:t>
            </a: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ведения переписки между Ф. и Компанией, и наличием на нем писем Компании, признающей свой долг перед Ф., и неоплату стоимости купленной доли. </a:t>
            </a:r>
            <a:endParaRPr lang="ru-KZ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CE39055-BB14-A14D-82EB-0D099CEE7947}"/>
              </a:ext>
            </a:extLst>
          </p:cNvPr>
          <p:cNvSpPr/>
          <p:nvPr/>
        </p:nvSpPr>
        <p:spPr>
          <a:xfrm>
            <a:off x="8382242" y="420920"/>
            <a:ext cx="31999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 судебной практики:</a:t>
            </a:r>
            <a:endParaRPr lang="ru-KZ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CEEB9D7-7393-F640-B6F3-D54EA9C02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315A9EA-0BC2-BD43-9143-2621CE0CA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F0FE119-6CAC-0445-8C57-4092CD5BD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916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3064E8E-6CD6-3D44-B3D1-7A62DF8726F6}"/>
              </a:ext>
            </a:extLst>
          </p:cNvPr>
          <p:cNvSpPr/>
          <p:nvPr/>
        </p:nvSpPr>
        <p:spPr>
          <a:xfrm>
            <a:off x="838200" y="1008787"/>
            <a:ext cx="1108188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</a:t>
            </a:r>
            <a:r>
              <a:rPr lang="ru-KZ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01 октября 2020 года нотариусом по заявлению </a:t>
            </a:r>
            <a:r>
              <a:rPr lang="ru-RU" sz="2800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Ивановой</a:t>
            </a: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KZ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 основании статей </a:t>
            </a: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98 и 99 Закона РК «О нотариате» </a:t>
            </a:r>
            <a:r>
              <a:rPr lang="ru-KZ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было совершено нотариальное действие – обеспечение доказательств в виде осмотра информации, расположенной на 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FTP</a:t>
            </a:r>
            <a:r>
              <a:rPr lang="ru-KZ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-сервере в сети Интернет по адресу: «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ftp</a:t>
            </a:r>
            <a:r>
              <a:rPr lang="ru-KZ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://</a:t>
            </a: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00</a:t>
            </a:r>
            <a:r>
              <a:rPr lang="ru-KZ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000</a:t>
            </a:r>
            <a:r>
              <a:rPr lang="ru-KZ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00</a:t>
            </a:r>
            <a:r>
              <a:rPr lang="ru-KZ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00</a:t>
            </a:r>
            <a:r>
              <a:rPr lang="ru-KZ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».</a:t>
            </a:r>
            <a:r>
              <a:rPr lang="ru-K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715D0FF-BE6D-A34B-A054-47697ABF4CA1}"/>
              </a:ext>
            </a:extLst>
          </p:cNvPr>
          <p:cNvSpPr/>
          <p:nvPr/>
        </p:nvSpPr>
        <p:spPr>
          <a:xfrm>
            <a:off x="8382242" y="420920"/>
            <a:ext cx="33425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 протокола осмотра:</a:t>
            </a:r>
            <a:endParaRPr lang="ru-KZ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6FFE708-577F-BB44-B9FD-6AD89951B805}"/>
              </a:ext>
            </a:extLst>
          </p:cNvPr>
          <p:cNvSpPr/>
          <p:nvPr/>
        </p:nvSpPr>
        <p:spPr>
          <a:xfrm>
            <a:off x="711994" y="3602445"/>
            <a:ext cx="107680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 </a:t>
            </a:r>
            <a:r>
              <a:rPr lang="ru-KZ" sz="24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207 Правил.</a:t>
            </a:r>
            <a:r>
              <a:rPr lang="ru-K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400" dirty="0">
                <a:latin typeface="Arial" panose="020B0604020202020204" pitchFamily="34" charset="0"/>
                <a:cs typeface="Arial" panose="020B0604020202020204" pitchFamily="34" charset="0"/>
              </a:rPr>
              <a:t>Заинтересованное лицо предъявляет нотариусу заявления</a:t>
            </a:r>
          </a:p>
          <a:p>
            <a:pPr algn="just"/>
            <a:r>
              <a:rPr lang="ru-RU" sz="2400" i="1" spc="1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п. 1 ст. 98 ЗОН. </a:t>
            </a:r>
            <a:r>
              <a:rPr lang="ru-RU" sz="2400" i="1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По просьбе </a:t>
            </a:r>
            <a:r>
              <a:rPr lang="ru-RU" sz="2400" i="1" u="sng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заинтересованных лиц</a:t>
            </a:r>
            <a:r>
              <a:rPr lang="ru-RU" sz="2400" i="1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нотариус обеспечивает доказательства, необходимые в случае возникновения дела в суде или другом компетентном органе</a:t>
            </a:r>
          </a:p>
          <a:p>
            <a:pPr algn="just"/>
            <a:r>
              <a:rPr lang="ru-RU" sz="2400" i="1" spc="1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п. 1 ст. 73 ГПК </a:t>
            </a:r>
            <a:r>
              <a:rPr lang="ru-RU" sz="2400" i="1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Доказательства представляются сторонами и другими лицами, участвующими в деле.</a:t>
            </a:r>
          </a:p>
        </p:txBody>
      </p:sp>
      <p:sp>
        <p:nvSpPr>
          <p:cNvPr id="8" name="Дата 7">
            <a:extLst>
              <a:ext uri="{FF2B5EF4-FFF2-40B4-BE49-F238E27FC236}">
                <a16:creationId xmlns:a16="http://schemas.microsoft.com/office/drawing/2014/main" id="{6DE785B1-886B-8F46-8FF3-4EB612D2C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9" name="Нижний колонтитул 8">
            <a:extLst>
              <a:ext uri="{FF2B5EF4-FFF2-40B4-BE49-F238E27FC236}">
                <a16:creationId xmlns:a16="http://schemas.microsoft.com/office/drawing/2014/main" id="{3727AB17-B4E0-E448-867F-C883C1D4E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10" name="Номер слайда 9">
            <a:extLst>
              <a:ext uri="{FF2B5EF4-FFF2-40B4-BE49-F238E27FC236}">
                <a16:creationId xmlns:a16="http://schemas.microsoft.com/office/drawing/2014/main" id="{F5E4F979-FD0A-414D-A7D2-C3ACAD6A2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2723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907B0E8-83A8-8B43-AA46-F247D415F8E8}"/>
              </a:ext>
            </a:extLst>
          </p:cNvPr>
          <p:cNvSpPr/>
          <p:nvPr/>
        </p:nvSpPr>
        <p:spPr>
          <a:xfrm>
            <a:off x="714375" y="258902"/>
            <a:ext cx="1092993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i="1" spc="1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п. 207 Правил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ru-RU" sz="2400" i="1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указание объекта или обстоятельства, которые будут  служить в качестве доказательств; </a:t>
            </a:r>
            <a:endParaRPr lang="ru-K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ru-RU" sz="2400" i="1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изложение обстоятельств, в соответствии с которыми требуется обеспечение доказательств; </a:t>
            </a:r>
            <a:endParaRPr lang="ru-K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ru-RU" sz="2400" i="1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сведения о том, что в суде или ином компетентном органе не имеется возбужденного дела. </a:t>
            </a:r>
            <a:endParaRPr lang="ru-K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400" spc="10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 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п. 2 ст. 70 ГПК</a:t>
            </a:r>
            <a:endParaRPr lang="ru-K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 fontAlgn="base">
              <a:buFont typeface="+mj-lt"/>
              <a:buAutoNum type="arabicParenR"/>
            </a:pPr>
            <a:r>
              <a:rPr lang="ru-RU" sz="2400" i="1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доказательства, которые необходимо обеспечить;</a:t>
            </a:r>
            <a:endParaRPr lang="ru-K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 fontAlgn="base">
              <a:buFont typeface="+mj-lt"/>
              <a:buAutoNum type="arabicParenR"/>
            </a:pPr>
            <a:r>
              <a:rPr lang="ru-RU" sz="2400" i="1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обстоятельства дела, для подтверждения или опровержения которых необходимо такое обеспечение; </a:t>
            </a:r>
            <a:endParaRPr lang="ru-K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 fontAlgn="base">
              <a:buFont typeface="+mj-lt"/>
              <a:buAutoNum type="arabicParenR"/>
            </a:pPr>
            <a:r>
              <a:rPr lang="ru-RU" sz="2400" i="1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данные, свидетельствующие о том, что представление необходимых доказательств является затруднительным.</a:t>
            </a:r>
          </a:p>
          <a:p>
            <a:pPr algn="ctr" fontAlgn="base"/>
            <a:r>
              <a:rPr lang="ru-RU" sz="2400" i="1" spc="1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п. 208 Правил</a:t>
            </a:r>
          </a:p>
          <a:p>
            <a:pPr algn="just" fontAlgn="base"/>
            <a:r>
              <a:rPr lang="ru-KZ" sz="2400" i="1" dirty="0"/>
              <a:t> Вопрос об обеспечении доказательств решается нотариусом каждый раз с учетом конкретных обстоятельств.</a:t>
            </a:r>
            <a:endParaRPr lang="ru-KZ" sz="2400" dirty="0"/>
          </a:p>
          <a:p>
            <a:pPr marL="457200" indent="-457200" algn="just" fontAlgn="base">
              <a:buFont typeface="+mj-lt"/>
              <a:buAutoNum type="arabicParenR"/>
            </a:pPr>
            <a:endParaRPr lang="ru-K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6519ADAF-A5CD-D047-80F2-F2EFE3C63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4DD51401-2E85-8446-8E0A-AB2E3F553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B0ACF803-3E7D-EA48-98E9-0CB4A0331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7319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3064E8E-6CD6-3D44-B3D1-7A62DF8726F6}"/>
              </a:ext>
            </a:extLst>
          </p:cNvPr>
          <p:cNvSpPr/>
          <p:nvPr/>
        </p:nvSpPr>
        <p:spPr>
          <a:xfrm>
            <a:off x="490086" y="881975"/>
            <a:ext cx="113157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</a:t>
            </a:r>
            <a:r>
              <a:rPr lang="ru-KZ" sz="2800" dirty="0">
                <a:latin typeface="Arial" panose="020B0604020202020204" pitchFamily="34" charset="0"/>
                <a:cs typeface="Arial" panose="020B0604020202020204" pitchFamily="34" charset="0"/>
              </a:rPr>
              <a:t>По заявлению заинтересованного лица, в момент обращения к нотариусу какое-либо дело, требующее запрашиваемого обеспечения доказательств, не находится в производстве суда или другого компетентного органа</a:t>
            </a:r>
            <a:r>
              <a:rPr lang="ru-KZ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».</a:t>
            </a:r>
            <a:r>
              <a:rPr lang="ru-K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715D0FF-BE6D-A34B-A054-47697ABF4CA1}"/>
              </a:ext>
            </a:extLst>
          </p:cNvPr>
          <p:cNvSpPr/>
          <p:nvPr/>
        </p:nvSpPr>
        <p:spPr>
          <a:xfrm>
            <a:off x="8382242" y="420920"/>
            <a:ext cx="33425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 протокола осмотра:</a:t>
            </a:r>
            <a:endParaRPr lang="ru-KZ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69711AF-73FA-704B-859A-1890307A7920}"/>
              </a:ext>
            </a:extLst>
          </p:cNvPr>
          <p:cNvSpPr/>
          <p:nvPr/>
        </p:nvSpPr>
        <p:spPr>
          <a:xfrm>
            <a:off x="490086" y="2697857"/>
            <a:ext cx="11430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i="1" spc="1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п.3 ст. 69 ГПК </a:t>
            </a:r>
          </a:p>
          <a:p>
            <a:pPr algn="just"/>
            <a:r>
              <a:rPr lang="ru-RU" sz="2000" i="1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Обеспечение доказательств до возбуждения дела в суде производится в порядке, предусмотренном законодательством Республики Казахстан о нотариате.</a:t>
            </a:r>
            <a:endParaRPr lang="ru-KZ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ru-RU" sz="2000" i="1" spc="1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 2. ст. 98 ЗОН</a:t>
            </a:r>
          </a:p>
          <a:p>
            <a:pPr algn="just"/>
            <a:r>
              <a:rPr lang="ru-RU" sz="2000" i="1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Нотариус не обеспечивает доказательств по делу, которое в момент обращения заинтересованных лиц к нотариусу находится в производстве суда или другого компетентного органа.</a:t>
            </a:r>
            <a:endParaRPr lang="ru-KZ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ru-RU" sz="2000" i="1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ru-RU" sz="2000" i="1" spc="1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п. 206 Правил </a:t>
            </a:r>
          </a:p>
          <a:p>
            <a:pPr algn="just"/>
            <a:r>
              <a:rPr lang="ru-RU" sz="2000" i="1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Указанное в пункте 205 настоящих Правил не применяется, если доказательства представляются в органы иностранного государства. В этих случаях обеспечение доказательств производится независимо от того, находится ли дело в производстве органов иностранного государства в момент обращения заинтересованного лица.</a:t>
            </a:r>
            <a:endParaRPr lang="ru-KZ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" name="Дата 8">
            <a:extLst>
              <a:ext uri="{FF2B5EF4-FFF2-40B4-BE49-F238E27FC236}">
                <a16:creationId xmlns:a16="http://schemas.microsoft.com/office/drawing/2014/main" id="{6C1C7E0E-A14A-4B44-9D56-46B1B41CD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10" name="Нижний колонтитул 9">
            <a:extLst>
              <a:ext uri="{FF2B5EF4-FFF2-40B4-BE49-F238E27FC236}">
                <a16:creationId xmlns:a16="http://schemas.microsoft.com/office/drawing/2014/main" id="{3433CD73-1818-A345-A3AF-4D93CD878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11" name="Номер слайда 10">
            <a:extLst>
              <a:ext uri="{FF2B5EF4-FFF2-40B4-BE49-F238E27FC236}">
                <a16:creationId xmlns:a16="http://schemas.microsoft.com/office/drawing/2014/main" id="{82EBD299-2298-254A-B37E-A95D16648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167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5F70A01-8C94-7F43-927D-9C0EA5801205}"/>
              </a:ext>
            </a:extLst>
          </p:cNvPr>
          <p:cNvSpPr/>
          <p:nvPr/>
        </p:nvSpPr>
        <p:spPr>
          <a:xfrm>
            <a:off x="302418" y="949315"/>
            <a:ext cx="1158716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KZ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«Кроме того, данный документ коллегией не принят во внимание в силу требования, предусмотренного частью 3 статьи 66 ГПК. Протокол от 13.01.2020г. составлен с нарушением требования пункта 2 статьи 98 Закона «О нотариате», согласно которому не допускается обеспечение доказательств нотариусом по делу, которое в момент обращения заинтересованных лиц к нему, находится в производстве суда.</a:t>
            </a:r>
            <a:endParaRPr lang="ru-KZ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/>
            <a:r>
              <a:rPr lang="ru-KZ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Судебная коллегия по гражданским делам Восточно-Казахстанского областного суда </a:t>
            </a:r>
          </a:p>
          <a:p>
            <a:pPr algn="r"/>
            <a:r>
              <a:rPr lang="ru-KZ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27 января 2020 года, дело №2а-3691-20</a:t>
            </a:r>
          </a:p>
          <a:p>
            <a:pPr algn="r"/>
            <a:endParaRPr lang="ru-KZ" sz="2000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KZ" sz="2000" i="1" dirty="0">
                <a:latin typeface="Arial" panose="020B0604020202020204" pitchFamily="34" charset="0"/>
                <a:cs typeface="Arial" panose="020B0604020202020204" pitchFamily="34" charset="0"/>
              </a:rPr>
              <a:t>Протокол обеспечения доказательств датирован 12 августа 2019 года, тогда как истец обратился в суд 12 июля 2019 года, следовательно, нотариус не вправе был обеспечивать доказательства по делу, которое в момент обращения заинтересованных лиц находилось в производстве суда. В связи с этим, протокол обеспечения доказательств от 12 августа 2019 года не является допустимым доказательством по делу, полученным с нарушением установленного законом порядка. </a:t>
            </a:r>
            <a:endParaRPr lang="ru-K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KZ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Судебная коллегия по гражданским делам суда г.Нур-Султана </a:t>
            </a:r>
          </a:p>
          <a:p>
            <a:pPr algn="r"/>
            <a:r>
              <a:rPr lang="ru-KZ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октября 2019 года, дело № 7199-19-00-2а-790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5FC40F0F-42ED-B74B-BEBE-BF65D458EC6C}"/>
              </a:ext>
            </a:extLst>
          </p:cNvPr>
          <p:cNvSpPr/>
          <p:nvPr/>
        </p:nvSpPr>
        <p:spPr>
          <a:xfrm>
            <a:off x="8382242" y="420920"/>
            <a:ext cx="31999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 судебной практики:</a:t>
            </a:r>
            <a:endParaRPr lang="ru-KZ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FC4F133-0285-5A49-BFAB-8F44E9BF8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7F3F652-5160-334F-9F4B-0DA12F46C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87A8E1B-28D1-CE4F-8C73-6B5D93DF3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588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606CB8F8-C525-4BB0-A473-2F378033F59B}"/>
              </a:ext>
            </a:extLst>
          </p:cNvPr>
          <p:cNvCxnSpPr>
            <a:cxnSpLocks/>
          </p:cNvCxnSpPr>
          <p:nvPr/>
        </p:nvCxnSpPr>
        <p:spPr>
          <a:xfrm>
            <a:off x="696686" y="2873171"/>
            <a:ext cx="955276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B26B5B4E-4702-4F54-BD4D-304F92598770}"/>
              </a:ext>
            </a:extLst>
          </p:cNvPr>
          <p:cNvCxnSpPr>
            <a:cxnSpLocks/>
          </p:cNvCxnSpPr>
          <p:nvPr/>
        </p:nvCxnSpPr>
        <p:spPr>
          <a:xfrm>
            <a:off x="696686" y="3674928"/>
            <a:ext cx="1078411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47D99DB5-3E68-44CA-8B94-373E23FFE157}"/>
              </a:ext>
            </a:extLst>
          </p:cNvPr>
          <p:cNvCxnSpPr>
            <a:cxnSpLocks/>
          </p:cNvCxnSpPr>
          <p:nvPr/>
        </p:nvCxnSpPr>
        <p:spPr>
          <a:xfrm>
            <a:off x="696686" y="5251936"/>
            <a:ext cx="955276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B87CCF6B-686E-488E-B38D-BB5D429CEB77}"/>
              </a:ext>
            </a:extLst>
          </p:cNvPr>
          <p:cNvCxnSpPr>
            <a:cxnSpLocks/>
          </p:cNvCxnSpPr>
          <p:nvPr/>
        </p:nvCxnSpPr>
        <p:spPr>
          <a:xfrm>
            <a:off x="696686" y="4450179"/>
            <a:ext cx="955276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08A23585-6536-47E6-BCA7-EF02342C2F3D}"/>
              </a:ext>
            </a:extLst>
          </p:cNvPr>
          <p:cNvCxnSpPr>
            <a:cxnSpLocks/>
          </p:cNvCxnSpPr>
          <p:nvPr/>
        </p:nvCxnSpPr>
        <p:spPr>
          <a:xfrm>
            <a:off x="2609572" y="2133600"/>
            <a:ext cx="0" cy="38388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8E856DEF-D67F-44EB-8C8E-80A1AC01532D}"/>
              </a:ext>
            </a:extLst>
          </p:cNvPr>
          <p:cNvCxnSpPr>
            <a:cxnSpLocks/>
          </p:cNvCxnSpPr>
          <p:nvPr/>
        </p:nvCxnSpPr>
        <p:spPr>
          <a:xfrm>
            <a:off x="7307468" y="2133600"/>
            <a:ext cx="0" cy="38388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A9B5A169-74D8-48E2-B290-9DFC4361CE23}"/>
              </a:ext>
            </a:extLst>
          </p:cNvPr>
          <p:cNvCxnSpPr>
            <a:cxnSpLocks/>
          </p:cNvCxnSpPr>
          <p:nvPr/>
        </p:nvCxnSpPr>
        <p:spPr>
          <a:xfrm>
            <a:off x="5737085" y="2133600"/>
            <a:ext cx="0" cy="38388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646D78AF-86E6-45D2-92D1-950D0E1A9B97}"/>
              </a:ext>
            </a:extLst>
          </p:cNvPr>
          <p:cNvCxnSpPr>
            <a:cxnSpLocks/>
          </p:cNvCxnSpPr>
          <p:nvPr/>
        </p:nvCxnSpPr>
        <p:spPr>
          <a:xfrm>
            <a:off x="4219711" y="2133600"/>
            <a:ext cx="0" cy="38388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A8BA432F-994B-4461-A313-2D14EA558E1F}"/>
              </a:ext>
            </a:extLst>
          </p:cNvPr>
          <p:cNvCxnSpPr>
            <a:cxnSpLocks/>
          </p:cNvCxnSpPr>
          <p:nvPr/>
        </p:nvCxnSpPr>
        <p:spPr>
          <a:xfrm>
            <a:off x="8818216" y="2133600"/>
            <a:ext cx="0" cy="38388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927DDAC-250E-4D38-BE6D-6E0847BA6934}"/>
              </a:ext>
            </a:extLst>
          </p:cNvPr>
          <p:cNvSpPr/>
          <p:nvPr/>
        </p:nvSpPr>
        <p:spPr>
          <a:xfrm>
            <a:off x="424789" y="1057289"/>
            <a:ext cx="11327907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4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ПОСТАНОВЛЕНИЕ ВЦИК</a:t>
            </a:r>
            <a:endParaRPr lang="ru-RU" sz="46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4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Совета Народных Комиссаров РСФСР </a:t>
            </a:r>
          </a:p>
          <a:p>
            <a:pPr algn="ctr">
              <a:spcAft>
                <a:spcPts val="0"/>
              </a:spcAft>
            </a:pPr>
            <a:r>
              <a:rPr lang="ru-RU" sz="4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 20 июля 1930 года</a:t>
            </a:r>
            <a:endParaRPr lang="ru-RU" sz="46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4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 введение в действие Положения </a:t>
            </a:r>
            <a:endParaRPr lang="en-US" sz="4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4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en-US" sz="4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государственном нотариате РСФСР»</a:t>
            </a:r>
            <a:endParaRPr lang="ru-RU" sz="4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407160E1-5361-1F48-8333-D1071FDCF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8FA36681-88DD-3347-B734-575219FA7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5EA380F-0129-9C49-8683-351C7E43C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5556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312660B-2A5E-BE4F-BAE5-7B015B6BA2B8}"/>
              </a:ext>
            </a:extLst>
          </p:cNvPr>
          <p:cNvSpPr/>
          <p:nvPr/>
        </p:nvSpPr>
        <p:spPr>
          <a:xfrm>
            <a:off x="8382242" y="420920"/>
            <a:ext cx="31999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 судебной практики:</a:t>
            </a:r>
            <a:endParaRPr lang="ru-KZ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E62EACC-AC74-C446-9B1F-1C0A243AD9D9}"/>
              </a:ext>
            </a:extLst>
          </p:cNvPr>
          <p:cNvSpPr/>
          <p:nvPr/>
        </p:nvSpPr>
        <p:spPr>
          <a:xfrm>
            <a:off x="202406" y="821030"/>
            <a:ext cx="117871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KZ" i="1" dirty="0">
                <a:latin typeface="Arial" panose="020B0604020202020204" pitchFamily="34" charset="0"/>
                <a:ea typeface="Times New Roman" panose="02020603050405020304" pitchFamily="18" charset="0"/>
              </a:rPr>
              <a:t>«Истец в обосновании своих требований предоставил протокол осмотра доказательств нотариально заверенные, по которому указаны переписки по приложению «Messenger»… на судебное заседание после окончания подготовки, и считает, что оно нарушает равноправие а также право на обжалование данных доказательств»</a:t>
            </a:r>
            <a:endParaRPr lang="ru-K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/>
            <a:r>
              <a:rPr lang="ru-KZ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Есильский районный суд города Нур-Султан </a:t>
            </a:r>
          </a:p>
          <a:p>
            <a:pPr algn="r"/>
            <a:r>
              <a:rPr lang="ru-KZ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19 декабря 2019 года, дело  № 7140-19-00-2/11501</a:t>
            </a:r>
            <a:endParaRPr lang="ru-KZ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KZ" i="1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ru-K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KZ" i="1" dirty="0">
                <a:latin typeface="Arial" panose="020B0604020202020204" pitchFamily="34" charset="0"/>
                <a:ea typeface="Times New Roman" panose="02020603050405020304" pitchFamily="18" charset="0"/>
              </a:rPr>
              <a:t>«Протокол осмотра доказательств датирован 20 декабря 2019 года, тогда как истец обратился в суд 4 ноября 2019 года, следовательно, нотариус не вправе был обеспечивать доказательства по делу, которое в момент обращения заинтересованных лиц находилось в производстве суда. В связи с этим, протокол осмотра доказательств от 20 декабря 2019</a:t>
            </a:r>
            <a:br>
              <a:rPr lang="ru-KZ" i="1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ru-KZ" i="1" dirty="0">
                <a:latin typeface="Arial" panose="020B0604020202020204" pitchFamily="34" charset="0"/>
                <a:ea typeface="Times New Roman" panose="02020603050405020304" pitchFamily="18" charset="0"/>
              </a:rPr>
              <a:t>года не является относимым и допустимым доказательством по делу.</a:t>
            </a:r>
          </a:p>
          <a:p>
            <a:pPr algn="r"/>
            <a:r>
              <a:rPr lang="ru-KZ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СМЭС НС 8 января 2020 года </a:t>
            </a:r>
          </a:p>
          <a:p>
            <a:pPr algn="r"/>
            <a:r>
              <a:rPr lang="ru-KZ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дело № 7119-19-00-2/14243</a:t>
            </a:r>
            <a:endParaRPr lang="ru-KZ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KZ" i="1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ru-K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KZ" i="1" dirty="0">
                <a:latin typeface="Arial" panose="020B0604020202020204" pitchFamily="34" charset="0"/>
                <a:ea typeface="Times New Roman" panose="02020603050405020304" pitchFamily="18" charset="0"/>
              </a:rPr>
              <a:t>«Учитывая то, что гражданское дело возбуждено ранее составления протокола осмотра доказательств нотариусом, представленные доказательства стороной Х. о переписке с И. суд считает их недопустимыми»</a:t>
            </a:r>
            <a:endParaRPr lang="ru-K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/>
            <a:r>
              <a:rPr lang="ru-KZ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Бостандыкский районный суд города Алматы </a:t>
            </a:r>
          </a:p>
          <a:p>
            <a:pPr algn="r"/>
            <a:r>
              <a:rPr lang="ru-KZ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12 апреля 2018 года, дело №7514-17-00-2/17744</a:t>
            </a:r>
            <a:endParaRPr lang="ru-KZ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77938E7-7FBB-984C-92AE-50873F17B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4EE818-7E58-C147-B3CE-56F3D2E2C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A208888-FC55-7047-A166-576E590FD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7316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3064E8E-6CD6-3D44-B3D1-7A62DF8726F6}"/>
              </a:ext>
            </a:extLst>
          </p:cNvPr>
          <p:cNvSpPr/>
          <p:nvPr/>
        </p:nvSpPr>
        <p:spPr>
          <a:xfrm>
            <a:off x="490086" y="881975"/>
            <a:ext cx="113157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Осмотр доказательств проводится, так как имеются основания полагать, что предоставление доказательств впоследствии станет невозможным или затруднительным</a:t>
            </a:r>
            <a:r>
              <a:rPr lang="ru-KZ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».</a:t>
            </a:r>
            <a:r>
              <a:rPr lang="ru-K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715D0FF-BE6D-A34B-A054-47697ABF4CA1}"/>
              </a:ext>
            </a:extLst>
          </p:cNvPr>
          <p:cNvSpPr/>
          <p:nvPr/>
        </p:nvSpPr>
        <p:spPr>
          <a:xfrm>
            <a:off x="8382242" y="420920"/>
            <a:ext cx="33425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 протокола осмотра:</a:t>
            </a:r>
            <a:endParaRPr lang="ru-KZ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69711AF-73FA-704B-859A-1890307A7920}"/>
              </a:ext>
            </a:extLst>
          </p:cNvPr>
          <p:cNvSpPr/>
          <p:nvPr/>
        </p:nvSpPr>
        <p:spPr>
          <a:xfrm>
            <a:off x="432936" y="2327915"/>
            <a:ext cx="11430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i="1" spc="1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п.1 ст. 69 ГПК </a:t>
            </a:r>
          </a:p>
          <a:p>
            <a:pPr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Лица, участвующие в деле и имеющие основания опасаться, что представление необходимых для них доказательств </a:t>
            </a:r>
            <a:r>
              <a:rPr lang="ru-RU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сделается впоследствии невозможным или затруднительным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могут просить суд об обеспечении этих доказательств. </a:t>
            </a:r>
          </a:p>
          <a:p>
            <a:pPr algn="ctr"/>
            <a:r>
              <a:rPr lang="ru-RU" sz="2400" i="1" spc="1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 1. ст. 98 ЗОН</a:t>
            </a:r>
          </a:p>
          <a:p>
            <a:pPr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 просьбе заинтересованных лиц нотариус обеспечивает доказательства, необходимые в случае возникновения дела в суде или другом компетентном органе, если </a:t>
            </a:r>
            <a:r>
              <a:rPr lang="ru-RU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имеются основания полагать, что представление доказательств впоследствии станет невозможным или затруднительным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i="1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66ECD04-C9EA-154C-BC1A-80385A74C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9" name="Нижний колонтитул 8">
            <a:extLst>
              <a:ext uri="{FF2B5EF4-FFF2-40B4-BE49-F238E27FC236}">
                <a16:creationId xmlns:a16="http://schemas.microsoft.com/office/drawing/2014/main" id="{C01DB5A0-1622-A947-AB34-474C1C971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10" name="Номер слайда 9">
            <a:extLst>
              <a:ext uri="{FF2B5EF4-FFF2-40B4-BE49-F238E27FC236}">
                <a16:creationId xmlns:a16="http://schemas.microsoft.com/office/drawing/2014/main" id="{7D877694-E859-9D4B-A6CD-F5A6FF5BC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2121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484F9B4-F103-644F-A79D-91707867899E}"/>
              </a:ext>
            </a:extLst>
          </p:cNvPr>
          <p:cNvSpPr/>
          <p:nvPr/>
        </p:nvSpPr>
        <p:spPr>
          <a:xfrm>
            <a:off x="8382242" y="420920"/>
            <a:ext cx="31999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 судебной практики:</a:t>
            </a:r>
            <a:endParaRPr lang="ru-KZ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5BE8ABC-E753-8348-B363-42AF4AB3016C}"/>
              </a:ext>
            </a:extLst>
          </p:cNvPr>
          <p:cNvSpPr/>
          <p:nvPr/>
        </p:nvSpPr>
        <p:spPr>
          <a:xfrm>
            <a:off x="209550" y="1067724"/>
            <a:ext cx="117729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«Доводы сторон о том, что неотлагательным случаем явилось то, что у</a:t>
            </a:r>
            <a:r>
              <a:rPr lang="ru-RU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Д. неоднократно пытались украсть мобильный телефон, суд</a:t>
            </a:r>
            <a:r>
              <a:rPr lang="ru-RU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считает голословными, поскольку не подтверждены надлежащим образом </a:t>
            </a:r>
            <a:r>
              <a:rPr lang="ru-RU" sz="2000" b="1" i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</a:t>
            </a:r>
            <a:r>
              <a:rPr lang="ru-RU" sz="2000" b="1" i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b="1" i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 этом не указано в протоколе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ru-RU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Таким образом, суд считает, что требование заявителя о признании</a:t>
            </a:r>
            <a:r>
              <a:rPr lang="ru-RU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незаконным совершенного нотариусом действия по обеспечению</a:t>
            </a:r>
            <a:r>
              <a:rPr lang="ru-RU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доказательств подлежит удовлетворению, с отменой протокола осмотра</a:t>
            </a:r>
            <a:r>
              <a:rPr lang="ru-RU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вещественных доказательств от 12 февраля 2020 года.</a:t>
            </a:r>
            <a:endParaRPr lang="ru-KZ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/>
            <a:r>
              <a:rPr lang="ru-RU" sz="2000" dirty="0" err="1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Карасайский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районный суд </a:t>
            </a:r>
            <a:r>
              <a:rPr lang="ru-RU" sz="2000" dirty="0" err="1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Алматинской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области </a:t>
            </a:r>
          </a:p>
          <a:p>
            <a:pPr algn="r"/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 мая 2020 года, дело №1952-20-00-2/770</a:t>
            </a:r>
            <a:endParaRPr lang="ru-KZ" sz="20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ru-KZ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«Судом </a:t>
            </a:r>
            <a:r>
              <a:rPr lang="ru-RU" sz="20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первои</a:t>
            </a:r>
            <a:r>
              <a:rPr lang="ru-RU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̆ инстанции верно установлено и материалами дела подтверждено …случая, не терпящего отлагательств, не было, так как из протокола видно, что заявление Ж. в адрес нотариуса поступило 28 апреля 2014 года, а  обеспечение доказательств имело место 12 сентября 2014 года, то есть через 4 месяца со дня обращения»</a:t>
            </a:r>
            <a:endParaRPr lang="ru-KZ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/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Апелляционная судебная коллегия по гражданским и </a:t>
            </a:r>
          </a:p>
          <a:p>
            <a:pPr algn="r"/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административным делам суда города Астаны </a:t>
            </a:r>
          </a:p>
          <a:p>
            <a:pPr algn="r"/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02 июня 2015 года, Дело No2а-2484/2015 </a:t>
            </a:r>
            <a:endParaRPr lang="ru-KZ" sz="2000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0FCF4EA-D68C-B24D-BBB2-1621EA7D9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4C67F8C-EC47-D041-AD9F-8242F940D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355C223-A51F-FD4E-A419-C47830B2D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5986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57A3A3E-7D14-0E4C-AA95-B2EF4FA5439E}"/>
              </a:ext>
            </a:extLst>
          </p:cNvPr>
          <p:cNvSpPr/>
          <p:nvPr/>
        </p:nvSpPr>
        <p:spPr>
          <a:xfrm>
            <a:off x="428625" y="1028343"/>
            <a:ext cx="1157287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latin typeface="Arial" panose="020B0604020202020204" pitchFamily="34" charset="0"/>
                <a:ea typeface="Calibri" panose="020F0502020204030204" pitchFamily="34" charset="0"/>
              </a:rPr>
              <a:t>«Протокол осмотра электронного почтового ящика от 16.06.2016 г., </a:t>
            </a:r>
            <a:r>
              <a:rPr lang="ru-RU" sz="2400" i="1" dirty="0" err="1">
                <a:latin typeface="Arial" panose="020B0604020202020204" pitchFamily="34" charset="0"/>
                <a:ea typeface="Calibri" panose="020F0502020204030204" pitchFamily="34" charset="0"/>
              </a:rPr>
              <a:t>составленныи</a:t>
            </a:r>
            <a:r>
              <a:rPr lang="ru-RU" sz="2400" i="1" dirty="0">
                <a:latin typeface="Arial" panose="020B0604020202020204" pitchFamily="34" charset="0"/>
                <a:ea typeface="Calibri" panose="020F0502020204030204" pitchFamily="34" charset="0"/>
              </a:rPr>
              <a:t>̆ нотариусом г. Алматы </a:t>
            </a:r>
            <a:r>
              <a:rPr lang="ru-RU" sz="2400" i="1" dirty="0" err="1">
                <a:latin typeface="Arial" panose="020B0604020202020204" pitchFamily="34" charset="0"/>
                <a:ea typeface="Calibri" panose="020F0502020204030204" pitchFamily="34" charset="0"/>
              </a:rPr>
              <a:t>Абишевым</a:t>
            </a:r>
            <a:r>
              <a:rPr lang="ru-RU" sz="2400" i="1" dirty="0">
                <a:latin typeface="Arial" panose="020B0604020202020204" pitchFamily="34" charset="0"/>
                <a:ea typeface="Calibri" panose="020F0502020204030204" pitchFamily="34" charset="0"/>
              </a:rPr>
              <a:t> Т.Б., </a:t>
            </a:r>
            <a:r>
              <a:rPr lang="ru-RU" sz="2400" i="1" dirty="0" err="1">
                <a:latin typeface="Arial" panose="020B0604020202020204" pitchFamily="34" charset="0"/>
                <a:ea typeface="Calibri" panose="020F0502020204030204" pitchFamily="34" charset="0"/>
              </a:rPr>
              <a:t>произведенныи</a:t>
            </a:r>
            <a:r>
              <a:rPr lang="ru-RU" sz="2400" i="1" dirty="0">
                <a:latin typeface="Arial" panose="020B0604020202020204" pitchFamily="34" charset="0"/>
                <a:ea typeface="Calibri" panose="020F0502020204030204" pitchFamily="34" charset="0"/>
              </a:rPr>
              <a:t>̆ по заявлению </a:t>
            </a:r>
            <a:r>
              <a:rPr lang="ru-RU" sz="2400" i="1" dirty="0" err="1">
                <a:latin typeface="Arial" panose="020B0604020202020204" pitchFamily="34" charset="0"/>
                <a:ea typeface="Calibri" panose="020F0502020204030204" pitchFamily="34" charset="0"/>
              </a:rPr>
              <a:t>Кабдуллинои</a:t>
            </a:r>
            <a:r>
              <a:rPr lang="ru-RU" sz="2400" i="1" dirty="0">
                <a:latin typeface="Arial" panose="020B0604020202020204" pitchFamily="34" charset="0"/>
                <a:ea typeface="Calibri" panose="020F0502020204030204" pitchFamily="34" charset="0"/>
              </a:rPr>
              <a:t>̆ Ж.А. в порядке обеспечения доказательств и с целью осмотра доказательств и закрепления его результатов в протоколе </a:t>
            </a:r>
            <a:r>
              <a:rPr lang="ru-RU" sz="2400" b="1" i="1" u="sng" dirty="0">
                <a:latin typeface="Arial" panose="020B0604020202020204" pitchFamily="34" charset="0"/>
                <a:ea typeface="Calibri" panose="020F0502020204030204" pitchFamily="34" charset="0"/>
              </a:rPr>
              <a:t>на случай оперативного уничтожения доказательств заинтересованными лицами</a:t>
            </a:r>
            <a:r>
              <a:rPr lang="ru-RU" sz="2400" i="1" dirty="0">
                <a:latin typeface="Arial" panose="020B0604020202020204" pitchFamily="34" charset="0"/>
                <a:ea typeface="Calibri" panose="020F0502020204030204" pitchFamily="34" charset="0"/>
              </a:rPr>
              <a:t>… </a:t>
            </a:r>
            <a:r>
              <a:rPr lang="ru-RU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Исходя из вышеизложенного, коллегия </a:t>
            </a:r>
            <a:r>
              <a:rPr lang="ru-RU" sz="2400" b="1" i="1" u="sng" dirty="0">
                <a:latin typeface="Arial" panose="020B0604020202020204" pitchFamily="34" charset="0"/>
                <a:ea typeface="Times New Roman" panose="02020603050405020304" pitchFamily="18" charset="0"/>
              </a:rPr>
              <a:t>находит электронную переписку</a:t>
            </a:r>
            <a:r>
              <a:rPr lang="ru-RU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 между свидетелем </a:t>
            </a:r>
            <a:r>
              <a:rPr lang="ru-RU" sz="24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Кабдуллинои</a:t>
            </a:r>
            <a:r>
              <a:rPr lang="ru-RU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̆ ЖА и ответчиком </a:t>
            </a:r>
            <a:r>
              <a:rPr lang="ru-RU" sz="24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Кудайбергеновым</a:t>
            </a:r>
            <a:r>
              <a:rPr lang="ru-RU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 Б.Т. </a:t>
            </a:r>
            <a:r>
              <a:rPr lang="ru-RU" sz="2400" b="1" i="1" u="sng" dirty="0">
                <a:latin typeface="Arial" panose="020B0604020202020204" pitchFamily="34" charset="0"/>
                <a:ea typeface="Times New Roman" panose="02020603050405020304" pitchFamily="18" charset="0"/>
              </a:rPr>
              <a:t>относящимся к данному спору достоверным, письменным доказательством</a:t>
            </a:r>
            <a:r>
              <a:rPr lang="ru-RU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 совершения сделки купли-продажи земельного участка</a:t>
            </a:r>
            <a:endParaRPr lang="ru-KZ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r"/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Апелляционная судебная коллегия по гражданским делам</a:t>
            </a:r>
          </a:p>
          <a:p>
            <a:pPr algn="r"/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Алматинского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городского суда </a:t>
            </a:r>
          </a:p>
          <a:p>
            <a:pPr algn="r"/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20 июня 2016 г. г. </a:t>
            </a:r>
            <a:r>
              <a:rPr lang="ru-RU" sz="2400" b="1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No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2а-1831/2016 </a:t>
            </a:r>
            <a:endParaRPr lang="ru-KZ" sz="24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E9E3FAF-84CD-0848-A464-F2B393BEA636}"/>
              </a:ext>
            </a:extLst>
          </p:cNvPr>
          <p:cNvSpPr/>
          <p:nvPr/>
        </p:nvSpPr>
        <p:spPr>
          <a:xfrm>
            <a:off x="8382242" y="420920"/>
            <a:ext cx="31999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 судебной практики:</a:t>
            </a:r>
            <a:endParaRPr lang="ru-KZ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5140290-1DB3-254D-B63F-6E56B9673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F125DF6-8DF3-7341-BD99-496807D05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37BBBBC-1D44-D14C-BA4F-B07375077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5400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2C9CC0C-7362-5644-ADA6-8706D49BCD4F}"/>
              </a:ext>
            </a:extLst>
          </p:cNvPr>
          <p:cNvSpPr/>
          <p:nvPr/>
        </p:nvSpPr>
        <p:spPr>
          <a:xfrm>
            <a:off x="443034" y="1128806"/>
            <a:ext cx="1130593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indent="-180340" algn="just"/>
            <a:r>
              <a:rPr lang="ru-RU" sz="2200" i="1" dirty="0">
                <a:latin typeface="Arial" panose="020B0604020202020204" pitchFamily="34" charset="0"/>
                <a:ea typeface="Times New Roman" panose="02020603050405020304" pitchFamily="18" charset="0"/>
              </a:rPr>
              <a:t>-	по допросам свидетелей, судебным заседанием  истцом о </a:t>
            </a:r>
            <a:r>
              <a:rPr lang="ru-RU" sz="22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ходатайствовании</a:t>
            </a:r>
            <a:r>
              <a:rPr lang="ru-RU" sz="2200" i="1" dirty="0">
                <a:latin typeface="Arial" panose="020B0604020202020204" pitchFamily="34" charset="0"/>
                <a:ea typeface="Times New Roman" panose="02020603050405020304" pitchFamily="18" charset="0"/>
              </a:rPr>
              <a:t> не заявлялось, явка свидетеля в судебное заседание не обеспечено, в том время как нотариусом явка данного свидетеля была обеспечена;</a:t>
            </a:r>
            <a:endParaRPr lang="ru-KZ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-180340" algn="just"/>
            <a:r>
              <a:rPr lang="ru-RU" sz="2200" i="1" dirty="0">
                <a:latin typeface="Arial" panose="020B0604020202020204" pitchFamily="34" charset="0"/>
                <a:ea typeface="Times New Roman" panose="02020603050405020304" pitchFamily="18" charset="0"/>
              </a:rPr>
              <a:t>-	в протоколе допроса не указаны конкретные причины, обстоятельства, в связи с которой дача свидетелем свидетельских показаний в будущем станет не возможным ли затруднительным;</a:t>
            </a:r>
            <a:endParaRPr lang="ru-KZ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-180340" algn="just"/>
            <a:r>
              <a:rPr lang="ru-RU" sz="2200" i="1" dirty="0">
                <a:latin typeface="Arial" panose="020B0604020202020204" pitchFamily="34" charset="0"/>
                <a:ea typeface="Times New Roman" panose="02020603050405020304" pitchFamily="18" charset="0"/>
              </a:rPr>
              <a:t>-	заключение землеустроительной экспертизы, назначенной нотариусом, не может быть принято судом в качестве допустимого доказательства, так как нотариусом не обоснована невозможность назначения судом при рассмотрении дела экспертизы для определения границ земельного участка по фактическому землепользованию и определения причин наложения границ земельного участка. Каких-либо обстоятельств изменения границ спорного участка, невозможности или затруднительности представления документов межевого дела в постановлении нотариуса не указано.</a:t>
            </a:r>
            <a:endParaRPr lang="ru-KZ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A253C9B-6BC7-B449-AB63-97170A2C3BD8}"/>
              </a:ext>
            </a:extLst>
          </p:cNvPr>
          <p:cNvSpPr/>
          <p:nvPr/>
        </p:nvSpPr>
        <p:spPr>
          <a:xfrm>
            <a:off x="8382242" y="420920"/>
            <a:ext cx="31146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 судебной практики</a:t>
            </a:r>
          </a:p>
          <a:p>
            <a:pPr algn="r"/>
            <a:r>
              <a:rPr lang="ru-RU" sz="20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(Россия):</a:t>
            </a:r>
            <a:endParaRPr lang="ru-KZ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F447B4E-6550-A945-9744-7FF0257DC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D089E35-E5C3-A74E-9EB8-D99A1B81A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E331987-5CD4-5545-9A9C-DD9D2C4B4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5380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437EA44-8A23-B043-A711-275041889C09}"/>
              </a:ext>
            </a:extLst>
          </p:cNvPr>
          <p:cNvSpPr/>
          <p:nvPr/>
        </p:nvSpPr>
        <p:spPr>
          <a:xfrm>
            <a:off x="392906" y="227646"/>
            <a:ext cx="790336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Аргументация по свидетелям. </a:t>
            </a:r>
            <a:endParaRPr lang="ru-KZ" sz="24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-180340" algn="just"/>
            <a:r>
              <a:rPr lang="ru-RU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-	свидетель выезжает на постоянное место жительства в другое государство и будет проживать за пределами страны;</a:t>
            </a:r>
            <a:endParaRPr lang="ru-K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-180340" algn="just"/>
            <a:r>
              <a:rPr lang="ru-RU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-	свидетель преклонного возраста и длительное время находится на домашнем постельном режиме, в связи с чем, его явка в судебное заседание затруднительна;</a:t>
            </a:r>
            <a:endParaRPr lang="ru-K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свидетель выезжает в длительную командировку (более 5 месяцев) в отдаленный регион страны.</a:t>
            </a:r>
          </a:p>
          <a:p>
            <a:pPr marL="285750" indent="-285750" algn="just">
              <a:buFontTx/>
              <a:buChar char="-"/>
            </a:pPr>
            <a:endParaRPr lang="ru-RU" sz="2400" i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свидетель не имеет постоянного места жительства, в связи с чем в дальнейшем судебном процессе будет затруднительно его найти для вызова в суд</a:t>
            </a:r>
            <a:endParaRPr lang="ru-K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endParaRPr lang="ru-K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E464F48-DDA0-484E-B877-90105540A2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93" b="24188"/>
          <a:stretch/>
        </p:blipFill>
        <p:spPr>
          <a:xfrm>
            <a:off x="8610600" y="1135347"/>
            <a:ext cx="3348038" cy="4587306"/>
          </a:xfrm>
          <a:prstGeom prst="rect">
            <a:avLst/>
          </a:prstGeom>
        </p:spPr>
      </p:pic>
      <p:sp>
        <p:nvSpPr>
          <p:cNvPr id="8" name="Стрелка вправо 7">
            <a:extLst>
              <a:ext uri="{FF2B5EF4-FFF2-40B4-BE49-F238E27FC236}">
                <a16:creationId xmlns:a16="http://schemas.microsoft.com/office/drawing/2014/main" id="{46D7BC07-402E-3846-ABA8-631CFE7D1606}"/>
              </a:ext>
            </a:extLst>
          </p:cNvPr>
          <p:cNvSpPr/>
          <p:nvPr/>
        </p:nvSpPr>
        <p:spPr>
          <a:xfrm>
            <a:off x="6729413" y="5386388"/>
            <a:ext cx="1806924" cy="2428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3BC8657F-103D-7E4A-9F71-9EAC13F33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9" name="Нижний колонтитул 8">
            <a:extLst>
              <a:ext uri="{FF2B5EF4-FFF2-40B4-BE49-F238E27FC236}">
                <a16:creationId xmlns:a16="http://schemas.microsoft.com/office/drawing/2014/main" id="{6A51D9B7-9343-264A-B9D2-70FD13E4B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10" name="Номер слайда 9">
            <a:extLst>
              <a:ext uri="{FF2B5EF4-FFF2-40B4-BE49-F238E27FC236}">
                <a16:creationId xmlns:a16="http://schemas.microsoft.com/office/drawing/2014/main" id="{3E513424-E05F-EC4C-BA55-F22FDD265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4564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FF3E9ED-9790-474A-85E6-7DC38A1ABFBD}"/>
              </a:ext>
            </a:extLst>
          </p:cNvPr>
          <p:cNvSpPr/>
          <p:nvPr/>
        </p:nvSpPr>
        <p:spPr>
          <a:xfrm>
            <a:off x="528638" y="305068"/>
            <a:ext cx="1101566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Аргументация при назначении экспертиз</a:t>
            </a:r>
            <a:endParaRPr lang="ru-KZ" sz="2400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 назначении строительно-технической экспертизы: в настоящее время необходимо проведение дальнейших работ на объекте, в связи с которыми, имеющиеся недостатки будут исправлены, и последующее проведение экспертизы для их выявления и определения объема выполненных работ, станет невозможным;</a:t>
            </a:r>
          </a:p>
          <a:p>
            <a:pPr marL="342900" indent="-342900" algn="just">
              <a:buFontTx/>
              <a:buChar char="-"/>
            </a:pPr>
            <a:endParaRPr lang="ru-KZ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80340" indent="-180340" algn="just"/>
            <a:r>
              <a:rPr lang="ru-RU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	при назначении патентно-технической экспертизы: обосновывая просьбу об ОД в виде назначения экспертизы, заявитель указал, что для решения вопроса о том, нарушает ли конструкция вышеуказанного кабеля исключительные права заявителя, необходимы специальные познания. Досудебное проведение экспертизы позволит доказать, что указанная продукция действительно нарушает имеющиеся у заявителя охранные документы, или опровергнуть данное утверждение и принять решение об отказе от подачи в суд иска, как юридически необоснованного. </a:t>
            </a:r>
            <a:endParaRPr lang="ru-KZ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EEA35364-6D61-3942-8348-9E581C765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C75C1474-EEE4-EC40-B062-9EFED6BE8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0D6D3660-3758-A840-A310-D6B6B19FD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8531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A48FC0D-AA22-AE47-B358-4BC319040D10}"/>
              </a:ext>
            </a:extLst>
          </p:cNvPr>
          <p:cNvSpPr/>
          <p:nvPr/>
        </p:nvSpPr>
        <p:spPr>
          <a:xfrm>
            <a:off x="600075" y="794561"/>
            <a:ext cx="1122997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Аргументация при осмотре электронной информации </a:t>
            </a:r>
          </a:p>
          <a:p>
            <a:pPr algn="just"/>
            <a:r>
              <a:rPr lang="ru-RU" sz="2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информация находится в электронном виде в сети Интернет, в любой момент времени может быть изменена или удалена, а заявитель не является администратором осматриваемого сайта и доменного имени;</a:t>
            </a:r>
            <a:endParaRPr lang="ru-KZ" sz="2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0170" indent="-90170" algn="just"/>
            <a:r>
              <a:rPr lang="ru-RU" sz="2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информация находится в электронном виде в мобильном приложении и ее представление впоследствии может стать затруднительным из-за возможного дистанционного удалению осматриваемой информации абонентом по переписке.</a:t>
            </a:r>
            <a:endParaRPr lang="ru-KZ" sz="2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sz="2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algn="ctr"/>
            <a:r>
              <a:rPr lang="ru-RU" sz="2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Аргументация при осмотре вещественных доказательств:</a:t>
            </a:r>
            <a:endParaRPr lang="ru-KZ" sz="2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 - уничтожение скоропортящихся продуктов;</a:t>
            </a:r>
            <a:endParaRPr lang="ru-K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- уничтожение документов в виду сроков хранения; </a:t>
            </a:r>
            <a:endParaRPr lang="ru-K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- изменение дорожной обстановки после ДТП;</a:t>
            </a:r>
            <a:endParaRPr lang="ru-K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- необходимо произвести осмотр помещения, освобождаемого арендатором, поскольку у него закончился срок действия договора, согласно условиям которого он обязан освободить помещение, оставив его в надлежащем состоянии</a:t>
            </a:r>
            <a:endParaRPr lang="ru-K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5601C9A0-FE9C-824C-AEA9-17F19D956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298667C7-9DA1-A146-90DA-4C6BBFF3C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D336E3D0-9AC6-9845-B159-C01F6A890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2463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3064E8E-6CD6-3D44-B3D1-7A62DF8726F6}"/>
              </a:ext>
            </a:extLst>
          </p:cNvPr>
          <p:cNvSpPr/>
          <p:nvPr/>
        </p:nvSpPr>
        <p:spPr>
          <a:xfrm>
            <a:off x="490086" y="881975"/>
            <a:ext cx="113157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 настоящее время </a:t>
            </a:r>
            <a:r>
              <a:rPr lang="ru-RU" sz="2800" u="sng" dirty="0">
                <a:latin typeface="Arial" panose="020B0604020202020204" pitchFamily="34" charset="0"/>
                <a:cs typeface="Arial" panose="020B0604020202020204" pitchFamily="34" charset="0"/>
              </a:rPr>
              <a:t>нельзя определить, кто будет участвовать в деле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 Осмотр доказательств проводится в отсутствии заинтересованных лиц как </a:t>
            </a:r>
            <a:r>
              <a:rPr lang="ru-RU" sz="2800" u="sng" dirty="0">
                <a:latin typeface="Arial" panose="020B0604020202020204" pitchFamily="34" charset="0"/>
                <a:cs typeface="Arial" panose="020B0604020202020204" pitchFamily="34" charset="0"/>
              </a:rPr>
              <a:t>в случаях, не терпящих отлагательства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так как данная информация может быть подвергнута уничтожению или изменению в любое время</a:t>
            </a:r>
            <a:r>
              <a:rPr lang="ru-KZ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».</a:t>
            </a:r>
            <a:r>
              <a:rPr lang="ru-K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715D0FF-BE6D-A34B-A054-47697ABF4CA1}"/>
              </a:ext>
            </a:extLst>
          </p:cNvPr>
          <p:cNvSpPr/>
          <p:nvPr/>
        </p:nvSpPr>
        <p:spPr>
          <a:xfrm>
            <a:off x="8382242" y="420920"/>
            <a:ext cx="33425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 протокола осмотра:</a:t>
            </a:r>
            <a:endParaRPr lang="ru-KZ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69711AF-73FA-704B-859A-1890307A7920}"/>
              </a:ext>
            </a:extLst>
          </p:cNvPr>
          <p:cNvSpPr/>
          <p:nvPr/>
        </p:nvSpPr>
        <p:spPr>
          <a:xfrm>
            <a:off x="375786" y="3429000"/>
            <a:ext cx="11430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800" i="1" spc="1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п.4 ст. 99 ЗОН</a:t>
            </a:r>
          </a:p>
          <a:p>
            <a:pPr algn="just" fontAlgn="base"/>
            <a:r>
              <a:rPr lang="ru-RU" sz="2800" i="1" spc="1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800" i="1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Обеспечение доказательств без извещения одной из сторон и заинтересованных лиц производится лишь </a:t>
            </a:r>
            <a:r>
              <a:rPr lang="ru-RU" sz="2800" i="1" u="sng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случаях, не терпящих отлагательства</a:t>
            </a:r>
            <a:r>
              <a:rPr lang="ru-RU" sz="2800" i="1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или когда </a:t>
            </a:r>
            <a:r>
              <a:rPr lang="ru-RU" sz="2800" i="1" u="sng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нельзя определить, кто впоследствии будет участвовать в деле</a:t>
            </a:r>
            <a:r>
              <a:rPr lang="ru-RU" sz="2800" i="1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KZ" sz="2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ru-RU" sz="2800" i="1" spc="1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CE426A4-F9BD-594F-BDAB-8DC99B2B1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9" name="Нижний колонтитул 8">
            <a:extLst>
              <a:ext uri="{FF2B5EF4-FFF2-40B4-BE49-F238E27FC236}">
                <a16:creationId xmlns:a16="http://schemas.microsoft.com/office/drawing/2014/main" id="{9C757D00-0E78-BD41-92AF-45AD615C5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10" name="Номер слайда 9">
            <a:extLst>
              <a:ext uri="{FF2B5EF4-FFF2-40B4-BE49-F238E27FC236}">
                <a16:creationId xmlns:a16="http://schemas.microsoft.com/office/drawing/2014/main" id="{AD14C7D0-08F9-4D43-A85B-8D89E8DD5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9556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606CB8F8-C525-4BB0-A473-2F378033F59B}"/>
              </a:ext>
            </a:extLst>
          </p:cNvPr>
          <p:cNvCxnSpPr>
            <a:cxnSpLocks/>
          </p:cNvCxnSpPr>
          <p:nvPr/>
        </p:nvCxnSpPr>
        <p:spPr>
          <a:xfrm>
            <a:off x="696686" y="2873171"/>
            <a:ext cx="955276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B26B5B4E-4702-4F54-BD4D-304F92598770}"/>
              </a:ext>
            </a:extLst>
          </p:cNvPr>
          <p:cNvCxnSpPr>
            <a:cxnSpLocks/>
          </p:cNvCxnSpPr>
          <p:nvPr/>
        </p:nvCxnSpPr>
        <p:spPr>
          <a:xfrm>
            <a:off x="696686" y="3674928"/>
            <a:ext cx="1078411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47D99DB5-3E68-44CA-8B94-373E23FFE157}"/>
              </a:ext>
            </a:extLst>
          </p:cNvPr>
          <p:cNvCxnSpPr>
            <a:cxnSpLocks/>
          </p:cNvCxnSpPr>
          <p:nvPr/>
        </p:nvCxnSpPr>
        <p:spPr>
          <a:xfrm>
            <a:off x="696686" y="5251936"/>
            <a:ext cx="955276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B87CCF6B-686E-488E-B38D-BB5D429CEB77}"/>
              </a:ext>
            </a:extLst>
          </p:cNvPr>
          <p:cNvCxnSpPr>
            <a:cxnSpLocks/>
          </p:cNvCxnSpPr>
          <p:nvPr/>
        </p:nvCxnSpPr>
        <p:spPr>
          <a:xfrm>
            <a:off x="696686" y="4450179"/>
            <a:ext cx="955276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08A23585-6536-47E6-BCA7-EF02342C2F3D}"/>
              </a:ext>
            </a:extLst>
          </p:cNvPr>
          <p:cNvCxnSpPr>
            <a:cxnSpLocks/>
          </p:cNvCxnSpPr>
          <p:nvPr/>
        </p:nvCxnSpPr>
        <p:spPr>
          <a:xfrm>
            <a:off x="2609572" y="2133600"/>
            <a:ext cx="0" cy="38388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8E856DEF-D67F-44EB-8C8E-80A1AC01532D}"/>
              </a:ext>
            </a:extLst>
          </p:cNvPr>
          <p:cNvCxnSpPr>
            <a:cxnSpLocks/>
          </p:cNvCxnSpPr>
          <p:nvPr/>
        </p:nvCxnSpPr>
        <p:spPr>
          <a:xfrm>
            <a:off x="7307468" y="2133600"/>
            <a:ext cx="0" cy="38388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A9B5A169-74D8-48E2-B290-9DFC4361CE23}"/>
              </a:ext>
            </a:extLst>
          </p:cNvPr>
          <p:cNvCxnSpPr>
            <a:cxnSpLocks/>
          </p:cNvCxnSpPr>
          <p:nvPr/>
        </p:nvCxnSpPr>
        <p:spPr>
          <a:xfrm>
            <a:off x="5737085" y="2133600"/>
            <a:ext cx="0" cy="38388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646D78AF-86E6-45D2-92D1-950D0E1A9B97}"/>
              </a:ext>
            </a:extLst>
          </p:cNvPr>
          <p:cNvCxnSpPr>
            <a:cxnSpLocks/>
          </p:cNvCxnSpPr>
          <p:nvPr/>
        </p:nvCxnSpPr>
        <p:spPr>
          <a:xfrm>
            <a:off x="4219711" y="2133600"/>
            <a:ext cx="0" cy="38388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A8BA432F-994B-4461-A313-2D14EA558E1F}"/>
              </a:ext>
            </a:extLst>
          </p:cNvPr>
          <p:cNvCxnSpPr>
            <a:cxnSpLocks/>
          </p:cNvCxnSpPr>
          <p:nvPr/>
        </p:nvCxnSpPr>
        <p:spPr>
          <a:xfrm>
            <a:off x="8818216" y="2133600"/>
            <a:ext cx="0" cy="38388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3A2F4AC0-0F23-429B-98A6-25D4D174CD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977326"/>
              </p:ext>
            </p:extLst>
          </p:nvPr>
        </p:nvGraphicFramePr>
        <p:xfrm>
          <a:off x="696686" y="194840"/>
          <a:ext cx="10995205" cy="6361367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0995205">
                  <a:extLst>
                    <a:ext uri="{9D8B030D-6E8A-4147-A177-3AD203B41FA5}">
                      <a16:colId xmlns:a16="http://schemas.microsoft.com/office/drawing/2014/main" val="47250281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686254"/>
                  </a:ext>
                </a:extLst>
              </a:tr>
              <a:tr h="54221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2600" b="1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Лица, участвующие в деле</a:t>
                      </a:r>
                      <a:r>
                        <a:rPr lang="ru-RU" sz="2600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2600" b="1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имеют право:</a:t>
                      </a:r>
                      <a:endParaRPr lang="ru-RU" sz="2600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342900" indent="-342900" algn="just">
                        <a:buFontTx/>
                        <a:buChar char="-"/>
                      </a:pPr>
                      <a:r>
                        <a:rPr lang="ru-RU" sz="2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знакомиться с материалами дела, делать выписки из них, снимать копии, </a:t>
                      </a:r>
                    </a:p>
                    <a:p>
                      <a:pPr marL="342900" indent="-342900" algn="just">
                        <a:buFontTx/>
                        <a:buChar char="-"/>
                      </a:pPr>
                      <a:r>
                        <a:rPr lang="ru-RU" sz="2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заявлять отводы, </a:t>
                      </a:r>
                    </a:p>
                    <a:p>
                      <a:pPr marL="342900" indent="-342900" algn="just">
                        <a:buFontTx/>
                        <a:buChar char="-"/>
                      </a:pPr>
                      <a:r>
                        <a:rPr lang="ru-RU" sz="2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представлять доказательства и участвовать в их исследовании, </a:t>
                      </a:r>
                    </a:p>
                    <a:p>
                      <a:pPr marL="342900" indent="-342900" algn="just">
                        <a:buFontTx/>
                        <a:buChar char="-"/>
                      </a:pPr>
                      <a:r>
                        <a:rPr lang="ru-RU" sz="2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задавать вопросы другим лицам, участвующим в деле, свидетелям, экспертам и специалистам; </a:t>
                      </a:r>
                    </a:p>
                    <a:p>
                      <a:pPr marL="342900" indent="-342900" algn="just">
                        <a:buFontTx/>
                        <a:buChar char="-"/>
                      </a:pPr>
                      <a:r>
                        <a:rPr lang="ru-RU" sz="2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заявлять ходатайства, </a:t>
                      </a:r>
                    </a:p>
                    <a:p>
                      <a:pPr marL="342900" indent="-342900" algn="just">
                        <a:buFontTx/>
                        <a:buChar char="-"/>
                      </a:pPr>
                      <a:r>
                        <a:rPr lang="ru-RU" sz="2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приводить свои доводы по всем возникающим в ходе судебного разбирательства вопросам, возражать относительно ходатайств и доводов других лиц, участвующих в деле; </a:t>
                      </a:r>
                    </a:p>
                    <a:p>
                      <a:pPr marL="342900" indent="-342900" algn="just">
                        <a:buFontTx/>
                        <a:buChar char="-"/>
                      </a:pPr>
                      <a:r>
                        <a:rPr lang="ru-RU" sz="2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получать копии судебных постановлений, </a:t>
                      </a:r>
                    </a:p>
                    <a:p>
                      <a:pPr marL="342900" indent="-342900" algn="just">
                        <a:buFontTx/>
                        <a:buChar char="-"/>
                      </a:pPr>
                      <a:r>
                        <a:rPr lang="ru-RU" sz="2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использовать предоставленные законодательством о гражданском судопроизводстве другие процессуальные права.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2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1541294"/>
                  </a:ext>
                </a:extLst>
              </a:tr>
            </a:tbl>
          </a:graphicData>
        </a:graphic>
      </p:graphicFrame>
      <p:sp>
        <p:nvSpPr>
          <p:cNvPr id="6" name="Дата 5">
            <a:extLst>
              <a:ext uri="{FF2B5EF4-FFF2-40B4-BE49-F238E27FC236}">
                <a16:creationId xmlns:a16="http://schemas.microsoft.com/office/drawing/2014/main" id="{F122E981-488E-9447-94DA-34D298707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58799E02-45EB-6A41-AA46-817BDCC8C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94FC6A7-185A-B748-ADB2-BE23D5594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245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41287CE-47EE-FC42-AD9C-68C34D484DD9}"/>
              </a:ext>
            </a:extLst>
          </p:cNvPr>
          <p:cNvSpPr/>
          <p:nvPr/>
        </p:nvSpPr>
        <p:spPr>
          <a:xfrm>
            <a:off x="3093176" y="742778"/>
            <a:ext cx="5620129" cy="583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Статистика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68445B0-9F97-2C47-9614-E0F71564A564}"/>
              </a:ext>
            </a:extLst>
          </p:cNvPr>
          <p:cNvSpPr/>
          <p:nvPr/>
        </p:nvSpPr>
        <p:spPr>
          <a:xfrm>
            <a:off x="485775" y="3532993"/>
            <a:ext cx="1086802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Ст. 99 ЗОН</a:t>
            </a:r>
          </a:p>
          <a:p>
            <a:pPr algn="just"/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п.1 В порядке обеспечения доказательств нотариус опрашивает граждан, производит осмотр вещественных, письменных и </a:t>
            </a:r>
            <a:r>
              <a:rPr lang="ru-RU" sz="2800" b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электронных доказательств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при необходимости назначает экспертизу.</a:t>
            </a:r>
            <a:endParaRPr lang="ru-K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A85B450B-5C74-5B4D-BC75-9EA7C335B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FD62789-3C9A-F74B-ADF4-0C0DB5571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10" name="Номер слайда 9">
            <a:extLst>
              <a:ext uri="{FF2B5EF4-FFF2-40B4-BE49-F238E27FC236}">
                <a16:creationId xmlns:a16="http://schemas.microsoft.com/office/drawing/2014/main" id="{EDC1633E-CC4A-6048-B4A1-ED9927D30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C256BA1-DFD8-FE4A-9BCF-40406CA502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75" y="1795913"/>
            <a:ext cx="11238237" cy="814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7375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E091B6F-75E1-2A45-8589-BCEFD0112123}"/>
              </a:ext>
            </a:extLst>
          </p:cNvPr>
          <p:cNvSpPr/>
          <p:nvPr/>
        </p:nvSpPr>
        <p:spPr>
          <a:xfrm>
            <a:off x="428625" y="821030"/>
            <a:ext cx="1133475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KZ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«в протоколах </a:t>
            </a:r>
            <a:r>
              <a:rPr lang="ru-KZ" sz="2400" b="1" i="1" u="sng" dirty="0">
                <a:latin typeface="Arial" panose="020B0604020202020204" pitchFamily="34" charset="0"/>
                <a:ea typeface="Times New Roman" panose="02020603050405020304" pitchFamily="18" charset="0"/>
              </a:rPr>
              <a:t>не указана причина по которой осмотр и исследование вещественных доказательств проводится без извещения заинтересованных лиц, а отражена формулировка «ввиду обстоятельств не терпящих отлагательств</a:t>
            </a:r>
            <a:r>
              <a:rPr lang="ru-KZ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»…В судебном заседании наличие обстоятельств не терпящих отлагательств для извещения отеля в проведении осмотра не нашло своего объективного подтверждения…учитывая период времени пребывания представителя компании и по оценке истца значительный характер и месячный период действия недостатков в части предоставления не надлежащих апартаментов отмечается отсутствие обстоятельств, которые позволяют не извещать заинтересованное лицо о проведении осмотра в обеспечение доказательств. Таким образом, нарушена процедура обеспечения доказательств и представленные истцом сведения о фактах признаются судом недопустимыми в качестве доказательств</a:t>
            </a:r>
            <a:endParaRPr lang="ru-K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/>
            <a:r>
              <a:rPr lang="ru-KZ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СМЭС Астаны 5 марта 2018 года дело № 7119-18-00-2/356</a:t>
            </a:r>
            <a:endParaRPr lang="ru-KZ" sz="24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8EEA1C5-4325-2649-A153-7ECF4923BB6B}"/>
              </a:ext>
            </a:extLst>
          </p:cNvPr>
          <p:cNvSpPr/>
          <p:nvPr/>
        </p:nvSpPr>
        <p:spPr>
          <a:xfrm>
            <a:off x="8382242" y="420920"/>
            <a:ext cx="31999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 судебной практики:</a:t>
            </a:r>
            <a:endParaRPr lang="ru-KZ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6057564-438E-8447-BFD5-9007EDF99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B510C16-0610-ED4B-87EE-086B5F833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CAB9C28-AB1C-CF44-A286-3EA155A91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0851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42B2558-D986-DF4B-BD1D-A03E0672398B}"/>
              </a:ext>
            </a:extLst>
          </p:cNvPr>
          <p:cNvSpPr/>
          <p:nvPr/>
        </p:nvSpPr>
        <p:spPr>
          <a:xfrm>
            <a:off x="8382242" y="420920"/>
            <a:ext cx="31999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 судебной практики:</a:t>
            </a:r>
            <a:endParaRPr lang="ru-KZ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AC4384A-5020-F444-9E7B-9C2EE9F0E91E}"/>
              </a:ext>
            </a:extLst>
          </p:cNvPr>
          <p:cNvSpPr/>
          <p:nvPr/>
        </p:nvSpPr>
        <p:spPr>
          <a:xfrm>
            <a:off x="273843" y="1080311"/>
            <a:ext cx="1164431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KZ" sz="2000" i="1" dirty="0">
                <a:latin typeface="Arial" panose="020B0604020202020204" pitchFamily="34" charset="0"/>
                <a:ea typeface="Times New Roman" panose="02020603050405020304" pitchFamily="18" charset="0"/>
              </a:rPr>
              <a:t>«Нотариус не извещал ответчика о времени и месте обеспечения доказательств, тогда как осмотр и исследование вещественных доказательств </a:t>
            </a:r>
            <a:r>
              <a:rPr lang="ru-KZ" sz="2000" b="1" i="1" u="sng" dirty="0">
                <a:latin typeface="Arial" panose="020B0604020202020204" pitchFamily="34" charset="0"/>
                <a:ea typeface="Times New Roman" panose="02020603050405020304" pitchFamily="18" charset="0"/>
              </a:rPr>
              <a:t>должен проходить с участием всех заинтересованных лиц</a:t>
            </a:r>
            <a:r>
              <a:rPr lang="ru-KZ" sz="2000" i="1" dirty="0">
                <a:latin typeface="Arial" panose="020B0604020202020204" pitchFamily="34" charset="0"/>
                <a:ea typeface="Times New Roman" panose="02020603050405020304" pitchFamily="18" charset="0"/>
              </a:rPr>
              <a:t>»</a:t>
            </a:r>
            <a:endParaRPr lang="ru-K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/>
            <a:r>
              <a:rPr lang="ru-KZ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СМЭС НС </a:t>
            </a:r>
          </a:p>
          <a:p>
            <a:pPr algn="r"/>
            <a:r>
              <a:rPr lang="ru-KZ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8 января 2020 года дело № 7119-19-00-2/14243</a:t>
            </a:r>
            <a:endParaRPr lang="ru-KZ" sz="20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ru-K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KZ" sz="2000" i="1" dirty="0">
                <a:latin typeface="Arial" panose="020B0604020202020204" pitchFamily="34" charset="0"/>
                <a:ea typeface="Times New Roman" panose="02020603050405020304" pitchFamily="18" charset="0"/>
              </a:rPr>
              <a:t>«В данном протоколе нотариусом </a:t>
            </a:r>
            <a:r>
              <a:rPr lang="ru-KZ" sz="2000" b="1" i="1" u="sng" dirty="0">
                <a:latin typeface="Arial" panose="020B0604020202020204" pitchFamily="34" charset="0"/>
                <a:ea typeface="Times New Roman" panose="02020603050405020304" pitchFamily="18" charset="0"/>
              </a:rPr>
              <a:t>не указаны причины не извещения заинтересованного лица </a:t>
            </a:r>
            <a:r>
              <a:rPr lang="ru-KZ" sz="2000" i="1" dirty="0">
                <a:latin typeface="Arial" panose="020B0604020202020204" pitchFamily="34" charset="0"/>
                <a:ea typeface="Times New Roman" panose="02020603050405020304" pitchFamily="18" charset="0"/>
              </a:rPr>
              <a:t>– ТОО, кроме того, такие причины и не указаны в заявлении гр.С..»</a:t>
            </a:r>
            <a:endParaRPr lang="ru-K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/>
            <a:r>
              <a:rPr lang="ru-KZ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СМЭС ЗКО области </a:t>
            </a:r>
          </a:p>
          <a:p>
            <a:pPr algn="r"/>
            <a:r>
              <a:rPr lang="ru-KZ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15 сентября 2016г Дело No 2713-16-00-2/1676 </a:t>
            </a:r>
            <a:endParaRPr lang="ru-KZ" sz="20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KZ" sz="2000" i="1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ru-K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KZ" sz="2000" i="1" dirty="0">
                <a:latin typeface="Arial" panose="020B0604020202020204" pitchFamily="34" charset="0"/>
                <a:ea typeface="Times New Roman" panose="02020603050405020304" pitchFamily="18" charset="0"/>
              </a:rPr>
              <a:t>«Доводы заявителя о не извещении их о нотариальном действии суд полагает заслуживающими внимания, учитывая, что </a:t>
            </a:r>
            <a:r>
              <a:rPr lang="ru-KZ" sz="2000" b="1" i="1" u="sng" dirty="0">
                <a:latin typeface="Arial" panose="020B0604020202020204" pitchFamily="34" charset="0"/>
                <a:ea typeface="Times New Roman" panose="02020603050405020304" pitchFamily="18" charset="0"/>
              </a:rPr>
              <a:t>случая, не терпящего отлагательства, для обеспечения доказательства не было</a:t>
            </a:r>
            <a:r>
              <a:rPr lang="ru-KZ" sz="2000" i="1" dirty="0">
                <a:latin typeface="Arial" panose="020B0604020202020204" pitchFamily="34" charset="0"/>
                <a:ea typeface="Times New Roman" panose="02020603050405020304" pitchFamily="18" charset="0"/>
              </a:rPr>
              <a:t>»</a:t>
            </a:r>
            <a:endParaRPr lang="ru-K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/>
            <a:r>
              <a:rPr lang="ru-KZ" sz="2000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Сарыаркинский районный суд города Астаны </a:t>
            </a:r>
          </a:p>
          <a:p>
            <a:pPr algn="r"/>
            <a:r>
              <a:rPr lang="ru-KZ" sz="2000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25 апреля 2016 года, дело №7113-16-00-2/2803</a:t>
            </a:r>
            <a:r>
              <a:rPr lang="ru-KZ" sz="20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ru-K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E5B8691-CE7B-5048-912B-F1377936D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70B2C01-6E79-3443-8093-FD9BF299C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FAB0968-0D0F-B344-B385-048FE8D2F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9206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8D4206F-FFB4-5640-A854-ECD88260A114}"/>
              </a:ext>
            </a:extLst>
          </p:cNvPr>
          <p:cNvSpPr/>
          <p:nvPr/>
        </p:nvSpPr>
        <p:spPr>
          <a:xfrm>
            <a:off x="271464" y="136525"/>
            <a:ext cx="1141571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Факторы </a:t>
            </a:r>
            <a:r>
              <a:rPr lang="ru-RU" sz="32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неизвещения</a:t>
            </a:r>
            <a:endParaRPr lang="ru-KZ" sz="32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3200" i="1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ru-KZ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3200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Объективные</a:t>
            </a:r>
          </a:p>
          <a:p>
            <a:pPr algn="just"/>
            <a:r>
              <a:rPr lang="ru-RU" sz="3200" i="1" dirty="0">
                <a:latin typeface="Arial" panose="020B0604020202020204" pitchFamily="34" charset="0"/>
                <a:ea typeface="Times New Roman" panose="02020603050405020304" pitchFamily="18" charset="0"/>
              </a:rPr>
              <a:t> смерть свидетеля, срок годности продуктов, техническая невозможность доступа к сайту, блокировка пользователя администрацией, закрытие торгового центра. </a:t>
            </a:r>
            <a:endParaRPr lang="ru-KZ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3200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Субъективные</a:t>
            </a:r>
          </a:p>
          <a:p>
            <a:pPr algn="just"/>
            <a:r>
              <a:rPr lang="ru-RU" sz="3200" i="1" dirty="0">
                <a:latin typeface="Arial" panose="020B0604020202020204" pitchFamily="34" charset="0"/>
                <a:ea typeface="Times New Roman" panose="02020603050405020304" pitchFamily="18" charset="0"/>
              </a:rPr>
              <a:t> активные действия другой стороны по уничтожению доказательств – </a:t>
            </a:r>
            <a:r>
              <a:rPr lang="ru-RU" sz="3200" i="1" dirty="0" err="1">
                <a:latin typeface="Arial" panose="020B0604020202020204" pitchFamily="34" charset="0"/>
                <a:ea typeface="Times New Roman" panose="02020603050405020304" pitchFamily="18" charset="0"/>
              </a:rPr>
              <a:t>недопуск</a:t>
            </a:r>
            <a:r>
              <a:rPr lang="ru-RU" sz="3200" i="1" dirty="0">
                <a:latin typeface="Arial" panose="020B0604020202020204" pitchFamily="34" charset="0"/>
                <a:ea typeface="Times New Roman" panose="02020603050405020304" pitchFamily="18" charset="0"/>
              </a:rPr>
              <a:t> в помещение магазина, удаление сообщений, блокировка заявителя в группе, уничтожение контрафактного товара.</a:t>
            </a:r>
            <a:endParaRPr lang="ru-KZ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FF7DB80F-8567-2E40-95AC-CEC111E37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E2585528-CB56-8A48-B94D-5ABF9DE21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B32B6BAE-EA1F-314A-A966-7C25769BD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4417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6E1527B-BFD7-7E44-9028-848256329FBB}"/>
              </a:ext>
            </a:extLst>
          </p:cNvPr>
          <p:cNvSpPr/>
          <p:nvPr/>
        </p:nvSpPr>
        <p:spPr>
          <a:xfrm>
            <a:off x="321469" y="1429554"/>
            <a:ext cx="1154906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«Установлено, что осмотр документов и предметов, произведенный</a:t>
            </a:r>
            <a:r>
              <a:rPr lang="ru-RU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нотариусом, не противоречит и статьям 98, 99 Закона, согласно которым</a:t>
            </a:r>
            <a:r>
              <a:rPr lang="ru-RU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нотариус производит осмотр предметов и документов, в случаях не терпящих</a:t>
            </a:r>
            <a:r>
              <a:rPr lang="ru-RU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отлагательств, так как </a:t>
            </a:r>
            <a:r>
              <a:rPr lang="ru-RU" sz="2400" i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имеется возможность удаления информации из сети интернет</a:t>
            </a:r>
            <a:r>
              <a:rPr lang="ru-RU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… В этой связи, </a:t>
            </a:r>
            <a:r>
              <a:rPr lang="ru-RU" sz="2400" i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вопрос об  обеспечении доказательств нотариус</a:t>
            </a:r>
            <a:r>
              <a:rPr lang="ru-RU" sz="2400" i="1" u="sng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i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разрешил с учетом обстоятельств </a:t>
            </a:r>
            <a:r>
              <a:rPr lang="ru-RU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и того, что информация на носителях</a:t>
            </a:r>
            <a:r>
              <a:rPr lang="ru-RU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i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может быть уничтожена, что затруднит получение доказательств в будущем</a:t>
            </a:r>
            <a:endParaRPr lang="ru-KZ" sz="2400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/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Судебная коллегия по гражданским делам суда города </a:t>
            </a:r>
            <a:r>
              <a:rPr lang="ru-RU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Нур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-Султан</a:t>
            </a:r>
          </a:p>
          <a:p>
            <a:pPr algn="r"/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20 декабря 2019 года 7199-19-00-2а\8338</a:t>
            </a:r>
            <a:endParaRPr lang="ru-KZ" sz="24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A8FB109-E859-AA44-8AF8-897C7670F927}"/>
              </a:ext>
            </a:extLst>
          </p:cNvPr>
          <p:cNvSpPr/>
          <p:nvPr/>
        </p:nvSpPr>
        <p:spPr>
          <a:xfrm>
            <a:off x="8382242" y="420920"/>
            <a:ext cx="31999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 судебной практики:</a:t>
            </a:r>
            <a:endParaRPr lang="ru-KZ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A9871FF-9D0A-744F-A101-4512407B7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B221568-2AEB-B444-8BC8-FC13948C2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30D0434-9B20-D646-9741-9E7854038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4857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4BCE889-2951-0948-81E5-86DC1C148B4E}"/>
              </a:ext>
            </a:extLst>
          </p:cNvPr>
          <p:cNvSpPr/>
          <p:nvPr/>
        </p:nvSpPr>
        <p:spPr>
          <a:xfrm>
            <a:off x="323850" y="427137"/>
            <a:ext cx="115443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 проведении осмотра сети Интернет, возможны следующие формулировки.</a:t>
            </a:r>
          </a:p>
          <a:p>
            <a:pPr algn="just"/>
            <a:endParaRPr lang="ru-RU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ru-RU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Извещение заинтересованного лица не проводилось в связи с тем, что:</a:t>
            </a:r>
            <a:endParaRPr lang="ru-KZ" sz="2400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осмотр не терпит отлагательств из-за особенностей внесения, изменения и удаления информации в сети Интернет, в том числе из-за действий административного осматриваемого сайта и доменного имени по ограничению доступа к информации или ее удалению. Кроме того, извещение заинтересованных лиц может привести к намеренному изменению или удалению информации на осматриваемом сайте до его осмотра нотариусом;</a:t>
            </a:r>
          </a:p>
          <a:p>
            <a:pPr marL="342900" indent="-342900" algn="just">
              <a:buFontTx/>
              <a:buChar char="-"/>
            </a:pPr>
            <a:endParaRPr lang="ru-KZ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 момент проведения осмотра нельзя достоверно определить, кто впоследствии будет участвовать в деле, так как на страницах 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осматриваемого сайта отсутствует информация об администратора домена</a:t>
            </a:r>
            <a:r>
              <a:rPr lang="ru-KZ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CE5EEB4A-6A69-5649-8753-072F30EF3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DD9AB47E-36D0-C14D-80CF-0B2CB0A3F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58C57D68-C367-1E4D-A06D-60411E350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5889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D8F16C6-DFBD-BA45-AD13-B75CBAEF8041}"/>
              </a:ext>
            </a:extLst>
          </p:cNvPr>
          <p:cNvSpPr/>
          <p:nvPr/>
        </p:nvSpPr>
        <p:spPr>
          <a:xfrm>
            <a:off x="509587" y="492026"/>
            <a:ext cx="1117282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Формулировки для проведение осмотров без извещения, </a:t>
            </a:r>
          </a:p>
          <a:p>
            <a:pPr algn="ctr"/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 связанные с интернетом</a:t>
            </a:r>
          </a:p>
          <a:p>
            <a:pPr algn="ctr"/>
            <a:endParaRPr lang="ru-KZ" sz="2400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когда извещение может привести к намеренному прекращению использования товарного знака, удалению фиксируемой информации и ограничению доступа нотариуса в осматриваемое помещение магазина;</a:t>
            </a:r>
            <a:endParaRPr lang="ru-KZ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80340" indent="-180340" algn="just"/>
            <a:endParaRPr lang="ru-RU" sz="2400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80340" indent="-180340" algn="just"/>
            <a:r>
              <a:rPr lang="ru-RU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	осматриваемые доказательства относятся к продуктам питания, подвергающимся быстрой порче;</a:t>
            </a:r>
            <a:endParaRPr lang="ru-KZ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80340" indent="-180340" algn="just"/>
            <a:endParaRPr lang="ru-RU" sz="2400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80340" indent="-180340" algn="just"/>
            <a:r>
              <a:rPr lang="ru-RU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	извещение заинтересованного лица может привести к его намеренным действиям по прекращению продажи продукции с изображением товарного знака заявителя до ее осмотра нотариусом.</a:t>
            </a:r>
            <a:endParaRPr lang="ru-KZ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49D89ADE-7B16-B247-80B0-43D3E3BC8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D61AFB9B-8CDC-5946-8A47-356F775B2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C78A2912-723A-D947-973C-19579E8EC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6021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2503463-D31C-9840-B607-54CDB23E0BB3}"/>
              </a:ext>
            </a:extLst>
          </p:cNvPr>
          <p:cNvSpPr/>
          <p:nvPr/>
        </p:nvSpPr>
        <p:spPr>
          <a:xfrm>
            <a:off x="516731" y="1295754"/>
            <a:ext cx="1115853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Сроки извещения, которые суды явно не принимают в качестве надлежащих.</a:t>
            </a:r>
          </a:p>
          <a:p>
            <a:pPr marL="180340" indent="-180340" algn="just"/>
            <a:r>
              <a:rPr lang="ru-RU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	  извещение нотариусом представителя заинтересованного лица, расположенного в другом регионе, за 3 дня до проведения осмотра, суд считает ненадлежащим;</a:t>
            </a:r>
            <a:endParaRPr lang="ru-KZ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извещение за 5 дней до проведения нотариального действия суд считает ненадлежащим, так как оно должно быть вручено с учетом не только возможности своевременной явки, но подготовки к назначению экспертизы (изучение представленных материалов, выбор эксперта, постановки вопросов).</a:t>
            </a:r>
          </a:p>
          <a:p>
            <a:pPr marL="342900" indent="-342900" algn="just">
              <a:buFontTx/>
              <a:buChar char="-"/>
            </a:pP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извещение отправлено юридическому лицу в субботу, в нерабочий день для сотрудников, осмотр  же назначен  нотариусом на Пн., что не может являться надлежащим извещением.</a:t>
            </a:r>
            <a:endParaRPr lang="ru-KZ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52AE666-40D0-6340-8DD4-C3C65037D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C56B4D5-91D3-FC4B-98EB-BFE241F0C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E6CDD23-B775-D448-942D-6B249B707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36</a:t>
            </a:fld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9FC3FC55-0D56-494E-B523-4C829405DD4F}"/>
              </a:ext>
            </a:extLst>
          </p:cNvPr>
          <p:cNvSpPr/>
          <p:nvPr/>
        </p:nvSpPr>
        <p:spPr>
          <a:xfrm>
            <a:off x="8382242" y="420920"/>
            <a:ext cx="31149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 судебной практики</a:t>
            </a:r>
          </a:p>
          <a:p>
            <a:pPr algn="r"/>
            <a:r>
              <a:rPr lang="ru-RU" sz="20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(Россия):</a:t>
            </a:r>
            <a:endParaRPr lang="ru-KZ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280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ED93637-D500-9B4C-A477-F6762F18CEC3}"/>
              </a:ext>
            </a:extLst>
          </p:cNvPr>
          <p:cNvSpPr/>
          <p:nvPr/>
        </p:nvSpPr>
        <p:spPr>
          <a:xfrm>
            <a:off x="317895" y="1154927"/>
            <a:ext cx="1135618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п. 212 Правил </a:t>
            </a:r>
            <a:endParaRPr lang="ru-KZ" sz="2000" i="1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KZ" sz="20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Письменные и вещественные доказательства обеспечиваются путем их осмотра. Осмотр может производиться по месту нахождения доказательств, которые не могут быть доставлены к нотариусу.</a:t>
            </a:r>
            <a:endParaRPr lang="ru-KZ" sz="2000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A0E29F8-E96A-6E48-8777-4E340CDC3978}"/>
              </a:ext>
            </a:extLst>
          </p:cNvPr>
          <p:cNvSpPr/>
          <p:nvPr/>
        </p:nvSpPr>
        <p:spPr>
          <a:xfrm>
            <a:off x="516731" y="3801805"/>
            <a:ext cx="1115853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KZ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Когда привлечение специалиста является оправданным</a:t>
            </a:r>
            <a:endParaRPr lang="ru-KZ" sz="20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0170" indent="-90170" algn="just"/>
            <a:r>
              <a:rPr lang="ru-KZ" sz="2000" i="1" dirty="0">
                <a:latin typeface="Arial" panose="020B0604020202020204" pitchFamily="34" charset="0"/>
                <a:ea typeface="Times New Roman" panose="02020603050405020304" pitchFamily="18" charset="0"/>
              </a:rPr>
              <a:t>-	при осмотре земельных участков для определения границ или составления ситуационного плана - может быть привлечен специалист в области геодезии;</a:t>
            </a:r>
            <a:endParaRPr lang="ru-K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0170" indent="-90170" algn="just"/>
            <a:r>
              <a:rPr lang="ru-KZ" sz="2000" i="1" dirty="0">
                <a:latin typeface="Arial" panose="020B0604020202020204" pitchFamily="34" charset="0"/>
                <a:ea typeface="Times New Roman" panose="02020603050405020304" pitchFamily="18" charset="0"/>
              </a:rPr>
              <a:t>-	при осмотре зданий, домов, для фиксации факта изменения технического состояния помещений (например, при переоборудовании при перепланировке) - специалист в области технической инвентаризации;</a:t>
            </a:r>
            <a:endParaRPr lang="ru-K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0170" indent="-90170" algn="just"/>
            <a:r>
              <a:rPr lang="ru-KZ" sz="2000" i="1" dirty="0">
                <a:latin typeface="Arial" panose="020B0604020202020204" pitchFamily="34" charset="0"/>
                <a:ea typeface="Times New Roman" panose="02020603050405020304" pitchFamily="18" charset="0"/>
              </a:rPr>
              <a:t>-	при осмотре строящихся или построенных объектов - специалист в области строительства.</a:t>
            </a:r>
            <a:endParaRPr lang="ru-K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5101DA0-1B16-A149-8214-CAD323C47E7F}"/>
              </a:ext>
            </a:extLst>
          </p:cNvPr>
          <p:cNvSpPr/>
          <p:nvPr/>
        </p:nvSpPr>
        <p:spPr>
          <a:xfrm>
            <a:off x="317895" y="2478366"/>
            <a:ext cx="1115853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KZ" sz="2000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Статья 77 ГПК </a:t>
            </a:r>
          </a:p>
          <a:p>
            <a:pPr algn="ctr"/>
            <a:r>
              <a:rPr lang="ru-KZ" sz="2000" i="1" dirty="0">
                <a:latin typeface="Arial" panose="020B0604020202020204" pitchFamily="34" charset="0"/>
                <a:ea typeface="Times New Roman" panose="02020603050405020304" pitchFamily="18" charset="0"/>
              </a:rPr>
              <a:t>«Привлечение специалиста к участию в процессуальных действиях»</a:t>
            </a:r>
            <a:endParaRPr lang="ru-K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KZ" sz="2000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Статья 78 ГПК </a:t>
            </a:r>
          </a:p>
          <a:p>
            <a:pPr algn="ctr"/>
            <a:r>
              <a:rPr lang="ru-KZ" sz="2000" i="1" dirty="0">
                <a:latin typeface="Arial" panose="020B0604020202020204" pitchFamily="34" charset="0"/>
                <a:ea typeface="Times New Roman" panose="02020603050405020304" pitchFamily="18" charset="0"/>
              </a:rPr>
              <a:t>«Научно-технические средства в процессе доказывания»</a:t>
            </a:r>
            <a:endParaRPr lang="ru-K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Дата 8">
            <a:extLst>
              <a:ext uri="{FF2B5EF4-FFF2-40B4-BE49-F238E27FC236}">
                <a16:creationId xmlns:a16="http://schemas.microsoft.com/office/drawing/2014/main" id="{425F0983-E25D-5F4C-98FD-F9F0DCC45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10" name="Нижний колонтитул 9">
            <a:extLst>
              <a:ext uri="{FF2B5EF4-FFF2-40B4-BE49-F238E27FC236}">
                <a16:creationId xmlns:a16="http://schemas.microsoft.com/office/drawing/2014/main" id="{1EC8158B-593B-2641-B4B8-85651FDA0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11" name="Номер слайда 10">
            <a:extLst>
              <a:ext uri="{FF2B5EF4-FFF2-40B4-BE49-F238E27FC236}">
                <a16:creationId xmlns:a16="http://schemas.microsoft.com/office/drawing/2014/main" id="{9EEF2C47-CF2B-C14B-A35E-A8483CAFC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37</a:t>
            </a:fld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1601F6B2-5320-A14B-BCB9-3D637470F68C}"/>
              </a:ext>
            </a:extLst>
          </p:cNvPr>
          <p:cNvSpPr/>
          <p:nvPr/>
        </p:nvSpPr>
        <p:spPr>
          <a:xfrm>
            <a:off x="8382242" y="420920"/>
            <a:ext cx="33425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 протокола осмотра:</a:t>
            </a:r>
            <a:endParaRPr lang="ru-KZ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A78D0C82-9E9B-FD41-BA96-A66E4CF5A005}"/>
              </a:ext>
            </a:extLst>
          </p:cNvPr>
          <p:cNvSpPr/>
          <p:nvPr/>
        </p:nvSpPr>
        <p:spPr>
          <a:xfrm>
            <a:off x="838200" y="754817"/>
            <a:ext cx="113561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KZ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Осмотр производлился в офисе нотариуса по адресу:</a:t>
            </a:r>
          </a:p>
        </p:txBody>
      </p:sp>
    </p:spTree>
    <p:extLst>
      <p:ext uri="{BB962C8B-B14F-4D97-AF65-F5344CB8AC3E}">
        <p14:creationId xmlns:p14="http://schemas.microsoft.com/office/powerpoint/2010/main" val="5971297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2553D05-6FB6-0D47-85AF-A190184FC09E}"/>
              </a:ext>
            </a:extLst>
          </p:cNvPr>
          <p:cNvSpPr/>
          <p:nvPr/>
        </p:nvSpPr>
        <p:spPr>
          <a:xfrm>
            <a:off x="507999" y="1028343"/>
            <a:ext cx="1145177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KZ" sz="2400" i="1" spc="1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Статья 99</a:t>
            </a:r>
            <a:r>
              <a:rPr lang="ru-RU" sz="2400" i="1" spc="1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ЗОН</a:t>
            </a:r>
            <a:endParaRPr lang="ru-KZ" sz="2400" i="1" spc="10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fontAlgn="base"/>
            <a:r>
              <a:rPr lang="ru-KZ" sz="2400" i="1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В порядке обеспечения доказательств нотариус </a:t>
            </a:r>
            <a:r>
              <a:rPr lang="ru-KZ" sz="2400" u="sng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опрашивает граждан</a:t>
            </a:r>
            <a:r>
              <a:rPr lang="ru-KZ" sz="2400" i="1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endParaRPr lang="ru-KZ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fontAlgn="base"/>
            <a:endParaRPr lang="ru-KZ" sz="2400" i="1" spc="1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 fontAlgn="base"/>
            <a:r>
              <a:rPr lang="ru-KZ" sz="2400" i="1" spc="1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Статья 80</a:t>
            </a:r>
            <a:r>
              <a:rPr lang="ru-RU" sz="2400" i="1" spc="1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ГПК</a:t>
            </a:r>
            <a:r>
              <a:rPr lang="ru-KZ" sz="2400" i="1" spc="1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Свидетельские показания</a:t>
            </a:r>
            <a:endParaRPr lang="ru-KZ" sz="2400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 fontAlgn="base">
              <a:buFont typeface="+mj-lt"/>
              <a:buAutoNum type="arabicPeriod"/>
            </a:pPr>
            <a:r>
              <a:rPr lang="ru-KZ" sz="2400" i="1" u="sng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Свидетелем</a:t>
            </a:r>
            <a:r>
              <a:rPr lang="ru-KZ" sz="2400" i="1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может быть любое лицо, которому известны какие-либо сведения об обстоятельствах, имеющих значение для дела. Не признаются доказательством показания лица, если оно не может указать источник своей осведомленности.</a:t>
            </a:r>
            <a:endParaRPr lang="ru-KZ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 fontAlgn="base">
              <a:buFont typeface="+mj-lt"/>
              <a:buAutoNum type="arabicPeriod"/>
            </a:pPr>
            <a:r>
              <a:rPr lang="ru-KZ" sz="2400" i="1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Лицо, ходатайствующее о вызове свидетеля, обязано сообщить суду его фамилию, имя, отчество и место жительства или место работы, обосновать необходимость </a:t>
            </a:r>
            <a:r>
              <a:rPr lang="ru-KZ" sz="2400" i="1" u="sng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допроса этого свидетеля</a:t>
            </a:r>
            <a:r>
              <a:rPr lang="ru-KZ" sz="2400" i="1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KZ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KZ" sz="2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ru-KZ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3A4975A8-A990-CA45-B459-D5F4417F8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C9713B03-CBF2-864D-B047-22EEC5D32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C838D917-59E9-DF40-9B11-21F169354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6325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5684B2C-CFA4-434C-A7EB-87CA1A78767A}"/>
              </a:ext>
            </a:extLst>
          </p:cNvPr>
          <p:cNvSpPr/>
          <p:nvPr/>
        </p:nvSpPr>
        <p:spPr>
          <a:xfrm>
            <a:off x="1059543" y="598963"/>
            <a:ext cx="10337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K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Статья 81 ГПК. Обязанности и права свидетеля</a:t>
            </a:r>
            <a:endParaRPr lang="ru-KZ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fontAlgn="base">
              <a:buFont typeface="+mj-lt"/>
              <a:buAutoNum type="arabicPeriod"/>
            </a:pPr>
            <a:r>
              <a:rPr lang="ru-KZ" sz="2000" dirty="0">
                <a:latin typeface="Arial" panose="020B0604020202020204" pitchFamily="34" charset="0"/>
                <a:cs typeface="Arial" panose="020B0604020202020204" pitchFamily="34" charset="0"/>
              </a:rPr>
              <a:t>Лицо, вызванное в качестве свидетеля, </a:t>
            </a:r>
            <a:r>
              <a:rPr lang="ru-KZ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обязано явиться в су</a:t>
            </a:r>
            <a:r>
              <a:rPr lang="ru-KZ" sz="2000" dirty="0">
                <a:latin typeface="Arial" panose="020B0604020202020204" pitchFamily="34" charset="0"/>
                <a:cs typeface="Arial" panose="020B0604020202020204" pitchFamily="34" charset="0"/>
              </a:rPr>
              <a:t>д в назначенное время и дать правдивые показания.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KZ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Свидетель может быть допрошен судом в месте своего пребывания либо с использованием технических средств связи</a:t>
            </a:r>
            <a:r>
              <a:rPr lang="ru-KZ" sz="2000" dirty="0">
                <a:latin typeface="Arial" panose="020B0604020202020204" pitchFamily="34" charset="0"/>
                <a:cs typeface="Arial" panose="020B0604020202020204" pitchFamily="34" charset="0"/>
              </a:rPr>
              <a:t>, если он вследствие болезни, старости, инвалидности, отдаленности места нахождения или других уважительных причин не в состоянии явиться по вызову суда. </a:t>
            </a:r>
            <a:endParaRPr lang="ru-K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8D0FA91-F626-304E-B0A1-FA9C0C503D5C}"/>
              </a:ext>
            </a:extLst>
          </p:cNvPr>
          <p:cNvSpPr/>
          <p:nvPr/>
        </p:nvSpPr>
        <p:spPr>
          <a:xfrm>
            <a:off x="1059543" y="3429000"/>
            <a:ext cx="1045391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noProof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 11 сентября 2019 года №7599-19-00-2а/8295 г.Алматы </a:t>
            </a:r>
            <a:endParaRPr lang="ru-KZ" sz="2000" b="1" noProof="1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noProof="1">
                <a:latin typeface="Arial" panose="020B0604020202020204" pitchFamily="34" charset="0"/>
                <a:cs typeface="Arial" panose="020B0604020202020204" pitchFamily="34" charset="0"/>
              </a:rPr>
              <a:t>Судебная коллегия по гражданским делам Алматинского городского суда в составе: председательствующего судьи Барфневой Т.А., судей Кушербаевой Л.У., Тасыбековой М.Т., при секретаре судебного заседания Кошербаевой М., рассмотрев с участием представителей: от истца Магомедова П.Х., от ответчика Полянской Н.В., в открытом судебном заседании </a:t>
            </a:r>
            <a:r>
              <a:rPr lang="ru-RU" sz="2000" b="1" u="sng" noProof="1">
                <a:latin typeface="Arial" panose="020B0604020202020204" pitchFamily="34" charset="0"/>
                <a:cs typeface="Arial" panose="020B0604020202020204" pitchFamily="34" charset="0"/>
              </a:rPr>
              <a:t>с использованием видео-конференц связи с городом Москвой Российской Федерации в помещении Алматинского городского суда </a:t>
            </a:r>
            <a:r>
              <a:rPr lang="ru-RU" sz="2000" noProof="1">
                <a:latin typeface="Arial" panose="020B0604020202020204" pitchFamily="34" charset="0"/>
                <a:cs typeface="Arial" panose="020B0604020202020204" pitchFamily="34" charset="0"/>
              </a:rPr>
              <a:t>гражданское дело по исковому заявлению Компания «ФУДЖИФИЛЬМ Корпорейшн» (</a:t>
            </a:r>
            <a:r>
              <a:rPr lang="ru-KZ" sz="2000" noProof="1">
                <a:latin typeface="Arial" panose="020B0604020202020204" pitchFamily="34" charset="0"/>
                <a:cs typeface="Arial" panose="020B0604020202020204" pitchFamily="34" charset="0"/>
              </a:rPr>
              <a:t>FUJIFILM Corporation</a:t>
            </a:r>
            <a:r>
              <a:rPr lang="ru-RU" sz="2000" noProof="1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KZ" sz="2000" noProof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KZ" sz="2000" noProof="1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1E84FCE-2AE5-3D4F-ADAA-5920218FC92B}"/>
              </a:ext>
            </a:extLst>
          </p:cNvPr>
          <p:cNvSpPr/>
          <p:nvPr/>
        </p:nvSpPr>
        <p:spPr>
          <a:xfrm>
            <a:off x="8382242" y="2939370"/>
            <a:ext cx="31999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 судебной практики:</a:t>
            </a:r>
            <a:endParaRPr lang="ru-KZ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Дата 7">
            <a:extLst>
              <a:ext uri="{FF2B5EF4-FFF2-40B4-BE49-F238E27FC236}">
                <a16:creationId xmlns:a16="http://schemas.microsoft.com/office/drawing/2014/main" id="{66D013EC-CF1A-1344-8AA3-2D8818813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9" name="Нижний колонтитул 8">
            <a:extLst>
              <a:ext uri="{FF2B5EF4-FFF2-40B4-BE49-F238E27FC236}">
                <a16:creationId xmlns:a16="http://schemas.microsoft.com/office/drawing/2014/main" id="{6D1F67E5-DAB9-864A-A883-841228EA9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10" name="Номер слайда 9">
            <a:extLst>
              <a:ext uri="{FF2B5EF4-FFF2-40B4-BE49-F238E27FC236}">
                <a16:creationId xmlns:a16="http://schemas.microsoft.com/office/drawing/2014/main" id="{BA7B521E-0E89-AF42-A36D-7267F0258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398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606CB8F8-C525-4BB0-A473-2F378033F59B}"/>
              </a:ext>
            </a:extLst>
          </p:cNvPr>
          <p:cNvCxnSpPr>
            <a:cxnSpLocks/>
          </p:cNvCxnSpPr>
          <p:nvPr/>
        </p:nvCxnSpPr>
        <p:spPr>
          <a:xfrm>
            <a:off x="696686" y="2873171"/>
            <a:ext cx="955276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B26B5B4E-4702-4F54-BD4D-304F92598770}"/>
              </a:ext>
            </a:extLst>
          </p:cNvPr>
          <p:cNvCxnSpPr>
            <a:cxnSpLocks/>
          </p:cNvCxnSpPr>
          <p:nvPr/>
        </p:nvCxnSpPr>
        <p:spPr>
          <a:xfrm>
            <a:off x="696686" y="3674928"/>
            <a:ext cx="1078411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47D99DB5-3E68-44CA-8B94-373E23FFE157}"/>
              </a:ext>
            </a:extLst>
          </p:cNvPr>
          <p:cNvCxnSpPr>
            <a:cxnSpLocks/>
          </p:cNvCxnSpPr>
          <p:nvPr/>
        </p:nvCxnSpPr>
        <p:spPr>
          <a:xfrm>
            <a:off x="696686" y="5251936"/>
            <a:ext cx="955276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B87CCF6B-686E-488E-B38D-BB5D429CEB77}"/>
              </a:ext>
            </a:extLst>
          </p:cNvPr>
          <p:cNvCxnSpPr>
            <a:cxnSpLocks/>
          </p:cNvCxnSpPr>
          <p:nvPr/>
        </p:nvCxnSpPr>
        <p:spPr>
          <a:xfrm>
            <a:off x="696686" y="4450179"/>
            <a:ext cx="955276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08A23585-6536-47E6-BCA7-EF02342C2F3D}"/>
              </a:ext>
            </a:extLst>
          </p:cNvPr>
          <p:cNvCxnSpPr>
            <a:cxnSpLocks/>
          </p:cNvCxnSpPr>
          <p:nvPr/>
        </p:nvCxnSpPr>
        <p:spPr>
          <a:xfrm>
            <a:off x="2609572" y="2133600"/>
            <a:ext cx="0" cy="38388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8E856DEF-D67F-44EB-8C8E-80A1AC01532D}"/>
              </a:ext>
            </a:extLst>
          </p:cNvPr>
          <p:cNvCxnSpPr>
            <a:cxnSpLocks/>
          </p:cNvCxnSpPr>
          <p:nvPr/>
        </p:nvCxnSpPr>
        <p:spPr>
          <a:xfrm>
            <a:off x="7307468" y="2133600"/>
            <a:ext cx="0" cy="38388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A9B5A169-74D8-48E2-B290-9DFC4361CE23}"/>
              </a:ext>
            </a:extLst>
          </p:cNvPr>
          <p:cNvCxnSpPr>
            <a:cxnSpLocks/>
          </p:cNvCxnSpPr>
          <p:nvPr/>
        </p:nvCxnSpPr>
        <p:spPr>
          <a:xfrm>
            <a:off x="5737085" y="2133600"/>
            <a:ext cx="0" cy="38388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646D78AF-86E6-45D2-92D1-950D0E1A9B97}"/>
              </a:ext>
            </a:extLst>
          </p:cNvPr>
          <p:cNvCxnSpPr>
            <a:cxnSpLocks/>
          </p:cNvCxnSpPr>
          <p:nvPr/>
        </p:nvCxnSpPr>
        <p:spPr>
          <a:xfrm>
            <a:off x="4219711" y="2133600"/>
            <a:ext cx="0" cy="38388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A8BA432F-994B-4461-A313-2D14EA558E1F}"/>
              </a:ext>
            </a:extLst>
          </p:cNvPr>
          <p:cNvCxnSpPr>
            <a:cxnSpLocks/>
          </p:cNvCxnSpPr>
          <p:nvPr/>
        </p:nvCxnSpPr>
        <p:spPr>
          <a:xfrm>
            <a:off x="8818216" y="2133600"/>
            <a:ext cx="0" cy="38388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C4B5A3B3-FB89-4686-A5EB-AC9312C63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394307"/>
              </p:ext>
            </p:extLst>
          </p:nvPr>
        </p:nvGraphicFramePr>
        <p:xfrm>
          <a:off x="817002" y="660253"/>
          <a:ext cx="10415883" cy="474414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42508">
                  <a:extLst>
                    <a:ext uri="{9D8B030D-6E8A-4147-A177-3AD203B41FA5}">
                      <a16:colId xmlns:a16="http://schemas.microsoft.com/office/drawing/2014/main" val="546965585"/>
                    </a:ext>
                  </a:extLst>
                </a:gridCol>
                <a:gridCol w="10273375">
                  <a:extLst>
                    <a:ext uri="{9D8B030D-6E8A-4147-A177-3AD203B41FA5}">
                      <a16:colId xmlns:a16="http://schemas.microsoft.com/office/drawing/2014/main" val="2950577897"/>
                    </a:ext>
                  </a:extLst>
                </a:gridCol>
              </a:tblGrid>
              <a:tr h="47441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54" marR="5855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Статья </a:t>
                      </a:r>
                      <a:r>
                        <a:rPr lang="en-US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 </a:t>
                      </a:r>
                      <a:r>
                        <a:rPr lang="ru-RU" sz="32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ЗОН.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порядке обеспечения доказательств </a:t>
                      </a:r>
                      <a:r>
                        <a:rPr lang="ru-RU" sz="3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нотариус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KZ" sz="3200" i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опрашивает граждан</a:t>
                      </a:r>
                      <a:endParaRPr lang="ru-KZ" sz="32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KZ" sz="3200" i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KZ" sz="3200" i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назначает экспертизу</a:t>
                      </a:r>
                      <a:endParaRPr lang="ru-KZ" sz="32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KZ" sz="3200" i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KZ" sz="3200" i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производит осмотр вещественных, письменных и электронных доказательств </a:t>
                      </a:r>
                      <a:endParaRPr lang="ru-KZ" sz="32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8554" marR="58554" marT="0" marB="0"/>
                </a:tc>
                <a:extLst>
                  <a:ext uri="{0D108BD9-81ED-4DB2-BD59-A6C34878D82A}">
                    <a16:rowId xmlns:a16="http://schemas.microsoft.com/office/drawing/2014/main" val="2499952521"/>
                  </a:ext>
                </a:extLst>
              </a:tr>
            </a:tbl>
          </a:graphicData>
        </a:graphic>
      </p:graphicFrame>
      <p:sp>
        <p:nvSpPr>
          <p:cNvPr id="6" name="Дата 5">
            <a:extLst>
              <a:ext uri="{FF2B5EF4-FFF2-40B4-BE49-F238E27FC236}">
                <a16:creationId xmlns:a16="http://schemas.microsoft.com/office/drawing/2014/main" id="{2596C427-6F6C-DF43-99FB-79528B486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E88E8028-88B4-874E-B814-68EF14436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4A7A1BA-FB61-A849-A7A3-B67AB495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2746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FAA8278-FAF7-B04C-AACC-0928EE045CCD}"/>
              </a:ext>
            </a:extLst>
          </p:cNvPr>
          <p:cNvSpPr/>
          <p:nvPr/>
        </p:nvSpPr>
        <p:spPr>
          <a:xfrm>
            <a:off x="348343" y="811351"/>
            <a:ext cx="11480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 2 ст. 79 ЗОН</a:t>
            </a:r>
          </a:p>
          <a:p>
            <a:pPr algn="just"/>
            <a:r>
              <a:rPr lang="ru-RU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Нотариус, свидетельствуя подлинность подписи, не удостоверяет фактов, изложенных в документе, а лишь подтверждает, что подпись сделана определенным лицом.</a:t>
            </a:r>
          </a:p>
          <a:p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 </a:t>
            </a:r>
            <a:r>
              <a:rPr lang="ru-KZ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180 </a:t>
            </a:r>
            <a:r>
              <a:rPr lang="ru-R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</a:t>
            </a:r>
            <a:r>
              <a:rPr lang="ru-KZ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ru-KZ" sz="3200" dirty="0">
                <a:latin typeface="Arial" panose="020B0604020202020204" pitchFamily="34" charset="0"/>
                <a:cs typeface="Arial" panose="020B0604020202020204" pitchFamily="34" charset="0"/>
              </a:rPr>
              <a:t>Подлинность подписи гражданина на документе не свидетельствуется, если в нем содержатся обстоятельства, право удостоверения, подтверждения, которых принадлежит государственному органу.</a:t>
            </a:r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DE82518D-4AF8-924A-A8FF-F8ABED3D4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AB2173B4-9D43-FF44-BC35-14E644A7D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4C391777-5722-4E45-B0A8-602915FB8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63628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51B2695-97E7-2043-8136-4FD7956F18B9}"/>
              </a:ext>
            </a:extLst>
          </p:cNvPr>
          <p:cNvSpPr/>
          <p:nvPr/>
        </p:nvSpPr>
        <p:spPr>
          <a:xfrm>
            <a:off x="728663" y="197346"/>
            <a:ext cx="109728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tabLst>
                <a:tab pos="457200" algn="l"/>
              </a:tabLst>
            </a:pP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Когда может потребоваться экспертиза?</a:t>
            </a:r>
          </a:p>
          <a:p>
            <a:pPr lvl="0" algn="ctr">
              <a:tabLst>
                <a:tab pos="457200" algn="l"/>
              </a:tabLst>
            </a:pPr>
            <a:endParaRPr lang="ru-RU" sz="2000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arenR"/>
              <a:tabLst>
                <a:tab pos="457200" algn="l"/>
              </a:tabLst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определения суммы ущерба (например, необходимо определить размер ущерба, возникшего в результате неправильно</a:t>
            </a:r>
            <a:endParaRPr lang="ru-KZ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algn="just"/>
            <a:r>
              <a:rPr lang="ru-RU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го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ремонта дорогостоящего оборудования, которое требуется ввести в эксплуатацию в кратчайшие сроки);</a:t>
            </a:r>
            <a:endParaRPr lang="ru-KZ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Times New Roman" panose="02020603050405020304" pitchFamily="18" charset="0"/>
              <a:buAutoNum type="arabicParenR" startAt="2"/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оценки стоимости предмета спора (например, оценка рыночной стоимости имущества, включая недвижимость, транспортные средства, объекты интеллектуальной собствен­ности, оборудование организаций, ценные бумаги, драгоцен­ности, инвестиционные проекты, природные ресурсы);</a:t>
            </a:r>
            <a:endParaRPr lang="ru-KZ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Times New Roman" panose="02020603050405020304" pitchFamily="18" charset="0"/>
              <a:buAutoNum type="arabicParenR" startAt="2"/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фиксации определенного состояния предмета спора (на­пример, в целях идентификации и возможности установле­ния в дальнейшем причинно-следственной связи между воз­никшими в результате строительства повреждениями здания и соседним строительством);</a:t>
            </a:r>
            <a:endParaRPr lang="ru-KZ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Times New Roman" panose="02020603050405020304" pitchFamily="18" charset="0"/>
              <a:buAutoNum type="arabicParenR" startAt="2"/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разъяснения вопросов, требующих специальных позна­ний в области науки, искусства, техники, ремесла (например, по делам, связанным с защитой прав потребителей, прово­дятся экспертизы на предмет соответствия приобретенных товаров их потребительским качествам, принятым стандартам качества, годности и т.п.).</a:t>
            </a:r>
            <a:endParaRPr lang="ru-KZ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A2EEBCD1-2DE9-AE46-9255-C1E111507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C5D9EBCD-F5A9-864F-8475-035DD366C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CD7C47F1-0722-E54D-BB37-C9BAF569F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1863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8ED7A0C-8956-4341-A2BA-BDD56CF9B8E7}"/>
              </a:ext>
            </a:extLst>
          </p:cNvPr>
          <p:cNvSpPr/>
          <p:nvPr/>
        </p:nvSpPr>
        <p:spPr>
          <a:xfrm>
            <a:off x="516731" y="305068"/>
            <a:ext cx="11158538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9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 1 ст. 30 ЗРК «О судебно-экспертной деятельности» </a:t>
            </a:r>
            <a:endParaRPr lang="ru-KZ" sz="19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KZ" sz="1900" dirty="0">
                <a:latin typeface="Arial" panose="020B0604020202020204" pitchFamily="34" charset="0"/>
                <a:cs typeface="Arial" panose="020B0604020202020204" pitchFamily="34" charset="0"/>
              </a:rPr>
              <a:t>Основания производства судебной экспертизы установлены УПК РК, ГПК РК, КоАП, а также </a:t>
            </a:r>
            <a:r>
              <a:rPr lang="ru-KZ" sz="1900" u="sng" dirty="0">
                <a:latin typeface="Arial" panose="020B0604020202020204" pitchFamily="34" charset="0"/>
                <a:cs typeface="Arial" panose="020B0604020202020204" pitchFamily="34" charset="0"/>
              </a:rPr>
              <a:t>Законом Республики Казахстан "О нотариате"</a:t>
            </a:r>
            <a:r>
              <a:rPr lang="ru-KZ" sz="1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ru-RU" sz="1900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ru-RU" sz="19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п. 1 ст. 99 ЗОН</a:t>
            </a:r>
          </a:p>
          <a:p>
            <a:pPr algn="ctr"/>
            <a:r>
              <a:rPr lang="ru-RU" sz="19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При обеспечении доказательств нотариус назначает экспертизу. </a:t>
            </a:r>
          </a:p>
          <a:p>
            <a:pPr algn="ctr"/>
            <a:r>
              <a:rPr lang="ru-RU" sz="19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KZ" sz="19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209 Правил</a:t>
            </a:r>
          </a:p>
          <a:p>
            <a:pPr algn="just"/>
            <a:r>
              <a:rPr lang="ru-KZ" sz="1900" dirty="0">
                <a:latin typeface="Arial" panose="020B0604020202020204" pitchFamily="34" charset="0"/>
                <a:cs typeface="Arial" panose="020B0604020202020204" pitchFamily="34" charset="0"/>
              </a:rPr>
              <a:t>Нотариус в порядке обеспечения доказательств </a:t>
            </a:r>
            <a:r>
              <a:rPr lang="ru-KZ" sz="1900" u="sng" dirty="0">
                <a:latin typeface="Arial" panose="020B0604020202020204" pitchFamily="34" charset="0"/>
                <a:cs typeface="Arial" panose="020B0604020202020204" pitchFamily="34" charset="0"/>
              </a:rPr>
              <a:t>опрашивает граждан</a:t>
            </a:r>
            <a:r>
              <a:rPr lang="ru-KZ" sz="1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KZ" sz="1900" u="sng" dirty="0">
                <a:latin typeface="Arial" panose="020B0604020202020204" pitchFamily="34" charset="0"/>
                <a:cs typeface="Arial" panose="020B0604020202020204" pitchFamily="34" charset="0"/>
              </a:rPr>
              <a:t>производит осмотр </a:t>
            </a:r>
            <a:r>
              <a:rPr lang="ru-KZ" sz="1900" dirty="0">
                <a:latin typeface="Arial" panose="020B0604020202020204" pitchFamily="34" charset="0"/>
                <a:cs typeface="Arial" panose="020B0604020202020204" pitchFamily="34" charset="0"/>
              </a:rPr>
              <a:t>документов и предметов. </a:t>
            </a:r>
          </a:p>
          <a:p>
            <a:pPr algn="ctr"/>
            <a:r>
              <a:rPr lang="ru-RU" sz="19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 6 ст. 99 ЗОН</a:t>
            </a:r>
            <a:endParaRPr lang="ru-KZ" sz="19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KZ" sz="1900" dirty="0">
                <a:latin typeface="Arial" panose="020B0604020202020204" pitchFamily="34" charset="0"/>
                <a:cs typeface="Arial" panose="020B0604020202020204" pitchFamily="34" charset="0"/>
              </a:rPr>
              <a:t>Нотариус предупреждает гражданина и </a:t>
            </a:r>
            <a:r>
              <a:rPr lang="ru-KZ" sz="1900" u="sng" dirty="0">
                <a:latin typeface="Arial" panose="020B0604020202020204" pitchFamily="34" charset="0"/>
                <a:cs typeface="Arial" panose="020B0604020202020204" pitchFamily="34" charset="0"/>
              </a:rPr>
              <a:t>специалиста</a:t>
            </a:r>
            <a:r>
              <a:rPr lang="ru-KZ" sz="1900" dirty="0">
                <a:latin typeface="Arial" panose="020B0604020202020204" pitchFamily="34" charset="0"/>
                <a:cs typeface="Arial" panose="020B0604020202020204" pitchFamily="34" charset="0"/>
              </a:rPr>
              <a:t> об ответственности за дачу заведомо ложного показания или заключения и за отказ или уклонение от дачи показания или заключения.</a:t>
            </a:r>
          </a:p>
          <a:p>
            <a:pPr algn="ctr"/>
            <a:r>
              <a:rPr lang="ru-RU" sz="19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ст. 82 ГПК </a:t>
            </a:r>
          </a:p>
          <a:p>
            <a:pPr algn="just"/>
            <a:r>
              <a:rPr lang="ru-KZ" sz="1900" dirty="0">
                <a:latin typeface="Arial" panose="020B0604020202020204" pitchFamily="34" charset="0"/>
                <a:cs typeface="Arial" panose="020B0604020202020204" pitchFamily="34" charset="0"/>
              </a:rPr>
              <a:t>9. Суд выносит определение о назначении экспертизы, разъясняет </a:t>
            </a:r>
            <a:r>
              <a:rPr lang="ru-KZ" sz="1900" u="sng" dirty="0">
                <a:latin typeface="Arial" panose="020B0604020202020204" pitchFamily="34" charset="0"/>
                <a:cs typeface="Arial" panose="020B0604020202020204" pitchFamily="34" charset="0"/>
              </a:rPr>
              <a:t>эксперту</a:t>
            </a:r>
            <a:r>
              <a:rPr lang="ru-KZ" sz="1900" dirty="0">
                <a:latin typeface="Arial" panose="020B0604020202020204" pitchFamily="34" charset="0"/>
                <a:cs typeface="Arial" panose="020B0604020202020204" pitchFamily="34" charset="0"/>
              </a:rPr>
              <a:t> права и обязанности, предусмотренные статьей 91 ГПК, и </a:t>
            </a:r>
            <a:r>
              <a:rPr lang="ru-KZ" sz="1900" u="sng" dirty="0">
                <a:latin typeface="Arial" panose="020B0604020202020204" pitchFamily="34" charset="0"/>
                <a:cs typeface="Arial" panose="020B0604020202020204" pitchFamily="34" charset="0"/>
              </a:rPr>
              <a:t>предупреждает об уголовной ответственности за дачу заведомо ложного заключения.</a:t>
            </a:r>
          </a:p>
          <a:p>
            <a:pPr algn="ctr"/>
            <a:r>
              <a:rPr lang="ru-RU" sz="19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 6 ст. 99 ЗОН</a:t>
            </a:r>
            <a:endParaRPr lang="ru-KZ" sz="19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KZ" sz="1900" dirty="0">
                <a:latin typeface="Arial" panose="020B0604020202020204" pitchFamily="34" charset="0"/>
                <a:cs typeface="Arial" panose="020B0604020202020204" pitchFamily="34" charset="0"/>
              </a:rPr>
              <a:t>Нотариус </a:t>
            </a:r>
            <a:r>
              <a:rPr lang="ru-KZ" sz="1900" u="sng" dirty="0">
                <a:latin typeface="Arial" panose="020B0604020202020204" pitchFamily="34" charset="0"/>
                <a:cs typeface="Arial" panose="020B0604020202020204" pitchFamily="34" charset="0"/>
              </a:rPr>
              <a:t>предупреждает</a:t>
            </a:r>
            <a:r>
              <a:rPr lang="ru-KZ" sz="1900" dirty="0">
                <a:latin typeface="Arial" panose="020B0604020202020204" pitchFamily="34" charset="0"/>
                <a:cs typeface="Arial" panose="020B0604020202020204" pitchFamily="34" charset="0"/>
              </a:rPr>
              <a:t> гражданина и </a:t>
            </a:r>
            <a:r>
              <a:rPr lang="ru-KZ" sz="1900" u="sng" dirty="0">
                <a:latin typeface="Arial" panose="020B0604020202020204" pitchFamily="34" charset="0"/>
                <a:cs typeface="Arial" panose="020B0604020202020204" pitchFamily="34" charset="0"/>
              </a:rPr>
              <a:t>специалиста</a:t>
            </a:r>
            <a:r>
              <a:rPr lang="ru-KZ" sz="1900" dirty="0">
                <a:latin typeface="Arial" panose="020B0604020202020204" pitchFamily="34" charset="0"/>
                <a:cs typeface="Arial" panose="020B0604020202020204" pitchFamily="34" charset="0"/>
              </a:rPr>
              <a:t> об ответственности за дачу заведомо ложного показания или </a:t>
            </a:r>
            <a:r>
              <a:rPr lang="ru-KZ" sz="1900" u="sng" dirty="0">
                <a:latin typeface="Arial" panose="020B0604020202020204" pitchFamily="34" charset="0"/>
                <a:cs typeface="Arial" panose="020B0604020202020204" pitchFamily="34" charset="0"/>
              </a:rPr>
              <a:t>заключения</a:t>
            </a:r>
            <a:r>
              <a:rPr lang="ru-KZ" sz="1900" dirty="0">
                <a:latin typeface="Arial" panose="020B0604020202020204" pitchFamily="34" charset="0"/>
                <a:cs typeface="Arial" panose="020B0604020202020204" pitchFamily="34" charset="0"/>
              </a:rPr>
              <a:t> и за отказ или уклонение от дачи показания или </a:t>
            </a:r>
            <a:r>
              <a:rPr lang="ru-KZ" sz="1900" u="sng" dirty="0">
                <a:latin typeface="Arial" panose="020B0604020202020204" pitchFamily="34" charset="0"/>
                <a:cs typeface="Arial" panose="020B0604020202020204" pitchFamily="34" charset="0"/>
              </a:rPr>
              <a:t>заключения</a:t>
            </a:r>
            <a:r>
              <a:rPr lang="ru-KZ" sz="1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KZ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711ADF14-4942-5F43-9189-543CADFA1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15.03.2021</a:t>
            </a:r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34B0C2EC-FEAA-CE49-B72B-092A1EED1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AE04FDC8-2B9B-334F-A7ED-4B120E4CF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5588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D214407-FFC0-5B47-A928-D73430F8B25C}"/>
              </a:ext>
            </a:extLst>
          </p:cNvPr>
          <p:cNvSpPr/>
          <p:nvPr/>
        </p:nvSpPr>
        <p:spPr>
          <a:xfrm>
            <a:off x="838200" y="263515"/>
            <a:ext cx="1107757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/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Что должно быть указано в заявление о назначении экспертизы,</a:t>
            </a:r>
          </a:p>
          <a:p>
            <a:pPr marL="228600" algn="ctr"/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помимо стандартных данных.</a:t>
            </a:r>
            <a:endParaRPr lang="ru-KZ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Times New Roman" panose="02020603050405020304" pitchFamily="18" charset="0"/>
              <a:buAutoNum type="arabicParenR"/>
            </a:pP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объект экспертного исследования (например, человек, животные, документы, предметы, а также образцы для сравни­тельного исследования);</a:t>
            </a:r>
            <a:endParaRPr lang="ru-KZ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Times New Roman" panose="02020603050405020304" pitchFamily="18" charset="0"/>
              <a:buAutoNum type="arabicParenR"/>
            </a:pP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вид экспертизы;</a:t>
            </a:r>
            <a:endParaRPr lang="ru-KZ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Times New Roman" panose="02020603050405020304" pitchFamily="18" charset="0"/>
              <a:buAutoNum type="arabicParenR"/>
            </a:pP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перечень поставленных перед экспертом вопросов, подлежа­щих выяснению в ходе исследования;</a:t>
            </a:r>
            <a:endParaRPr lang="ru-KZ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Times New Roman" panose="02020603050405020304" pitchFamily="18" charset="0"/>
              <a:buAutoNum type="arabicParenR"/>
            </a:pP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исходя из поставленных целей, определяют экспертное учреж­дение или эксперта, которому будет поручена экспертиза;</a:t>
            </a:r>
            <a:endParaRPr lang="ru-KZ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Times New Roman" panose="02020603050405020304" pitchFamily="18" charset="0"/>
              <a:buAutoNum type="arabicParenR"/>
            </a:pP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объем представляемых эксперту материалов и документов.</a:t>
            </a:r>
            <a:endParaRPr lang="ru-KZ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C374A60-03C0-EC45-82CE-F6A991DA9550}"/>
              </a:ext>
            </a:extLst>
          </p:cNvPr>
          <p:cNvSpPr/>
          <p:nvPr/>
        </p:nvSpPr>
        <p:spPr>
          <a:xfrm>
            <a:off x="838200" y="4418499"/>
            <a:ext cx="1107757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spc="1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п. </a:t>
            </a:r>
            <a:r>
              <a:rPr lang="ru-KZ" sz="2000" spc="1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</a:t>
            </a:r>
            <a:r>
              <a:rPr lang="ru-RU" sz="2000" spc="1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ст. 82 ГПК</a:t>
            </a:r>
            <a:r>
              <a:rPr lang="ru-KZ" sz="2000" spc="1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ru-KZ" sz="2000" i="1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Каждое лицо, участвующее в деле, вправе представить суду вопросы, которые следует поставить перед экспертом. Окончательно круг вопросов, по которым эксперт должен дать заключение, определяется судом. Отклонение предложенных вопросов суд обязан мотивировать в определении о назначении судебной экспертизы.</a:t>
            </a:r>
            <a:endParaRPr lang="ru-KZ" sz="2000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DC12451-944C-AD42-B01B-047C88539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9A99C04-0450-B94C-8D3A-7A57477E5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9190FFD-EB22-9842-929A-6861BE5CD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43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00587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9A98E21-816C-4944-B794-FEC139124D87}"/>
              </a:ext>
            </a:extLst>
          </p:cNvPr>
          <p:cNvSpPr/>
          <p:nvPr/>
        </p:nvSpPr>
        <p:spPr>
          <a:xfrm>
            <a:off x="664368" y="506322"/>
            <a:ext cx="1086326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 9 ст. 82 ГПК </a:t>
            </a:r>
          </a:p>
          <a:p>
            <a:pPr algn="just"/>
            <a:r>
              <a:rPr lang="ru-KZ" sz="2400" dirty="0">
                <a:latin typeface="Arial" panose="020B0604020202020204" pitchFamily="34" charset="0"/>
                <a:cs typeface="Arial" panose="020B0604020202020204" pitchFamily="34" charset="0"/>
              </a:rPr>
              <a:t>Суд </a:t>
            </a:r>
            <a:r>
              <a:rPr lang="ru-KZ" sz="2400" u="sng" dirty="0">
                <a:latin typeface="Arial" panose="020B0604020202020204" pitchFamily="34" charset="0"/>
                <a:cs typeface="Arial" panose="020B0604020202020204" pitchFamily="34" charset="0"/>
              </a:rPr>
              <a:t>выносит определение </a:t>
            </a:r>
            <a:r>
              <a:rPr lang="ru-KZ" sz="2400" dirty="0">
                <a:latin typeface="Arial" panose="020B0604020202020204" pitchFamily="34" charset="0"/>
                <a:cs typeface="Arial" panose="020B0604020202020204" pitchFamily="34" charset="0"/>
              </a:rPr>
              <a:t>о назначении экспертизы, разъясняет эксперту права и обязанности, предусмотренные статьей 91 ГПК, и предупреждает об уголовной ответственности за дачу заведомо ложного заключения.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 </a:t>
            </a:r>
            <a:r>
              <a:rPr lang="ru-K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ст. 272 УПК</a:t>
            </a:r>
            <a:r>
              <a:rPr lang="ru-K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ru-KZ" sz="2400" dirty="0">
                <a:latin typeface="Arial" panose="020B0604020202020204" pitchFamily="34" charset="0"/>
                <a:cs typeface="Arial" panose="020B0604020202020204" pitchFamily="34" charset="0"/>
              </a:rPr>
              <a:t>Признав необходимым назначение судебной экспертизы, орган, ведущий уголовный процесс, следственный судья </a:t>
            </a:r>
            <a:r>
              <a:rPr lang="ru-KZ" sz="2400" u="sng" dirty="0">
                <a:latin typeface="Arial" panose="020B0604020202020204" pitchFamily="34" charset="0"/>
                <a:cs typeface="Arial" panose="020B0604020202020204" pitchFamily="34" charset="0"/>
              </a:rPr>
              <a:t>выносит об этом постановление, </a:t>
            </a:r>
            <a:r>
              <a:rPr lang="ru-KZ" sz="2400" dirty="0">
                <a:latin typeface="Arial" panose="020B0604020202020204" pitchFamily="34" charset="0"/>
                <a:cs typeface="Arial" panose="020B0604020202020204" pitchFamily="34" charset="0"/>
              </a:rPr>
              <a:t>в котором указываются:</a:t>
            </a:r>
          </a:p>
          <a:p>
            <a:r>
              <a:rPr lang="ru-KZ" sz="2400" u="sng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/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</a:t>
            </a:r>
            <a:r>
              <a:rPr lang="ru-K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ст. 772 КоАП</a:t>
            </a:r>
            <a:r>
              <a:rPr lang="ru-K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KZ" sz="2400" dirty="0">
                <a:latin typeface="Arial" panose="020B0604020202020204" pitchFamily="34" charset="0"/>
                <a:cs typeface="Arial" panose="020B0604020202020204" pitchFamily="34" charset="0"/>
              </a:rPr>
              <a:t>О назначении экспертизы судья, орган (должностное лицо), в производстве которого находится дело об административном правонарушении, </a:t>
            </a:r>
            <a:r>
              <a:rPr lang="ru-KZ" sz="2400" u="sng" dirty="0">
                <a:latin typeface="Arial" panose="020B0604020202020204" pitchFamily="34" charset="0"/>
                <a:cs typeface="Arial" panose="020B0604020202020204" pitchFamily="34" charset="0"/>
              </a:rPr>
              <a:t>выносит определение</a:t>
            </a:r>
            <a:r>
              <a:rPr lang="ru-KZ" sz="2400" dirty="0">
                <a:latin typeface="Arial" panose="020B0604020202020204" pitchFamily="34" charset="0"/>
                <a:cs typeface="Arial" panose="020B0604020202020204" pitchFamily="34" charset="0"/>
              </a:rPr>
              <a:t>, в котором указывает:</a:t>
            </a:r>
          </a:p>
          <a:p>
            <a:pPr algn="just"/>
            <a:endParaRPr lang="ru-K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E2D4286A-F565-BF4C-9A4B-B716D5946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11BC8A4E-98EA-A04C-B406-E7F90EFF2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3D777C99-747E-2549-89A2-3BD14D358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44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075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606CB8F8-C525-4BB0-A473-2F378033F59B}"/>
              </a:ext>
            </a:extLst>
          </p:cNvPr>
          <p:cNvCxnSpPr>
            <a:cxnSpLocks/>
          </p:cNvCxnSpPr>
          <p:nvPr/>
        </p:nvCxnSpPr>
        <p:spPr>
          <a:xfrm>
            <a:off x="696686" y="2873171"/>
            <a:ext cx="955276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B26B5B4E-4702-4F54-BD4D-304F92598770}"/>
              </a:ext>
            </a:extLst>
          </p:cNvPr>
          <p:cNvCxnSpPr>
            <a:cxnSpLocks/>
          </p:cNvCxnSpPr>
          <p:nvPr/>
        </p:nvCxnSpPr>
        <p:spPr>
          <a:xfrm>
            <a:off x="696686" y="3674928"/>
            <a:ext cx="1078411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47D99DB5-3E68-44CA-8B94-373E23FFE157}"/>
              </a:ext>
            </a:extLst>
          </p:cNvPr>
          <p:cNvCxnSpPr>
            <a:cxnSpLocks/>
          </p:cNvCxnSpPr>
          <p:nvPr/>
        </p:nvCxnSpPr>
        <p:spPr>
          <a:xfrm>
            <a:off x="696686" y="5251936"/>
            <a:ext cx="955276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B87CCF6B-686E-488E-B38D-BB5D429CEB77}"/>
              </a:ext>
            </a:extLst>
          </p:cNvPr>
          <p:cNvCxnSpPr>
            <a:cxnSpLocks/>
          </p:cNvCxnSpPr>
          <p:nvPr/>
        </p:nvCxnSpPr>
        <p:spPr>
          <a:xfrm>
            <a:off x="696686" y="4450179"/>
            <a:ext cx="955276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08A23585-6536-47E6-BCA7-EF02342C2F3D}"/>
              </a:ext>
            </a:extLst>
          </p:cNvPr>
          <p:cNvCxnSpPr>
            <a:cxnSpLocks/>
          </p:cNvCxnSpPr>
          <p:nvPr/>
        </p:nvCxnSpPr>
        <p:spPr>
          <a:xfrm>
            <a:off x="2609572" y="2133600"/>
            <a:ext cx="0" cy="38388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8E856DEF-D67F-44EB-8C8E-80A1AC01532D}"/>
              </a:ext>
            </a:extLst>
          </p:cNvPr>
          <p:cNvCxnSpPr>
            <a:cxnSpLocks/>
          </p:cNvCxnSpPr>
          <p:nvPr/>
        </p:nvCxnSpPr>
        <p:spPr>
          <a:xfrm>
            <a:off x="7307468" y="2133600"/>
            <a:ext cx="0" cy="38388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A9B5A169-74D8-48E2-B290-9DFC4361CE23}"/>
              </a:ext>
            </a:extLst>
          </p:cNvPr>
          <p:cNvCxnSpPr>
            <a:cxnSpLocks/>
          </p:cNvCxnSpPr>
          <p:nvPr/>
        </p:nvCxnSpPr>
        <p:spPr>
          <a:xfrm>
            <a:off x="5737085" y="2133600"/>
            <a:ext cx="0" cy="38388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646D78AF-86E6-45D2-92D1-950D0E1A9B97}"/>
              </a:ext>
            </a:extLst>
          </p:cNvPr>
          <p:cNvCxnSpPr>
            <a:cxnSpLocks/>
          </p:cNvCxnSpPr>
          <p:nvPr/>
        </p:nvCxnSpPr>
        <p:spPr>
          <a:xfrm>
            <a:off x="4219711" y="2133600"/>
            <a:ext cx="0" cy="38388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A8BA432F-994B-4461-A313-2D14EA558E1F}"/>
              </a:ext>
            </a:extLst>
          </p:cNvPr>
          <p:cNvCxnSpPr>
            <a:cxnSpLocks/>
          </p:cNvCxnSpPr>
          <p:nvPr/>
        </p:nvCxnSpPr>
        <p:spPr>
          <a:xfrm>
            <a:off x="8818216" y="2133600"/>
            <a:ext cx="0" cy="38388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34CADC8-2386-494F-A913-44BC6505EBA8}"/>
              </a:ext>
            </a:extLst>
          </p:cNvPr>
          <p:cNvSpPr/>
          <p:nvPr/>
        </p:nvSpPr>
        <p:spPr>
          <a:xfrm>
            <a:off x="1072916" y="885527"/>
            <a:ext cx="10548544" cy="4866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4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Обеспечение доказательств</a:t>
            </a:r>
            <a:r>
              <a:rPr lang="ru-RU" sz="4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4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ru-RU" sz="4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оперативное закрепление в установленном законом порядке доказательственной информации и её последующее сохранение для суда. </a:t>
            </a:r>
            <a:endParaRPr lang="ru-RU" sz="4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B887CD-3788-D343-A20D-F7F6BCF38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AC25F19-5E81-6147-89CA-D303EDA30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FAB275A-F0BB-6241-BECC-7303B6CCF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902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7D0DD7F-1767-3E41-A636-23BE8B69569B}"/>
              </a:ext>
            </a:extLst>
          </p:cNvPr>
          <p:cNvSpPr/>
          <p:nvPr/>
        </p:nvSpPr>
        <p:spPr>
          <a:xfrm>
            <a:off x="538162" y="1090136"/>
            <a:ext cx="1111567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spc="1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ст. 99 п. 2 ЗОН</a:t>
            </a:r>
          </a:p>
          <a:p>
            <a:pPr algn="ctr"/>
            <a:endParaRPr lang="ru-RU" sz="3600" spc="10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ru-RU" sz="3600" i="1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При выполнении </a:t>
            </a:r>
            <a:r>
              <a:rPr lang="ru-RU" sz="3600" b="1" i="1" u="sng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процессуальных действий</a:t>
            </a:r>
            <a:r>
              <a:rPr lang="ru-RU" sz="3600" i="1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по обеспечению доказательств нотариус </a:t>
            </a:r>
            <a:r>
              <a:rPr lang="ru-RU" sz="3600" b="1" i="1" u="sng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руководствуется</a:t>
            </a:r>
            <a:r>
              <a:rPr lang="ru-RU" sz="3600" i="1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соответствующими </a:t>
            </a:r>
            <a:r>
              <a:rPr lang="ru-RU" sz="3600" b="1" i="1" u="sng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нормами гражданского процессуального законодательства</a:t>
            </a:r>
            <a:r>
              <a:rPr lang="ru-RU" sz="3600" i="1" spc="1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РК.</a:t>
            </a:r>
            <a:endParaRPr lang="ru-KZ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300D7D38-098A-3543-B645-AA7247EBB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B06DCB86-4D83-EE47-BE95-2235AA793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099C33F2-8357-5745-87E7-5DF3F671C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815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401A6E2-17B4-934D-8193-B2B45769D758}"/>
              </a:ext>
            </a:extLst>
          </p:cNvPr>
          <p:cNvSpPr/>
          <p:nvPr/>
        </p:nvSpPr>
        <p:spPr>
          <a:xfrm>
            <a:off x="200025" y="428536"/>
            <a:ext cx="1168717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ГПК РК </a:t>
            </a:r>
          </a:p>
          <a:p>
            <a:pPr algn="ctr"/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Статья 69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 Обеспечение доказательств</a:t>
            </a:r>
          </a:p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Статья 70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 Заявление об обеспечении доказательств</a:t>
            </a:r>
          </a:p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Статья 71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 Порядок обеспечения доказательств</a:t>
            </a:r>
          </a:p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Статья 82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 Назначение судебной экспертизы</a:t>
            </a:r>
          </a:p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Статья 97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 Осмотр вещественных доказательств,</a:t>
            </a:r>
          </a:p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подвергающихся быстрой порче</a:t>
            </a:r>
          </a:p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Статья 127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 Судебные извещения и вызовы</a:t>
            </a:r>
            <a:endParaRPr lang="ru-RU" sz="36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CE8AF11B-5605-7243-B735-C7EF05AEB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40234F38-CE53-7340-B013-28591E3BE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F245342E-AB66-4E44-8B4D-C0504194B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943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E0D271A-FD2C-3245-B0D9-C3140CBE5441}"/>
              </a:ext>
            </a:extLst>
          </p:cNvPr>
          <p:cNvSpPr/>
          <p:nvPr/>
        </p:nvSpPr>
        <p:spPr>
          <a:xfrm>
            <a:off x="838200" y="1143323"/>
            <a:ext cx="107061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Таким образом, протокол осмотра мобильного телефона от 4 августа 2020 года, составлен нотариусом до возбуждения производства по данному делу. Учитывая изложенное, являются несостоятельными доводы защиты о том, что начало производства по данному делу об административном правонарушении считается 1 августа 2020 года, то есть со дня подачи заявления потерпевшими и регистрации в КУИ, а также о признании протокола осмотра как недопустимым доказательством. В связи с чем, </a:t>
            </a:r>
            <a:r>
              <a:rPr lang="ru-RU" sz="2400" b="1" i="1" u="sng" dirty="0">
                <a:latin typeface="Arial" panose="020B0604020202020204" pitchFamily="34" charset="0"/>
                <a:ea typeface="Times New Roman" panose="02020603050405020304" pitchFamily="18" charset="0"/>
              </a:rPr>
              <a:t>ходатайство о признании недопустимым доказательством подлежит оставлению без удовлетворения</a:t>
            </a:r>
            <a:r>
              <a:rPr lang="ru-RU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ru-K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2400" i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r"/>
            <a:r>
              <a:rPr lang="ru-RU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Специализированныи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̆ </a:t>
            </a:r>
            <a:r>
              <a:rPr lang="ru-RU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межрайонныи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̆ </a:t>
            </a:r>
            <a:r>
              <a:rPr lang="ru-RU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административныи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̆ суд </a:t>
            </a:r>
          </a:p>
          <a:p>
            <a:pPr algn="r"/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города </a:t>
            </a:r>
            <a:r>
              <a:rPr lang="ru-RU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Нур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-Султана от 23 октября 2020 года, дело </a:t>
            </a:r>
            <a:r>
              <a:rPr lang="ru-RU" sz="24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No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3/18948-2020 </a:t>
            </a:r>
            <a:endParaRPr lang="ru-KZ" sz="24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B0C3269-FF34-2F40-9E12-2454937E829D}"/>
              </a:ext>
            </a:extLst>
          </p:cNvPr>
          <p:cNvSpPr/>
          <p:nvPr/>
        </p:nvSpPr>
        <p:spPr>
          <a:xfrm>
            <a:off x="8382242" y="420920"/>
            <a:ext cx="31999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 судебной практики:</a:t>
            </a:r>
            <a:endParaRPr lang="ru-KZ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6C8CA27-7503-344C-99EB-272AFA2BC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D27306D-4238-F640-A683-61C648AB3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B47FB16-225C-664E-9078-DE5E63F18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040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D94C163-7531-2848-90DC-BC605555C3ED}"/>
              </a:ext>
            </a:extLst>
          </p:cNvPr>
          <p:cNvSpPr/>
          <p:nvPr/>
        </p:nvSpPr>
        <p:spPr>
          <a:xfrm>
            <a:off x="8382242" y="420920"/>
            <a:ext cx="31999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 судебной практики:</a:t>
            </a:r>
            <a:endParaRPr lang="ru-KZ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1426DC5-665A-3048-B84C-0AFAE24089B2}"/>
              </a:ext>
            </a:extLst>
          </p:cNvPr>
          <p:cNvSpPr/>
          <p:nvPr/>
        </p:nvSpPr>
        <p:spPr>
          <a:xfrm>
            <a:off x="352425" y="1234199"/>
            <a:ext cx="1148715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«Факт наличия в общедоступной сети интернет данной публикации подтверждается протоколом осмотра от 21 июня 2019 года, удостоверенного нотариусом. Кроме того, </a:t>
            </a:r>
            <a:r>
              <a:rPr lang="ru-RU" sz="2000" b="1" i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действия нотариуса в установленном порядке ответчиком не обжаловано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в суде первой инстанции </a:t>
            </a:r>
            <a:r>
              <a:rPr lang="ru-RU" sz="2000" b="1" i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обоснованных ходатайств об исключении протокола осмотра из числа доказательств стороной ответчика не представлено»</a:t>
            </a:r>
            <a:endParaRPr lang="ru-K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/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Судебная коллегия по гражданским делам </a:t>
            </a:r>
            <a:r>
              <a:rPr lang="ru-RU" sz="20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Алматинского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городского суда</a:t>
            </a:r>
          </a:p>
          <a:p>
            <a:pPr algn="r"/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23 апреля 2020 г. Дело №2а-587 </a:t>
            </a:r>
            <a:endParaRPr lang="ru-KZ" sz="20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 </a:t>
            </a:r>
            <a:endParaRPr lang="ru-K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«Судом первой инстанции, бесспорно установлено, что согласно протоколу осмотра доказательств, составленных нотариусом города </a:t>
            </a:r>
            <a:r>
              <a:rPr lang="ru-RU" sz="20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Нур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-Султан в порядке обеспечения доказательств, с выполнением скриншотов (фотографий экрана электронного устройства), и указанием точного времени, составлены протоколы осмотра доказательств, …</a:t>
            </a:r>
            <a:r>
              <a:rPr lang="ru-RU" sz="2000" b="1" i="1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эти обстоятельства ответчиками не опровергнуты</a:t>
            </a:r>
            <a:r>
              <a:rPr lang="ru-RU" sz="20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.»</a:t>
            </a:r>
            <a:endParaRPr lang="ru-K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/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Судебная коллегия по гражданским делам </a:t>
            </a:r>
            <a:r>
              <a:rPr lang="ru-RU" sz="20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Алматинского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городского суда </a:t>
            </a:r>
          </a:p>
          <a:p>
            <a:pPr algn="r"/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24 января 2020 года дело №2а-12862/2019</a:t>
            </a:r>
            <a:endParaRPr lang="ru-KZ" sz="20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D31AA1A-B480-564E-B148-AC73944F7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15.03.2021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0A870C1-F341-1243-BD17-C2BA08311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(с) Полумордвинов О.И.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F43163A-6B9A-A641-9EDC-5658C4411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CE11-D6B7-4E3E-A17C-E9BA469A983D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3195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8600</TotalTime>
  <Words>5013</Words>
  <Application>Microsoft Macintosh PowerPoint</Application>
  <PresentationFormat>Широкоэкранный</PresentationFormat>
  <Paragraphs>441</Paragraphs>
  <Slides>44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50" baseType="lpstr">
      <vt:lpstr>Arial</vt:lpstr>
      <vt:lpstr>Calibri</vt:lpstr>
      <vt:lpstr>Calibri Light</vt:lpstr>
      <vt:lpstr>Courier New</vt:lpstr>
      <vt:lpstr>Times New Roman</vt:lpstr>
      <vt:lpstr>Тема Office</vt:lpstr>
      <vt:lpstr>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ОБЕСПЕЧЕНИЕ  ДОКАЗАТЕЛЬСТВ</dc:title>
  <dc:creator>Николай Миллер</dc:creator>
  <cp:lastModifiedBy>Microsoft Office User</cp:lastModifiedBy>
  <cp:revision>561</cp:revision>
  <cp:lastPrinted>2019-11-20T06:31:45Z</cp:lastPrinted>
  <dcterms:created xsi:type="dcterms:W3CDTF">2019-09-21T07:24:32Z</dcterms:created>
  <dcterms:modified xsi:type="dcterms:W3CDTF">2021-03-13T17:37:15Z</dcterms:modified>
</cp:coreProperties>
</file>